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62"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A4D833-FD4E-4958-AB93-1B4781A3817E}" v="3" dt="2024-09-18T15:47:49.1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nnie Bond" userId="235e21c5-1304-454d-bde3-2563656919c1" providerId="ADAL" clId="{4CA4D833-FD4E-4958-AB93-1B4781A3817E}"/>
    <pc:docChg chg="delSld">
      <pc:chgData name="Bonnie Bond" userId="235e21c5-1304-454d-bde3-2563656919c1" providerId="ADAL" clId="{4CA4D833-FD4E-4958-AB93-1B4781A3817E}" dt="2024-09-18T15:47:49.192" v="2" actId="47"/>
      <pc:docMkLst>
        <pc:docMk/>
      </pc:docMkLst>
      <pc:sldChg chg="del">
        <pc:chgData name="Bonnie Bond" userId="235e21c5-1304-454d-bde3-2563656919c1" providerId="ADAL" clId="{4CA4D833-FD4E-4958-AB93-1B4781A3817E}" dt="2024-09-18T15:47:48.217" v="1" actId="47"/>
        <pc:sldMkLst>
          <pc:docMk/>
          <pc:sldMk cId="2986335431" sldId="260"/>
        </pc:sldMkLst>
      </pc:sldChg>
      <pc:sldChg chg="del">
        <pc:chgData name="Bonnie Bond" userId="235e21c5-1304-454d-bde3-2563656919c1" providerId="ADAL" clId="{4CA4D833-FD4E-4958-AB93-1B4781A3817E}" dt="2024-09-18T15:47:49.192" v="2" actId="47"/>
        <pc:sldMkLst>
          <pc:docMk/>
          <pc:sldMk cId="2962394805" sldId="261"/>
        </pc:sldMkLst>
      </pc:sldChg>
      <pc:sldChg chg="del">
        <pc:chgData name="Bonnie Bond" userId="235e21c5-1304-454d-bde3-2563656919c1" providerId="ADAL" clId="{4CA4D833-FD4E-4958-AB93-1B4781A3817E}" dt="2024-09-18T15:47:46.567" v="0" actId="47"/>
        <pc:sldMkLst>
          <pc:docMk/>
          <pc:sldMk cId="435831297" sldId="26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014EE8-C08F-4EDC-B7D7-22CB4DA474DD}" type="datetimeFigureOut">
              <a:rPr lang="en-GB" smtClean="0"/>
              <a:t>18/09/2024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0240E7-18E6-41F7-BECF-1DF25EF8FC88}" type="slidenum">
              <a:rPr lang="en-GB" smtClean="0"/>
              <a:t>‹#›</a:t>
            </a:fld>
            <a:endParaRPr lang="en-GB"/>
          </a:p>
        </p:txBody>
      </p:sp>
    </p:spTree>
    <p:extLst>
      <p:ext uri="{BB962C8B-B14F-4D97-AF65-F5344CB8AC3E}">
        <p14:creationId xmlns:p14="http://schemas.microsoft.com/office/powerpoint/2010/main" val="18345023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E0F31-E7EC-C9CA-8380-862B9638261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900D5A2-B805-5737-5199-DA5F0378B7B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85EBA43-6A1F-ACBB-BE2C-A7B380F89CFA}"/>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5" name="Footer Placeholder 4">
            <a:extLst>
              <a:ext uri="{FF2B5EF4-FFF2-40B4-BE49-F238E27FC236}">
                <a16:creationId xmlns:a16="http://schemas.microsoft.com/office/drawing/2014/main" id="{8137D802-AEC6-B0D2-0745-52B65AC8B8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CB38E4-EE85-B366-78BB-7B083A7D897C}"/>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37336127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3FD64D-66B8-5FCB-DE53-C8A5947138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3497540-AD93-D211-E83A-FFBA6559439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21697A-0E16-9121-DB44-00726C298B22}"/>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5" name="Footer Placeholder 4">
            <a:extLst>
              <a:ext uri="{FF2B5EF4-FFF2-40B4-BE49-F238E27FC236}">
                <a16:creationId xmlns:a16="http://schemas.microsoft.com/office/drawing/2014/main" id="{C8A54E49-B26E-B0F8-46FF-EB28AB5C8D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F3B96A-4ED3-8B67-6EC5-6345924ABC11}"/>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36175341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BD132-D7A2-E9A5-5BC3-EE19E126243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4059A94-194C-4FD2-FB37-072752674E0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6641CAE-2969-5DCD-1A6A-45BE19987AC7}"/>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5" name="Footer Placeholder 4">
            <a:extLst>
              <a:ext uri="{FF2B5EF4-FFF2-40B4-BE49-F238E27FC236}">
                <a16:creationId xmlns:a16="http://schemas.microsoft.com/office/drawing/2014/main" id="{CEAABAB6-CA0E-41CA-B71C-65FB786A63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CCDB3A-01A0-3D94-1B2D-46F759499413}"/>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2665884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44725-EEDA-0FF7-8A05-4F1CD6CE377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6244613-F0C5-2E06-FC03-FC2D5597EB3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F85F2B1-5279-EEB9-4FF5-A072362030C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F66103C-045B-AC46-59EC-B02C054C7D57}"/>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6" name="Footer Placeholder 5">
            <a:extLst>
              <a:ext uri="{FF2B5EF4-FFF2-40B4-BE49-F238E27FC236}">
                <a16:creationId xmlns:a16="http://schemas.microsoft.com/office/drawing/2014/main" id="{A0D5A972-200F-9922-DCD0-7973116235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4CCA49B-EFDC-BF32-A040-24229F0C1ABB}"/>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16493066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700128-5A70-8F9A-CA70-C3191970B90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A12E3D-E4CA-1E5D-62B6-33E1FC8FF9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B2E0505-DB2D-7E32-B98F-00A351D4D10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6876266-E70A-2889-0DF7-02F6737498A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7CC6DB4-6E34-2621-2848-9EDCE2FA9B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50D7AA2-BCEE-64F0-B2F5-4AC60FE1CFBB}"/>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8" name="Footer Placeholder 7">
            <a:extLst>
              <a:ext uri="{FF2B5EF4-FFF2-40B4-BE49-F238E27FC236}">
                <a16:creationId xmlns:a16="http://schemas.microsoft.com/office/drawing/2014/main" id="{561F94A2-137F-E01B-201C-7DB8BB285BE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1C65A43-3051-3831-D045-0B17EFCC52C6}"/>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11143392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4373B-28CE-42D5-E7EF-F5A64A975FB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05039A2-0CBA-AA64-0A57-9DE483084EB6}"/>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4" name="Footer Placeholder 3">
            <a:extLst>
              <a:ext uri="{FF2B5EF4-FFF2-40B4-BE49-F238E27FC236}">
                <a16:creationId xmlns:a16="http://schemas.microsoft.com/office/drawing/2014/main" id="{8437E3E4-AF05-FE99-76D8-B15A7C4FCF7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3A880D7-5DDA-D86F-AD59-DA4C3D15417E}"/>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1816323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77F9C2-4292-4F39-A306-C28A809BE6D9}"/>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3" name="Footer Placeholder 2">
            <a:extLst>
              <a:ext uri="{FF2B5EF4-FFF2-40B4-BE49-F238E27FC236}">
                <a16:creationId xmlns:a16="http://schemas.microsoft.com/office/drawing/2014/main" id="{4D28138B-A86A-7D1F-F267-EEEB620EC96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2F0C650-F775-8829-49D2-55832564114B}"/>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15995879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EEAF4-7F79-A320-133A-61AEFE3034A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F90EC7-2A9A-CA2A-F6A6-981E4D6E18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46866B7-EEDA-C165-F26D-BDE08225D2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4D2912-D27B-700E-D237-E855BBBC3F12}"/>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6" name="Footer Placeholder 5">
            <a:extLst>
              <a:ext uri="{FF2B5EF4-FFF2-40B4-BE49-F238E27FC236}">
                <a16:creationId xmlns:a16="http://schemas.microsoft.com/office/drawing/2014/main" id="{62C0C900-8B0F-5A95-2088-807C591FC9C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B2818A-7E33-4296-A2BF-164016597A76}"/>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1470242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7613B-4043-5AC4-BBC9-98F1E698ED0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4FD36DE-07A3-EAF4-55DA-59B02E7E92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A8444FB-F22C-D1D3-DCC1-5B95B408D3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9F1984-C33B-A7A7-3ACA-EB3AA91BEB36}"/>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6" name="Footer Placeholder 5">
            <a:extLst>
              <a:ext uri="{FF2B5EF4-FFF2-40B4-BE49-F238E27FC236}">
                <a16:creationId xmlns:a16="http://schemas.microsoft.com/office/drawing/2014/main" id="{A5A26F22-E72A-08CF-2630-D4F70CB0B2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D1FCB8-394E-B67C-C9BF-AC3165AB39C8}"/>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4218242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A8955-60F5-AC6B-4F0D-9B4B86B3BB7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95ABD41-0917-BC01-9244-5599BE6040E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A0C398-DB72-4615-39CA-5F6936E16F5A}"/>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5" name="Footer Placeholder 4">
            <a:extLst>
              <a:ext uri="{FF2B5EF4-FFF2-40B4-BE49-F238E27FC236}">
                <a16:creationId xmlns:a16="http://schemas.microsoft.com/office/drawing/2014/main" id="{B2B68481-1F4C-6C86-14C7-48445B8A5F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1FD397-FF59-A0A0-313A-4D769FB0D742}"/>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33662513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D21F7D-A016-0E03-8E87-E2075EFE654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DE858FE-D863-AECB-1C5D-498D37D28CE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57DFF6-F0C6-B418-9F4C-4CE01BC882FB}"/>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5" name="Footer Placeholder 4">
            <a:extLst>
              <a:ext uri="{FF2B5EF4-FFF2-40B4-BE49-F238E27FC236}">
                <a16:creationId xmlns:a16="http://schemas.microsoft.com/office/drawing/2014/main" id="{BC7EEC08-15D3-4167-7311-FD29B32CF0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0B4D7D-FBD8-24A9-F0F7-5B895935B4A0}"/>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3994308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23FBC4A-B2A5-4135-2DC3-43FF1D7C8E9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E9427E-FD67-7394-C27B-7E7010788C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E1D536-71EF-8445-5985-A269C010DA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C15E8A-43BF-41AF-B0B5-4CDD5E75D6B0}" type="datetimeFigureOut">
              <a:rPr lang="en-GB" smtClean="0"/>
              <a:t>18/09/2024</a:t>
            </a:fld>
            <a:endParaRPr lang="en-GB"/>
          </a:p>
        </p:txBody>
      </p:sp>
      <p:sp>
        <p:nvSpPr>
          <p:cNvPr id="5" name="Footer Placeholder 4">
            <a:extLst>
              <a:ext uri="{FF2B5EF4-FFF2-40B4-BE49-F238E27FC236}">
                <a16:creationId xmlns:a16="http://schemas.microsoft.com/office/drawing/2014/main" id="{B7A014C6-6C98-53CB-CE28-75F0882C30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36D65F9-22DC-C090-0C80-3B0FA7DA9F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9A7ACB-EF22-4F0C-9ABF-19056F616BFC}" type="slidenum">
              <a:rPr lang="en-GB" smtClean="0"/>
              <a:t>‹#›</a:t>
            </a:fld>
            <a:endParaRPr lang="en-GB"/>
          </a:p>
        </p:txBody>
      </p:sp>
    </p:spTree>
    <p:extLst>
      <p:ext uri="{BB962C8B-B14F-4D97-AF65-F5344CB8AC3E}">
        <p14:creationId xmlns:p14="http://schemas.microsoft.com/office/powerpoint/2010/main" val="2214319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E762196-D1EC-E31C-1E24-F602B6B329FF}"/>
              </a:ext>
            </a:extLst>
          </p:cNvPr>
          <p:cNvGraphicFramePr>
            <a:graphicFrameLocks noGrp="1"/>
          </p:cNvGraphicFramePr>
          <p:nvPr>
            <p:extLst>
              <p:ext uri="{D42A27DB-BD31-4B8C-83A1-F6EECF244321}">
                <p14:modId xmlns:p14="http://schemas.microsoft.com/office/powerpoint/2010/main" val="1131162541"/>
              </p:ext>
            </p:extLst>
          </p:nvPr>
        </p:nvGraphicFramePr>
        <p:xfrm>
          <a:off x="421313" y="241496"/>
          <a:ext cx="11541388" cy="6488337"/>
        </p:xfrm>
        <a:graphic>
          <a:graphicData uri="http://schemas.openxmlformats.org/drawingml/2006/table">
            <a:tbl>
              <a:tblPr firstRow="1" bandRow="1">
                <a:tableStyleId>{5C22544A-7EE6-4342-B048-85BDC9FD1C3A}</a:tableStyleId>
              </a:tblPr>
              <a:tblGrid>
                <a:gridCol w="2885347">
                  <a:extLst>
                    <a:ext uri="{9D8B030D-6E8A-4147-A177-3AD203B41FA5}">
                      <a16:colId xmlns:a16="http://schemas.microsoft.com/office/drawing/2014/main" val="1009860449"/>
                    </a:ext>
                  </a:extLst>
                </a:gridCol>
                <a:gridCol w="2885347">
                  <a:extLst>
                    <a:ext uri="{9D8B030D-6E8A-4147-A177-3AD203B41FA5}">
                      <a16:colId xmlns:a16="http://schemas.microsoft.com/office/drawing/2014/main" val="3393470513"/>
                    </a:ext>
                  </a:extLst>
                </a:gridCol>
                <a:gridCol w="2885347">
                  <a:extLst>
                    <a:ext uri="{9D8B030D-6E8A-4147-A177-3AD203B41FA5}">
                      <a16:colId xmlns:a16="http://schemas.microsoft.com/office/drawing/2014/main" val="3696334466"/>
                    </a:ext>
                  </a:extLst>
                </a:gridCol>
                <a:gridCol w="2885347">
                  <a:extLst>
                    <a:ext uri="{9D8B030D-6E8A-4147-A177-3AD203B41FA5}">
                      <a16:colId xmlns:a16="http://schemas.microsoft.com/office/drawing/2014/main" val="3704521241"/>
                    </a:ext>
                  </a:extLst>
                </a:gridCol>
              </a:tblGrid>
              <a:tr h="1708357">
                <a:tc>
                  <a:txBody>
                    <a:bodyPr/>
                    <a:lstStyle/>
                    <a:p>
                      <a:pPr algn="l"/>
                      <a:r>
                        <a:rPr lang="en-GB" sz="1800" b="1">
                          <a:solidFill>
                            <a:schemeClr val="tx1"/>
                          </a:solidFill>
                          <a:latin typeface="XCCW Joined 1a"/>
                        </a:rPr>
                        <a:t>Writing</a:t>
                      </a:r>
                      <a:endParaRPr lang="en-GB" sz="1600" b="1">
                        <a:solidFill>
                          <a:schemeClr val="tx1"/>
                        </a:solidFill>
                        <a:latin typeface="XCCW Joined 1a"/>
                      </a:endParaRPr>
                    </a:p>
                    <a:p>
                      <a:pPr lvl="0" algn="l">
                        <a:buNone/>
                      </a:pPr>
                      <a:r>
                        <a:rPr lang="en-GB" sz="1100" b="0">
                          <a:solidFill>
                            <a:schemeClr val="tx1"/>
                          </a:solidFill>
                          <a:latin typeface="XCCW Joined 1a"/>
                        </a:rPr>
                        <a:t>We will begin, as always, by looking at the place value of punctuation and grammar. We will then apply our writing skills to write a non-chronological report inspired by our geography topic.</a:t>
                      </a:r>
                    </a:p>
                    <a:p>
                      <a:pPr marL="0" lvl="0" indent="0" algn="l">
                        <a:buNone/>
                      </a:pPr>
                      <a:endParaRPr lang="en-GB" sz="1100" b="0">
                        <a:solidFill>
                          <a:schemeClr val="tx1"/>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l"/>
                      <a:r>
                        <a:rPr lang="en-GB" sz="1800" b="1">
                          <a:solidFill>
                            <a:schemeClr val="tx1"/>
                          </a:solidFill>
                          <a:latin typeface="XCCW Joined 1a"/>
                        </a:rPr>
                        <a:t>Reading</a:t>
                      </a:r>
                    </a:p>
                    <a:p>
                      <a:pPr lvl="0" algn="l">
                        <a:buNone/>
                      </a:pPr>
                      <a:r>
                        <a:rPr lang="en-GB" sz="1100" b="0">
                          <a:solidFill>
                            <a:schemeClr val="tx1"/>
                          </a:solidFill>
                          <a:latin typeface="XCCW Joined 1a"/>
                        </a:rPr>
                        <a:t>Our book study this term is 'Everest' by Alexandra Stewart. We will also read a variety of extracts from a range of novels, picture books, poetry and non-fiction writing.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l"/>
                      <a:r>
                        <a:rPr lang="en-GB" sz="1800" b="1">
                          <a:solidFill>
                            <a:schemeClr val="tx1"/>
                          </a:solidFill>
                          <a:latin typeface="XCCW Joined 1a"/>
                        </a:rPr>
                        <a:t>Maths</a:t>
                      </a:r>
                    </a:p>
                    <a:p>
                      <a:pPr lvl="0" algn="l">
                        <a:buNone/>
                      </a:pPr>
                      <a:r>
                        <a:rPr lang="en-GB" sz="1000" b="0">
                          <a:solidFill>
                            <a:schemeClr val="tx1"/>
                          </a:solidFill>
                          <a:latin typeface="XCCW Joined 1a"/>
                        </a:rPr>
                        <a:t>We always begin the year with place value in maths. On Fridays, we will be doing multiplication and division – closing any gaps in our times tables knowledge and using written methods to solve questions.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l"/>
                      <a:r>
                        <a:rPr lang="en-GB" b="1">
                          <a:solidFill>
                            <a:schemeClr val="tx1"/>
                          </a:solidFill>
                          <a:latin typeface="XCCW Joined 1a"/>
                        </a:rPr>
                        <a:t>Science</a:t>
                      </a:r>
                    </a:p>
                    <a:p>
                      <a:pPr algn="l"/>
                      <a:r>
                        <a:rPr lang="en-GB" sz="1000" b="0">
                          <a:solidFill>
                            <a:schemeClr val="tx1"/>
                          </a:solidFill>
                          <a:latin typeface="XCCW Joined 1a"/>
                        </a:rPr>
                        <a:t>This term, we are studying light. We will consider how light travels, how the eye works, and how shadows change throughout the day. We will be using a variety of working scientifically skills in our lessons.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479985003"/>
                  </a:ext>
                </a:extLst>
              </a:tr>
              <a:tr h="1108934">
                <a:tc rowSpan="2">
                  <a:txBody>
                    <a:bodyPr/>
                    <a:lstStyle/>
                    <a:p>
                      <a:pPr algn="l"/>
                      <a:r>
                        <a:rPr lang="en-GB" b="1">
                          <a:solidFill>
                            <a:schemeClr val="tx1"/>
                          </a:solidFill>
                          <a:latin typeface="XCCW Joined 1a"/>
                        </a:rPr>
                        <a:t>Geography/History</a:t>
                      </a:r>
                    </a:p>
                    <a:p>
                      <a:pPr lvl="0" algn="l">
                        <a:buNone/>
                      </a:pPr>
                      <a:r>
                        <a:rPr lang="en-GB" sz="1100" b="0">
                          <a:solidFill>
                            <a:schemeClr val="tx1"/>
                          </a:solidFill>
                          <a:latin typeface="XCCW Joined 1a"/>
                        </a:rPr>
                        <a:t>We will be going global exploring mountains around the world and finding out how they are formed. We will then focus in on Everest, the challenge of climbing it, and the impact of tourism on Everest.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rowSpan="3" gridSpan="2">
                  <a:txBody>
                    <a:bodyPr/>
                    <a:lstStyle/>
                    <a:p>
                      <a:pPr algn="ctr"/>
                      <a:r>
                        <a:rPr lang="en-GB" sz="2800" b="1">
                          <a:solidFill>
                            <a:schemeClr val="tx1"/>
                          </a:solidFill>
                          <a:latin typeface="XCCW Joined 1a"/>
                        </a:rPr>
                        <a:t>Redwood – Year 5/6</a:t>
                      </a:r>
                    </a:p>
                    <a:p>
                      <a:pPr algn="ctr"/>
                      <a:r>
                        <a:rPr lang="en-GB" sz="2400" b="1">
                          <a:solidFill>
                            <a:schemeClr val="tx1"/>
                          </a:solidFill>
                          <a:latin typeface="XCCW Joined 1a"/>
                        </a:rPr>
                        <a:t>Autumn 1 Mountains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rowSpan="3" hMerge="1">
                  <a:txBody>
                    <a:bodyPr/>
                    <a:lstStyle/>
                    <a:p>
                      <a:pPr algn="l"/>
                      <a:endParaRPr lang="en-GB">
                        <a:solidFill>
                          <a:schemeClr val="tx1"/>
                        </a:solidFill>
                        <a:latin typeface="XCCW Joined 1a" panose="0305060204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l"/>
                      <a:r>
                        <a:rPr lang="en-GB" b="1">
                          <a:solidFill>
                            <a:schemeClr val="tx1"/>
                          </a:solidFill>
                          <a:latin typeface="XCCW Joined 1a"/>
                        </a:rPr>
                        <a:t>Religious Education</a:t>
                      </a:r>
                    </a:p>
                    <a:p>
                      <a:pPr lvl="0" algn="l">
                        <a:buNone/>
                      </a:pPr>
                      <a:r>
                        <a:rPr lang="en-GB" sz="1000" b="0" i="0" u="none" strike="noStrike" noProof="0">
                          <a:solidFill>
                            <a:schemeClr val="tx1"/>
                          </a:solidFill>
                          <a:latin typeface="XCCW Joined 1a"/>
                        </a:rPr>
                        <a:t>In RE, we are going to be thinking about how Biblical texts link with the Christian idea of God, how Christians put their beliefs into practice, and how the idea of a loving, holy god might make a difference in the world today. </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3845159402"/>
                  </a:ext>
                </a:extLst>
              </a:tr>
              <a:tr h="308161">
                <a:tc vMerge="1">
                  <a:txBody>
                    <a:bodyPr/>
                    <a:lstStyle/>
                    <a:p>
                      <a:endParaRPr lang="en-GB"/>
                    </a:p>
                  </a:txBody>
                  <a:tcPr/>
                </a:tc>
                <a:tc gridSpan="2" vMerge="1">
                  <a:txBody>
                    <a:bodyPr/>
                    <a:lstStyle/>
                    <a:p>
                      <a:endParaRPr lang="en-GB"/>
                    </a:p>
                  </a:txBody>
                  <a:tcPr/>
                </a:tc>
                <a:tc hMerge="1" vMerge="1">
                  <a:txBody>
                    <a:bodyPr/>
                    <a:lstStyle/>
                    <a:p>
                      <a:endParaRPr lang="en-GB"/>
                    </a:p>
                  </a:txBody>
                  <a:tcPr/>
                </a:tc>
                <a:tc rowSpan="3">
                  <a:txBody>
                    <a:bodyPr/>
                    <a:lstStyle/>
                    <a:p>
                      <a:pPr algn="l"/>
                      <a:r>
                        <a:rPr lang="en-GB" b="1">
                          <a:solidFill>
                            <a:schemeClr val="tx1"/>
                          </a:solidFill>
                          <a:latin typeface="XCCW Joined 1a"/>
                        </a:rPr>
                        <a:t>Music</a:t>
                      </a:r>
                    </a:p>
                    <a:p>
                      <a:pPr lvl="0" algn="l">
                        <a:buNone/>
                      </a:pPr>
                      <a:r>
                        <a:rPr lang="en-GB" sz="1000" b="1" i="0" u="none" strike="noStrike" noProof="0">
                          <a:solidFill>
                            <a:schemeClr val="tx1"/>
                          </a:solidFill>
                          <a:latin typeface="XCCW Joined 1a"/>
                        </a:rPr>
                        <a:t>Playing in a band </a:t>
                      </a:r>
                      <a:endParaRPr lang="en-US" sz="1000" b="0" i="0" u="none" strike="noStrike" noProof="0">
                        <a:solidFill>
                          <a:srgbClr val="000000"/>
                        </a:solidFill>
                        <a:latin typeface="XCCW Joined 1a"/>
                      </a:endParaRPr>
                    </a:p>
                    <a:p>
                      <a:pPr lvl="0" algn="l">
                        <a:buNone/>
                      </a:pPr>
                      <a:r>
                        <a:rPr lang="en-GB" sz="1000" b="0" i="0" u="none" strike="noStrike" noProof="0">
                          <a:solidFill>
                            <a:srgbClr val="000000"/>
                          </a:solidFill>
                          <a:latin typeface="XCCW Joined 1a"/>
                        </a:rPr>
                        <a:t>In this unit, we ask, ‘What Stories Does</a:t>
                      </a:r>
                      <a:r>
                        <a:rPr lang="en-GB" sz="1000" b="0" i="0" u="none" strike="noStrike" noProof="0">
                          <a:solidFill>
                            <a:schemeClr val="tx1"/>
                          </a:solidFill>
                          <a:latin typeface="XCCW Joined 1a"/>
                        </a:rPr>
                        <a:t> Music Tell Us About the Past?’. During this unit the children will sing, improvise, compose, perform, listen and respond as well as learn about the different elements of music.</a:t>
                      </a:r>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249102730"/>
                  </a:ext>
                </a:extLst>
              </a:tr>
              <a:tr h="686360">
                <a:tc rowSpan="2">
                  <a:txBody>
                    <a:bodyPr/>
                    <a:lstStyle/>
                    <a:p>
                      <a:pPr algn="l"/>
                      <a:r>
                        <a:rPr lang="en-GB" b="1">
                          <a:solidFill>
                            <a:schemeClr val="tx1"/>
                          </a:solidFill>
                          <a:latin typeface="XCCW Joined 1a"/>
                        </a:rPr>
                        <a:t>Computing</a:t>
                      </a:r>
                    </a:p>
                    <a:p>
                      <a:pPr lvl="0" algn="l">
                        <a:lnSpc>
                          <a:spcPct val="100000"/>
                        </a:lnSpc>
                        <a:spcBef>
                          <a:spcPts val="0"/>
                        </a:spcBef>
                        <a:spcAft>
                          <a:spcPts val="0"/>
                        </a:spcAft>
                        <a:buNone/>
                      </a:pPr>
                      <a:r>
                        <a:rPr lang="en-GB" sz="1000" b="0" i="0" u="none" strike="noStrike" noProof="0">
                          <a:solidFill>
                            <a:schemeClr val="tx1"/>
                          </a:solidFill>
                          <a:latin typeface="XCCW Joined 1a"/>
                        </a:rPr>
                        <a:t>In computing, we will be thinking about systems and searching, finding out how to search effectively, how results are ranked, and how searches are influenced. </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gridSpan="2" vMerge="1">
                  <a:txBody>
                    <a:bodyPr/>
                    <a:lstStyle/>
                    <a:p>
                      <a:pPr algn="l"/>
                      <a:endParaRPr lang="en-GB" b="1">
                        <a:solidFill>
                          <a:schemeClr val="tx1"/>
                        </a:solidFill>
                        <a:latin typeface="XCCW Joined 1a" panose="03050602040000000000" pitchFamily="66"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hMerge="1" vMerge="1">
                  <a:txBody>
                    <a:bodyPr/>
                    <a:lstStyle/>
                    <a:p>
                      <a:pPr algn="l"/>
                      <a:endParaRPr lang="en-GB" b="1">
                        <a:solidFill>
                          <a:schemeClr val="tx1"/>
                        </a:solidFill>
                        <a:latin typeface="XCCW Joined 1a" panose="0305060204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vMerge="1">
                  <a:txBody>
                    <a:bodyPr/>
                    <a:lstStyle/>
                    <a:p>
                      <a:pPr algn="l"/>
                      <a:endParaRPr lang="en-GB" sz="1100">
                        <a:solidFill>
                          <a:srgbClr val="323636"/>
                        </a:solidFill>
                        <a:latin typeface="XCCW Joined 1a" panose="03050602040000000000"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653268302"/>
                  </a:ext>
                </a:extLst>
              </a:tr>
              <a:tr h="798419">
                <a:tc vMerge="1">
                  <a:txBody>
                    <a:bodyPr/>
                    <a:lstStyle/>
                    <a:p>
                      <a:endParaRPr lang="en-GB"/>
                    </a:p>
                  </a:txBody>
                  <a:tcPr/>
                </a:tc>
                <a:tc rowSpan="2">
                  <a:txBody>
                    <a:bodyPr/>
                    <a:lstStyle/>
                    <a:p>
                      <a:pPr algn="l"/>
                      <a:r>
                        <a:rPr lang="en-GB" b="1">
                          <a:solidFill>
                            <a:schemeClr val="tx1"/>
                          </a:solidFill>
                          <a:latin typeface="XCCW Joined 1a"/>
                        </a:rPr>
                        <a:t>PE</a:t>
                      </a:r>
                    </a:p>
                    <a:p>
                      <a:pPr lvl="0" algn="l">
                        <a:buNone/>
                      </a:pPr>
                      <a:r>
                        <a:rPr lang="en-GB" sz="1100" b="0" i="0" u="none" strike="noStrike" noProof="0">
                          <a:solidFill>
                            <a:schemeClr val="tx1"/>
                          </a:solidFill>
                          <a:latin typeface="XCCW Joined 1a"/>
                        </a:rPr>
                        <a:t>In PE, we will be working with our new provider, Premier Education. We will play rugby and take part in outdoor adventurous activities. The children will improve their skills and technique as well as their team-work and sportsmanship.</a:t>
                      </a:r>
                    </a:p>
                    <a:p>
                      <a:pPr lvl="0" algn="l">
                        <a:buNone/>
                      </a:pPr>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rowSpan="2">
                  <a:txBody>
                    <a:bodyPr/>
                    <a:lstStyle/>
                    <a:p>
                      <a:pPr algn="l"/>
                      <a:r>
                        <a:rPr lang="en-GB" b="1">
                          <a:solidFill>
                            <a:schemeClr val="tx1"/>
                          </a:solidFill>
                          <a:latin typeface="XCCW Joined 1a"/>
                        </a:rPr>
                        <a:t>Art and DT</a:t>
                      </a:r>
                    </a:p>
                    <a:p>
                      <a:pPr lvl="0" algn="l">
                        <a:buNone/>
                      </a:pPr>
                      <a:r>
                        <a:rPr lang="en-GB" sz="1000" b="0" i="0" u="none" strike="noStrike" noProof="0">
                          <a:solidFill>
                            <a:schemeClr val="tx1"/>
                          </a:solidFill>
                          <a:latin typeface="XCCW Joined 1a"/>
                        </a:rPr>
                        <a:t>We will be looking at portraiture in Art. We will use inspiration from the likes of Frida Kahlo, Rembrandt and Grant Wood to create our own portraits and self-portraits. To do this will be learn the differing styles and techniques each use.</a:t>
                      </a:r>
                      <a:endParaRPr lang="en-GB"/>
                    </a:p>
                    <a:p>
                      <a:pPr lvl="0" algn="l">
                        <a:buNone/>
                      </a:pPr>
                      <a:endParaRPr lang="en-GB" sz="1200" b="0" i="0" u="none" strike="noStrike" noProof="0">
                        <a:solidFill>
                          <a:schemeClr val="tx1"/>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vMerge="1">
                  <a:txBody>
                    <a:bodyPr/>
                    <a:lstStyle/>
                    <a:p>
                      <a:endParaRPr lang="en-GB"/>
                    </a:p>
                  </a:txBody>
                  <a:tcPr/>
                </a:tc>
                <a:extLst>
                  <a:ext uri="{0D108BD9-81ED-4DB2-BD59-A6C34878D82A}">
                    <a16:rowId xmlns:a16="http://schemas.microsoft.com/office/drawing/2014/main" val="2994773041"/>
                  </a:ext>
                </a:extLst>
              </a:tr>
              <a:tr h="1302683">
                <a:tc>
                  <a:txBody>
                    <a:bodyPr/>
                    <a:lstStyle/>
                    <a:p>
                      <a:pPr algn="l"/>
                      <a:r>
                        <a:rPr lang="en-GB" b="1">
                          <a:solidFill>
                            <a:schemeClr val="tx1"/>
                          </a:solidFill>
                          <a:latin typeface="XCCW Joined 1a"/>
                        </a:rPr>
                        <a:t>French</a:t>
                      </a:r>
                    </a:p>
                    <a:p>
                      <a:pPr lvl="0" algn="l">
                        <a:buNone/>
                      </a:pPr>
                      <a:r>
                        <a:rPr lang="en-GB" sz="1000" b="0" i="0" u="none" strike="noStrike" noProof="0">
                          <a:solidFill>
                            <a:schemeClr val="tx1"/>
                          </a:solidFill>
                          <a:latin typeface="XCCW Joined 1a"/>
                        </a:rPr>
                        <a:t>The children's new topic will be based around the date, which will include learning numbers, the names of days of the week and months of the year, and how to talk about birthdays. </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vMerge="1">
                  <a:txBody>
                    <a:bodyPr/>
                    <a:lstStyle/>
                    <a:p>
                      <a:endParaRPr lang="en-GB"/>
                    </a:p>
                  </a:txBody>
                  <a:tcPr/>
                </a:tc>
                <a:tc vMerge="1">
                  <a:txBody>
                    <a:bodyPr/>
                    <a:lstStyle/>
                    <a:p>
                      <a:endParaRPr lang="en-GB"/>
                    </a:p>
                  </a:txBody>
                  <a:tcPr/>
                </a:tc>
                <a:tc>
                  <a:txBody>
                    <a:bodyPr/>
                    <a:lstStyle/>
                    <a:p>
                      <a:pPr algn="l"/>
                      <a:r>
                        <a:rPr lang="en-GB" b="1">
                          <a:solidFill>
                            <a:schemeClr val="tx1"/>
                          </a:solidFill>
                          <a:latin typeface="XCCW Joined 1a"/>
                        </a:rPr>
                        <a:t>Personal, Social &amp; Health Education</a:t>
                      </a:r>
                    </a:p>
                    <a:p>
                      <a:pPr lvl="0" algn="l">
                        <a:buNone/>
                      </a:pPr>
                      <a:r>
                        <a:rPr lang="en-GB" sz="1000" b="0" i="0" u="none" strike="noStrike" noProof="0">
                          <a:solidFill>
                            <a:schemeClr val="tx1"/>
                          </a:solidFill>
                          <a:latin typeface="XCCW Joined 1a"/>
                        </a:rPr>
                        <a:t>Our topic is 'being me in my world'. We will think about our rights and responsibilities, how behaviour can impact others, and democracy.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50528580"/>
                  </a:ext>
                </a:extLst>
              </a:tr>
            </a:tbl>
          </a:graphicData>
        </a:graphic>
      </p:graphicFrame>
      <p:pic>
        <p:nvPicPr>
          <p:cNvPr id="2" name="Picture 1">
            <a:extLst>
              <a:ext uri="{FF2B5EF4-FFF2-40B4-BE49-F238E27FC236}">
                <a16:creationId xmlns:a16="http://schemas.microsoft.com/office/drawing/2014/main" id="{0F4E0C92-A4A7-4F4C-93D9-7773A5DC6783}"/>
              </a:ext>
            </a:extLst>
          </p:cNvPr>
          <p:cNvPicPr>
            <a:picLocks noChangeAspect="1"/>
          </p:cNvPicPr>
          <p:nvPr/>
        </p:nvPicPr>
        <p:blipFill>
          <a:blip r:embed="rId2"/>
          <a:stretch>
            <a:fillRect/>
          </a:stretch>
        </p:blipFill>
        <p:spPr>
          <a:xfrm>
            <a:off x="7470648" y="3198208"/>
            <a:ext cx="1226536" cy="1237511"/>
          </a:xfrm>
          <a:prstGeom prst="rect">
            <a:avLst/>
          </a:prstGeom>
        </p:spPr>
      </p:pic>
      <p:pic>
        <p:nvPicPr>
          <p:cNvPr id="6" name="Picture 5" descr="A mountain with snow on top&#10;&#10;Description automatically generated">
            <a:extLst>
              <a:ext uri="{FF2B5EF4-FFF2-40B4-BE49-F238E27FC236}">
                <a16:creationId xmlns:a16="http://schemas.microsoft.com/office/drawing/2014/main" id="{69C1C96E-D5D0-6AA2-F5FE-EEC12CF9DFA0}"/>
              </a:ext>
            </a:extLst>
          </p:cNvPr>
          <p:cNvPicPr>
            <a:picLocks noChangeAspect="1"/>
          </p:cNvPicPr>
          <p:nvPr/>
        </p:nvPicPr>
        <p:blipFill>
          <a:blip r:embed="rId3"/>
          <a:stretch>
            <a:fillRect/>
          </a:stretch>
        </p:blipFill>
        <p:spPr>
          <a:xfrm>
            <a:off x="3604094" y="2888859"/>
            <a:ext cx="2371725" cy="1409700"/>
          </a:xfrm>
          <a:prstGeom prst="rect">
            <a:avLst/>
          </a:prstGeom>
        </p:spPr>
      </p:pic>
    </p:spTree>
    <p:extLst>
      <p:ext uri="{BB962C8B-B14F-4D97-AF65-F5344CB8AC3E}">
        <p14:creationId xmlns:p14="http://schemas.microsoft.com/office/powerpoint/2010/main" val="11062415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Slides>
  <Notes>0</Notes>
  <HiddenSlides>0</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Donna Winters</dc:creator>
  <cp:revision>1</cp:revision>
  <dcterms:created xsi:type="dcterms:W3CDTF">2023-11-07T13:15:38Z</dcterms:created>
  <dcterms:modified xsi:type="dcterms:W3CDTF">2024-09-18T15:47:53Z</dcterms:modified>
</cp:coreProperties>
</file>