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63" r:id="rId2"/>
    <p:sldId id="260"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014EE8-C08F-4EDC-B7D7-22CB4DA474DD}" type="datetimeFigureOut">
              <a:rPr lang="en-GB" smtClean="0"/>
              <a:t>18/09/2024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0240E7-18E6-41F7-BECF-1DF25EF8FC88}" type="slidenum">
              <a:rPr lang="en-GB" smtClean="0"/>
              <a:t>‹#›</a:t>
            </a:fld>
            <a:endParaRPr lang="en-GB"/>
          </a:p>
        </p:txBody>
      </p:sp>
    </p:spTree>
    <p:extLst>
      <p:ext uri="{BB962C8B-B14F-4D97-AF65-F5344CB8AC3E}">
        <p14:creationId xmlns:p14="http://schemas.microsoft.com/office/powerpoint/2010/main" val="18345023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E0F31-E7EC-C9CA-8380-862B963826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900D5A2-B805-5737-5199-DA5F0378B7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85EBA43-6A1F-ACBB-BE2C-A7B380F89CFA}"/>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8137D802-AEC6-B0D2-0745-52B65AC8B8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CB38E4-EE85-B366-78BB-7B083A7D897C}"/>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733612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FD64D-66B8-5FCB-DE53-C8A5947138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497540-AD93-D211-E83A-FFBA655943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21697A-0E16-9121-DB44-00726C298B22}"/>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C8A54E49-B26E-B0F8-46FF-EB28AB5C8D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F3B96A-4ED3-8B67-6EC5-6345924ABC11}"/>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617534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BD132-D7A2-E9A5-5BC3-EE19E12624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059A94-194C-4FD2-FB37-072752674E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6641CAE-2969-5DCD-1A6A-45BE19987AC7}"/>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CEAABAB6-CA0E-41CA-B71C-65FB786A63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CCDB3A-01A0-3D94-1B2D-46F759499413}"/>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2665884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44725-EEDA-0FF7-8A05-4F1CD6CE37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244613-F0C5-2E06-FC03-FC2D5597EB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85F2B1-5279-EEB9-4FF5-A072362030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F66103C-045B-AC46-59EC-B02C054C7D57}"/>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6" name="Footer Placeholder 5">
            <a:extLst>
              <a:ext uri="{FF2B5EF4-FFF2-40B4-BE49-F238E27FC236}">
                <a16:creationId xmlns:a16="http://schemas.microsoft.com/office/drawing/2014/main" id="{A0D5A972-200F-9922-DCD0-7973116235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CCA49B-EFDC-BF32-A040-24229F0C1ABB}"/>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649306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00128-5A70-8F9A-CA70-C3191970B9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A12E3D-E4CA-1E5D-62B6-33E1FC8FF9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2E0505-DB2D-7E32-B98F-00A351D4D10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6876266-E70A-2889-0DF7-02F6737498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7CC6DB4-6E34-2621-2848-9EDCE2FA9B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50D7AA2-BCEE-64F0-B2F5-4AC60FE1CFBB}"/>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8" name="Footer Placeholder 7">
            <a:extLst>
              <a:ext uri="{FF2B5EF4-FFF2-40B4-BE49-F238E27FC236}">
                <a16:creationId xmlns:a16="http://schemas.microsoft.com/office/drawing/2014/main" id="{561F94A2-137F-E01B-201C-7DB8BB285BE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1C65A43-3051-3831-D045-0B17EFCC52C6}"/>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114339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4373B-28CE-42D5-E7EF-F5A64A975F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05039A2-0CBA-AA64-0A57-9DE483084EB6}"/>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4" name="Footer Placeholder 3">
            <a:extLst>
              <a:ext uri="{FF2B5EF4-FFF2-40B4-BE49-F238E27FC236}">
                <a16:creationId xmlns:a16="http://schemas.microsoft.com/office/drawing/2014/main" id="{8437E3E4-AF05-FE99-76D8-B15A7C4FCF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3A880D7-5DDA-D86F-AD59-DA4C3D15417E}"/>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816323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77F9C2-4292-4F39-A306-C28A809BE6D9}"/>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3" name="Footer Placeholder 2">
            <a:extLst>
              <a:ext uri="{FF2B5EF4-FFF2-40B4-BE49-F238E27FC236}">
                <a16:creationId xmlns:a16="http://schemas.microsoft.com/office/drawing/2014/main" id="{4D28138B-A86A-7D1F-F267-EEEB620EC96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F0C650-F775-8829-49D2-55832564114B}"/>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599587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EEAF4-7F79-A320-133A-61AEFE3034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F90EC7-2A9A-CA2A-F6A6-981E4D6E18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6866B7-EEDA-C165-F26D-BDE08225D2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4D2912-D27B-700E-D237-E855BBBC3F12}"/>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6" name="Footer Placeholder 5">
            <a:extLst>
              <a:ext uri="{FF2B5EF4-FFF2-40B4-BE49-F238E27FC236}">
                <a16:creationId xmlns:a16="http://schemas.microsoft.com/office/drawing/2014/main" id="{62C0C900-8B0F-5A95-2088-807C591FC9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B2818A-7E33-4296-A2BF-164016597A76}"/>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1470242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7613B-4043-5AC4-BBC9-98F1E698ED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FD36DE-07A3-EAF4-55DA-59B02E7E92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A8444FB-F22C-D1D3-DCC1-5B95B408D3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9F1984-C33B-A7A7-3ACA-EB3AA91BEB36}"/>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6" name="Footer Placeholder 5">
            <a:extLst>
              <a:ext uri="{FF2B5EF4-FFF2-40B4-BE49-F238E27FC236}">
                <a16:creationId xmlns:a16="http://schemas.microsoft.com/office/drawing/2014/main" id="{A5A26F22-E72A-08CF-2630-D4F70CB0B2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D1FCB8-394E-B67C-C9BF-AC3165AB39C8}"/>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4218242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A8955-60F5-AC6B-4F0D-9B4B86B3BB7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5ABD41-0917-BC01-9244-5599BE6040E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A0C398-DB72-4615-39CA-5F6936E16F5A}"/>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B2B68481-1F4C-6C86-14C7-48445B8A5F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1FD397-FF59-A0A0-313A-4D769FB0D742}"/>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366251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D21F7D-A016-0E03-8E87-E2075EFE654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E858FE-D863-AECB-1C5D-498D37D28CE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57DFF6-F0C6-B418-9F4C-4CE01BC882FB}"/>
              </a:ext>
            </a:extLst>
          </p:cNvPr>
          <p:cNvSpPr>
            <a:spLocks noGrp="1"/>
          </p:cNvSpPr>
          <p:nvPr>
            <p:ph type="dt" sz="half" idx="10"/>
          </p:nvPr>
        </p:nvSpPr>
        <p:spPr/>
        <p:txBody>
          <a:body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BC7EEC08-15D3-4167-7311-FD29B32CF0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0B4D7D-FBD8-24A9-F0F7-5B895935B4A0}"/>
              </a:ext>
            </a:extLst>
          </p:cNvPr>
          <p:cNvSpPr>
            <a:spLocks noGrp="1"/>
          </p:cNvSpPr>
          <p:nvPr>
            <p:ph type="sldNum" sz="quarter" idx="12"/>
          </p:nvPr>
        </p:nvSpPr>
        <p:spPr/>
        <p:txBody>
          <a:bodyPr/>
          <a:lstStyle/>
          <a:p>
            <a:fld id="{369A7ACB-EF22-4F0C-9ABF-19056F616BFC}" type="slidenum">
              <a:rPr lang="en-GB" smtClean="0"/>
              <a:t>‹#›</a:t>
            </a:fld>
            <a:endParaRPr lang="en-GB"/>
          </a:p>
        </p:txBody>
      </p:sp>
    </p:spTree>
    <p:extLst>
      <p:ext uri="{BB962C8B-B14F-4D97-AF65-F5344CB8AC3E}">
        <p14:creationId xmlns:p14="http://schemas.microsoft.com/office/powerpoint/2010/main" val="3994308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3FBC4A-B2A5-4135-2DC3-43FF1D7C8E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E9427E-FD67-7394-C27B-7E7010788C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E1D536-71EF-8445-5985-A269C010DA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C15E8A-43BF-41AF-B0B5-4CDD5E75D6B0}" type="datetimeFigureOut">
              <a:rPr lang="en-GB" smtClean="0"/>
              <a:t>18/09/2024</a:t>
            </a:fld>
            <a:endParaRPr lang="en-GB"/>
          </a:p>
        </p:txBody>
      </p:sp>
      <p:sp>
        <p:nvSpPr>
          <p:cNvPr id="5" name="Footer Placeholder 4">
            <a:extLst>
              <a:ext uri="{FF2B5EF4-FFF2-40B4-BE49-F238E27FC236}">
                <a16:creationId xmlns:a16="http://schemas.microsoft.com/office/drawing/2014/main" id="{B7A014C6-6C98-53CB-CE28-75F0882C30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36D65F9-22DC-C090-0C80-3B0FA7DA9F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9A7ACB-EF22-4F0C-9ABF-19056F616BFC}" type="slidenum">
              <a:rPr lang="en-GB" smtClean="0"/>
              <a:t>‹#›</a:t>
            </a:fld>
            <a:endParaRPr lang="en-GB"/>
          </a:p>
        </p:txBody>
      </p:sp>
    </p:spTree>
    <p:extLst>
      <p:ext uri="{BB962C8B-B14F-4D97-AF65-F5344CB8AC3E}">
        <p14:creationId xmlns:p14="http://schemas.microsoft.com/office/powerpoint/2010/main" val="221431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0" name="Picture 56" descr="Text Box">
            <a:extLst>
              <a:ext uri="{FF2B5EF4-FFF2-40B4-BE49-F238E27FC236}">
                <a16:creationId xmlns:a16="http://schemas.microsoft.com/office/drawing/2014/main" id="{4203A2DD-ECE6-1A5D-C8B5-73CF1BA5EC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0374" y="133252"/>
            <a:ext cx="4429125" cy="1895475"/>
          </a:xfrm>
          <a:prstGeom prst="rect">
            <a:avLst/>
          </a:prstGeom>
          <a:noFill/>
          <a:extLst>
            <a:ext uri="{909E8E84-426E-40DD-AFC4-6F175D3DCCD1}">
              <a14:hiddenFill xmlns:a14="http://schemas.microsoft.com/office/drawing/2010/main">
                <a:solidFill>
                  <a:srgbClr val="FFFFFF"/>
                </a:solidFill>
              </a14:hiddenFill>
            </a:ext>
          </a:extLst>
        </p:spPr>
      </p:pic>
      <p:pic>
        <p:nvPicPr>
          <p:cNvPr id="1081" name="Picture 57" descr="Text Box">
            <a:extLst>
              <a:ext uri="{FF2B5EF4-FFF2-40B4-BE49-F238E27FC236}">
                <a16:creationId xmlns:a16="http://schemas.microsoft.com/office/drawing/2014/main" id="{CD6EA3D1-A0CF-50F7-32F6-C84D2C12FC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2146" y="4466077"/>
            <a:ext cx="2371725" cy="1914525"/>
          </a:xfrm>
          <a:prstGeom prst="rect">
            <a:avLst/>
          </a:prstGeom>
          <a:noFill/>
          <a:extLst>
            <a:ext uri="{909E8E84-426E-40DD-AFC4-6F175D3DCCD1}">
              <a14:hiddenFill xmlns:a14="http://schemas.microsoft.com/office/drawing/2010/main">
                <a:solidFill>
                  <a:srgbClr val="FFFFFF"/>
                </a:solidFill>
              </a14:hiddenFill>
            </a:ext>
          </a:extLst>
        </p:spPr>
      </p:pic>
      <p:pic>
        <p:nvPicPr>
          <p:cNvPr id="1082" name="Picture 58" descr="Text Box">
            <a:extLst>
              <a:ext uri="{FF2B5EF4-FFF2-40B4-BE49-F238E27FC236}">
                <a16:creationId xmlns:a16="http://schemas.microsoft.com/office/drawing/2014/main" id="{C413972C-199E-13F1-C938-F4DA5D7276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04740" y="4881248"/>
            <a:ext cx="2373350" cy="1499354"/>
          </a:xfrm>
          <a:prstGeom prst="rect">
            <a:avLst/>
          </a:prstGeom>
          <a:noFill/>
          <a:extLst>
            <a:ext uri="{909E8E84-426E-40DD-AFC4-6F175D3DCCD1}">
              <a14:hiddenFill xmlns:a14="http://schemas.microsoft.com/office/drawing/2010/main">
                <a:solidFill>
                  <a:srgbClr val="FFFFFF"/>
                </a:solidFill>
              </a14:hiddenFill>
            </a:ext>
          </a:extLst>
        </p:spPr>
      </p:pic>
      <p:pic>
        <p:nvPicPr>
          <p:cNvPr id="1084" name="Picture 60" descr="Text Box">
            <a:extLst>
              <a:ext uri="{FF2B5EF4-FFF2-40B4-BE49-F238E27FC236}">
                <a16:creationId xmlns:a16="http://schemas.microsoft.com/office/drawing/2014/main" id="{14BC2B16-0038-BF46-CF0A-9648391D077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8276" y="223372"/>
            <a:ext cx="2695575" cy="4848225"/>
          </a:xfrm>
          <a:prstGeom prst="rect">
            <a:avLst/>
          </a:prstGeom>
          <a:noFill/>
          <a:extLst>
            <a:ext uri="{909E8E84-426E-40DD-AFC4-6F175D3DCCD1}">
              <a14:hiddenFill xmlns:a14="http://schemas.microsoft.com/office/drawing/2010/main">
                <a:solidFill>
                  <a:srgbClr val="FFFFFF"/>
                </a:solidFill>
              </a14:hiddenFill>
            </a:ext>
          </a:extLst>
        </p:spPr>
      </p:pic>
      <p:pic>
        <p:nvPicPr>
          <p:cNvPr id="1085" name="Picture 61" descr="Text Box">
            <a:extLst>
              <a:ext uri="{FF2B5EF4-FFF2-40B4-BE49-F238E27FC236}">
                <a16:creationId xmlns:a16="http://schemas.microsoft.com/office/drawing/2014/main" id="{5CD21B2A-99CE-A310-7184-EAAFE84F41A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22184" y="2072023"/>
            <a:ext cx="2709957" cy="714375"/>
          </a:xfrm>
          <a:prstGeom prst="rect">
            <a:avLst/>
          </a:prstGeom>
          <a:noFill/>
          <a:extLst>
            <a:ext uri="{909E8E84-426E-40DD-AFC4-6F175D3DCCD1}">
              <a14:hiddenFill xmlns:a14="http://schemas.microsoft.com/office/drawing/2010/main">
                <a:solidFill>
                  <a:srgbClr val="FFFFFF"/>
                </a:solidFill>
              </a14:hiddenFill>
            </a:ext>
          </a:extLst>
        </p:spPr>
      </p:pic>
      <p:pic>
        <p:nvPicPr>
          <p:cNvPr id="1086" name="Picture 62" descr="Text Box">
            <a:extLst>
              <a:ext uri="{FF2B5EF4-FFF2-40B4-BE49-F238E27FC236}">
                <a16:creationId xmlns:a16="http://schemas.microsoft.com/office/drawing/2014/main" id="{DFCF1A6D-6B93-A115-434C-75A7CDAF763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04740" y="284557"/>
            <a:ext cx="2447925" cy="3384390"/>
          </a:xfrm>
          <a:prstGeom prst="rect">
            <a:avLst/>
          </a:prstGeom>
          <a:noFill/>
          <a:extLst>
            <a:ext uri="{909E8E84-426E-40DD-AFC4-6F175D3DCCD1}">
              <a14:hiddenFill xmlns:a14="http://schemas.microsoft.com/office/drawing/2010/main">
                <a:solidFill>
                  <a:srgbClr val="FFFFFF"/>
                </a:solidFill>
              </a14:hiddenFill>
            </a:ext>
          </a:extLst>
        </p:spPr>
      </p:pic>
      <p:pic>
        <p:nvPicPr>
          <p:cNvPr id="1088" name="Picture 64" descr="Text Box">
            <a:extLst>
              <a:ext uri="{FF2B5EF4-FFF2-40B4-BE49-F238E27FC236}">
                <a16:creationId xmlns:a16="http://schemas.microsoft.com/office/drawing/2014/main" id="{723C9C05-C75E-061F-5088-6C5C69430E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88593" y="2277856"/>
            <a:ext cx="1857765" cy="4238625"/>
          </a:xfrm>
          <a:prstGeom prst="rect">
            <a:avLst/>
          </a:prstGeom>
          <a:noFill/>
          <a:extLst>
            <a:ext uri="{909E8E84-426E-40DD-AFC4-6F175D3DCCD1}">
              <a14:hiddenFill xmlns:a14="http://schemas.microsoft.com/office/drawing/2010/main">
                <a:solidFill>
                  <a:srgbClr val="FFFFFF"/>
                </a:solidFill>
              </a14:hiddenFill>
            </a:ext>
          </a:extLst>
        </p:spPr>
      </p:pic>
      <p:pic>
        <p:nvPicPr>
          <p:cNvPr id="1089" name="Picture 65" descr="Text Box">
            <a:extLst>
              <a:ext uri="{FF2B5EF4-FFF2-40B4-BE49-F238E27FC236}">
                <a16:creationId xmlns:a16="http://schemas.microsoft.com/office/drawing/2014/main" id="{AFC6BE2C-B1CC-8057-0245-6097B8287CA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89659" y="2486901"/>
            <a:ext cx="1518069" cy="3958352"/>
          </a:xfrm>
          <a:prstGeom prst="rect">
            <a:avLst/>
          </a:prstGeom>
          <a:noFill/>
          <a:extLst>
            <a:ext uri="{909E8E84-426E-40DD-AFC4-6F175D3DCCD1}">
              <a14:hiddenFill xmlns:a14="http://schemas.microsoft.com/office/drawing/2010/main">
                <a:solidFill>
                  <a:srgbClr val="FFFFFF"/>
                </a:solidFill>
              </a14:hiddenFill>
            </a:ext>
          </a:extLst>
        </p:spPr>
      </p:pic>
      <p:pic>
        <p:nvPicPr>
          <p:cNvPr id="1121" name="Picture 97" descr="C:\Users\Abigail.Burland\AppData\Local\Microsoft\Windows\INetCache\Content.MSO\B9A8C311.tmp">
            <a:extLst>
              <a:ext uri="{FF2B5EF4-FFF2-40B4-BE49-F238E27FC236}">
                <a16:creationId xmlns:a16="http://schemas.microsoft.com/office/drawing/2014/main" id="{285B2EDC-4F95-9475-BF46-1A6F0FABBFA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703186" y="2604899"/>
            <a:ext cx="1400174" cy="1400174"/>
          </a:xfrm>
          <a:prstGeom prst="rect">
            <a:avLst/>
          </a:prstGeom>
          <a:noFill/>
          <a:extLst>
            <a:ext uri="{909E8E84-426E-40DD-AFC4-6F175D3DCCD1}">
              <a14:hiddenFill xmlns:a14="http://schemas.microsoft.com/office/drawing/2010/main">
                <a:solidFill>
                  <a:srgbClr val="FFFFFF"/>
                </a:solidFill>
              </a14:hiddenFill>
            </a:ext>
          </a:extLst>
        </p:spPr>
      </p:pic>
      <p:pic>
        <p:nvPicPr>
          <p:cNvPr id="1124" name="Picture 100" descr="Text Box">
            <a:extLst>
              <a:ext uri="{FF2B5EF4-FFF2-40B4-BE49-F238E27FC236}">
                <a16:creationId xmlns:a16="http://schemas.microsoft.com/office/drawing/2014/main" id="{1CB3F2E9-4432-F87A-DE68-1E1D50F6136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66855" y="5211556"/>
            <a:ext cx="1400175" cy="13049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2705B83-56B7-2F8F-1FD6-35742BC5D996}"/>
              </a:ext>
            </a:extLst>
          </p:cNvPr>
          <p:cNvSpPr txBox="1"/>
          <p:nvPr/>
        </p:nvSpPr>
        <p:spPr>
          <a:xfrm>
            <a:off x="5539126" y="4005073"/>
            <a:ext cx="1857764" cy="369332"/>
          </a:xfrm>
          <a:prstGeom prst="rect">
            <a:avLst/>
          </a:prstGeom>
          <a:noFill/>
          <a:ln w="38100">
            <a:solidFill>
              <a:srgbClr val="EA6716"/>
            </a:solidFill>
          </a:ln>
        </p:spPr>
        <p:txBody>
          <a:bodyPr wrap="square" rtlCol="0">
            <a:spAutoFit/>
          </a:bodyPr>
          <a:lstStyle/>
          <a:p>
            <a:pPr algn="ctr"/>
            <a:r>
              <a:rPr lang="en-GB" dirty="0"/>
              <a:t>Apples EYFS</a:t>
            </a:r>
          </a:p>
        </p:txBody>
      </p:sp>
    </p:spTree>
    <p:extLst>
      <p:ext uri="{BB962C8B-B14F-4D97-AF65-F5344CB8AC3E}">
        <p14:creationId xmlns:p14="http://schemas.microsoft.com/office/powerpoint/2010/main" val="4358312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E762196-D1EC-E31C-1E24-F602B6B329FF}"/>
              </a:ext>
            </a:extLst>
          </p:cNvPr>
          <p:cNvGraphicFramePr>
            <a:graphicFrameLocks noGrp="1"/>
          </p:cNvGraphicFramePr>
          <p:nvPr>
            <p:extLst>
              <p:ext uri="{D42A27DB-BD31-4B8C-83A1-F6EECF244321}">
                <p14:modId xmlns:p14="http://schemas.microsoft.com/office/powerpoint/2010/main" val="398286228"/>
              </p:ext>
            </p:extLst>
          </p:nvPr>
        </p:nvGraphicFramePr>
        <p:xfrm>
          <a:off x="82296" y="65990"/>
          <a:ext cx="11978642" cy="6669699"/>
        </p:xfrm>
        <a:graphic>
          <a:graphicData uri="http://schemas.openxmlformats.org/drawingml/2006/table">
            <a:tbl>
              <a:tblPr firstRow="1" bandRow="1">
                <a:tableStyleId>{5C22544A-7EE6-4342-B048-85BDC9FD1C3A}</a:tableStyleId>
              </a:tblPr>
              <a:tblGrid>
                <a:gridCol w="2994661">
                  <a:extLst>
                    <a:ext uri="{9D8B030D-6E8A-4147-A177-3AD203B41FA5}">
                      <a16:colId xmlns:a16="http://schemas.microsoft.com/office/drawing/2014/main" val="1009860449"/>
                    </a:ext>
                  </a:extLst>
                </a:gridCol>
                <a:gridCol w="3005301">
                  <a:extLst>
                    <a:ext uri="{9D8B030D-6E8A-4147-A177-3AD203B41FA5}">
                      <a16:colId xmlns:a16="http://schemas.microsoft.com/office/drawing/2014/main" val="3393470513"/>
                    </a:ext>
                  </a:extLst>
                </a:gridCol>
                <a:gridCol w="2984019">
                  <a:extLst>
                    <a:ext uri="{9D8B030D-6E8A-4147-A177-3AD203B41FA5}">
                      <a16:colId xmlns:a16="http://schemas.microsoft.com/office/drawing/2014/main" val="3696334466"/>
                    </a:ext>
                  </a:extLst>
                </a:gridCol>
                <a:gridCol w="2994661">
                  <a:extLst>
                    <a:ext uri="{9D8B030D-6E8A-4147-A177-3AD203B41FA5}">
                      <a16:colId xmlns:a16="http://schemas.microsoft.com/office/drawing/2014/main" val="3704521241"/>
                    </a:ext>
                  </a:extLst>
                </a:gridCol>
              </a:tblGrid>
              <a:tr h="1779641">
                <a:tc>
                  <a:txBody>
                    <a:bodyPr/>
                    <a:lstStyle/>
                    <a:p>
                      <a:pPr algn="l"/>
                      <a:r>
                        <a:rPr lang="en-GB" sz="1800" b="1" dirty="0">
                          <a:solidFill>
                            <a:schemeClr val="tx1"/>
                          </a:solidFill>
                          <a:latin typeface="XCCW Joined 1a"/>
                        </a:rPr>
                        <a:t>Writing</a:t>
                      </a:r>
                    </a:p>
                    <a:p>
                      <a:pPr lvl="0" algn="l">
                        <a:buNone/>
                      </a:pPr>
                      <a:r>
                        <a:rPr lang="en-GB" sz="900" b="0" i="0" u="none" strike="noStrike" noProof="0" dirty="0">
                          <a:solidFill>
                            <a:schemeClr val="tx1"/>
                          </a:solidFill>
                          <a:latin typeface="XCCW Joined 1a"/>
                        </a:rPr>
                        <a:t>Our writing this term will initially focus on captions, lists and labels where we are using a range of familiar books the children know and love to support writing in this. We are then going to be looking at grammar and punctuation in writing and practicing our handwriting throughout the term.</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l"/>
                      <a:r>
                        <a:rPr lang="en-GB" sz="1800" b="1">
                          <a:solidFill>
                            <a:schemeClr val="tx1"/>
                          </a:solidFill>
                          <a:latin typeface="XCCW Joined 1a"/>
                        </a:rPr>
                        <a:t>Reading</a:t>
                      </a:r>
                    </a:p>
                    <a:p>
                      <a:pPr marL="0" marR="0" lvl="0" indent="0" algn="l" rtl="0" eaLnBrk="1" fontAlgn="auto" latinLnBrk="0" hangingPunct="1">
                        <a:lnSpc>
                          <a:spcPct val="100000"/>
                        </a:lnSpc>
                        <a:spcBef>
                          <a:spcPts val="0"/>
                        </a:spcBef>
                        <a:spcAft>
                          <a:spcPts val="0"/>
                        </a:spcAft>
                        <a:buClrTx/>
                        <a:buSzTx/>
                        <a:buFontTx/>
                        <a:buNone/>
                      </a:pPr>
                      <a:r>
                        <a:rPr lang="en-GB" sz="1000" b="0">
                          <a:solidFill>
                            <a:schemeClr val="tx1"/>
                          </a:solidFill>
                          <a:latin typeface="XCCW Joined 1a"/>
                        </a:rPr>
                        <a:t>We will continue to follow the Little Wandle scheme for our Guided Reading sessions. We will also focus on a chapter book as part of our whole-class guided reading, answering lots of different questions</a:t>
                      </a:r>
                      <a:r>
                        <a:rPr lang="en-GB" sz="1100" b="0">
                          <a:solidFill>
                            <a:schemeClr val="tx1"/>
                          </a:solidFill>
                          <a:latin typeface="XCCW Joined 1a"/>
                        </a:rPr>
                        <a:t>. </a:t>
                      </a:r>
                      <a:endParaRPr lang="en-GB" sz="1400" b="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l"/>
                      <a:r>
                        <a:rPr lang="en-GB" sz="1800" b="1">
                          <a:solidFill>
                            <a:schemeClr val="tx1"/>
                          </a:solidFill>
                          <a:latin typeface="XCCW Joined 1a"/>
                        </a:rPr>
                        <a:t>Maths</a:t>
                      </a:r>
                    </a:p>
                    <a:p>
                      <a:pPr lvl="0" algn="l">
                        <a:buNone/>
                      </a:pPr>
                      <a:r>
                        <a:rPr lang="en-GB" sz="900" b="0" i="0" u="none" strike="noStrike" noProof="0">
                          <a:solidFill>
                            <a:schemeClr val="tx1"/>
                          </a:solidFill>
                          <a:latin typeface="XCCW Joined 1a"/>
                        </a:rPr>
                        <a:t>In maths we are working through our place value unit before moving on to addition and subtraction. We will also be working on problem solving and reasoning questions.</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l"/>
                      <a:r>
                        <a:rPr lang="en-GB" b="1" dirty="0">
                          <a:solidFill>
                            <a:schemeClr val="tx1"/>
                          </a:solidFill>
                          <a:latin typeface="XCCW Joined 1a"/>
                        </a:rPr>
                        <a:t>Science</a:t>
                      </a:r>
                    </a:p>
                    <a:p>
                      <a:pPr lvl="0" algn="l">
                        <a:buNone/>
                      </a:pPr>
                      <a:r>
                        <a:rPr lang="en-GB" sz="900" b="0" i="0" u="none" strike="noStrike" noProof="0" dirty="0">
                          <a:solidFill>
                            <a:schemeClr val="tx1"/>
                          </a:solidFill>
                          <a:latin typeface="XCCW Joined 1a"/>
                        </a:rPr>
                        <a:t>In Science we are learning about animals including humans, </a:t>
                      </a:r>
                      <a:endParaRPr lang="en-GB" sz="900" b="1" i="0" u="none" strike="noStrike" noProof="0" dirty="0">
                        <a:solidFill>
                          <a:srgbClr val="FFFFFF"/>
                        </a:solidFill>
                        <a:latin typeface="XCCW Joined 1a"/>
                      </a:endParaRPr>
                    </a:p>
                    <a:p>
                      <a:pPr lvl="0" algn="l">
                        <a:buNone/>
                      </a:pPr>
                      <a:r>
                        <a:rPr lang="en-GB" sz="900" b="0" i="0" u="none" strike="noStrike" noProof="0" dirty="0">
                          <a:solidFill>
                            <a:schemeClr val="tx1"/>
                          </a:solidFill>
                          <a:latin typeface="XCCW Joined 1a"/>
                        </a:rPr>
                        <a:t>In our lessons we will be exploring different types of animals and exploring features of animals and what their diets consist of. We will then be moving on to learning about the human body which will include learning about the 5 senses, the parts of the body and how we can look after our body.</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479985003"/>
                  </a:ext>
                </a:extLst>
              </a:tr>
              <a:tr h="1258770">
                <a:tc>
                  <a:txBody>
                    <a:bodyPr/>
                    <a:lstStyle/>
                    <a:p>
                      <a:pPr algn="l"/>
                      <a:r>
                        <a:rPr lang="en-GB" b="1" dirty="0">
                          <a:solidFill>
                            <a:schemeClr val="tx1"/>
                          </a:solidFill>
                          <a:latin typeface="XCCW Joined 1a"/>
                        </a:rPr>
                        <a:t>Geography</a:t>
                      </a:r>
                    </a:p>
                    <a:p>
                      <a:pPr lvl="0" algn="l">
                        <a:buNone/>
                      </a:pPr>
                      <a:r>
                        <a:rPr lang="en-GB" sz="900" b="0" i="0" u="none" strike="noStrike" noProof="0" dirty="0">
                          <a:solidFill>
                            <a:schemeClr val="tx1"/>
                          </a:solidFill>
                          <a:latin typeface="XCCW Joined 1a"/>
                        </a:rPr>
                        <a:t>Our topic focus this term is Geography, We will be exploring the school grounds and our local area, seeing how these areas support plant growth, How to create a map, how to give directions and learning about the weather in our local area.</a:t>
                      </a:r>
                      <a:endParaRPr lang="en-US" sz="900" dirty="0">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rowSpan="3" gridSpan="2">
                  <a:txBody>
                    <a:bodyPr/>
                    <a:lstStyle/>
                    <a:p>
                      <a:pPr algn="ctr"/>
                      <a:r>
                        <a:rPr lang="en-GB" sz="2800" b="1" dirty="0">
                          <a:solidFill>
                            <a:schemeClr val="tx1"/>
                          </a:solidFill>
                          <a:latin typeface="XCCW Joined 1a"/>
                        </a:rPr>
                        <a:t>Apples–Year 1/2</a:t>
                      </a:r>
                    </a:p>
                    <a:p>
                      <a:pPr algn="ctr"/>
                      <a:r>
                        <a:rPr lang="en-GB" sz="2400" b="1" dirty="0">
                          <a:solidFill>
                            <a:schemeClr val="tx1"/>
                          </a:solidFill>
                          <a:latin typeface="XCCW Joined 1a"/>
                        </a:rPr>
                        <a:t>Autumn 1 On our Doorstep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rowSpan="3" hMerge="1">
                  <a:txBody>
                    <a:bodyPr/>
                    <a:lstStyle/>
                    <a:p>
                      <a:pPr algn="l"/>
                      <a:endParaRPr lang="en-GB">
                        <a:solidFill>
                          <a:schemeClr val="tx1"/>
                        </a:solidFill>
                        <a:latin typeface="XCCW Joined 1a" panose="03050602040000000000"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rowSpan="2">
                  <a:txBody>
                    <a:bodyPr/>
                    <a:lstStyle/>
                    <a:p>
                      <a:pPr algn="l"/>
                      <a:r>
                        <a:rPr lang="en-GB" b="1" dirty="0">
                          <a:solidFill>
                            <a:schemeClr val="tx1"/>
                          </a:solidFill>
                          <a:latin typeface="XCCW Joined 1a"/>
                        </a:rPr>
                        <a:t>Religious Education</a:t>
                      </a:r>
                    </a:p>
                    <a:p>
                      <a:pPr marL="0" lvl="0" indent="0" algn="l">
                        <a:buNone/>
                      </a:pPr>
                      <a:r>
                        <a:rPr lang="en-GB" sz="800" b="0" i="0" u="none" strike="noStrike" noProof="0" dirty="0">
                          <a:solidFill>
                            <a:schemeClr val="tx1"/>
                          </a:solidFill>
                          <a:latin typeface="XCCW Joined 1a"/>
                        </a:rPr>
                        <a:t>What do Christians believe God is like. </a:t>
                      </a:r>
                      <a:endParaRPr lang="en-US" sz="800" b="1" i="0" u="none" strike="noStrike" noProof="0" dirty="0">
                        <a:solidFill>
                          <a:srgbClr val="FFFFFF"/>
                        </a:solidFill>
                        <a:latin typeface="XCCW Joined 1a"/>
                      </a:endParaRPr>
                    </a:p>
                    <a:p>
                      <a:pPr marL="0" lvl="0" indent="0" algn="l">
                        <a:buNone/>
                      </a:pPr>
                      <a:r>
                        <a:rPr lang="en-GB" sz="800" b="0" i="0" u="none" strike="noStrike" noProof="0" dirty="0">
                          <a:solidFill>
                            <a:schemeClr val="tx1"/>
                          </a:solidFill>
                          <a:latin typeface="XCCW Joined 1a"/>
                        </a:rPr>
                        <a:t>In this unit, pupils find out what parables are, and that Christians believe these stories were told by Jesus to teach his followers about God. They learn about the parable of the Lost Son and what this story teaches many Christians about God, including God being loving and forgiving. Pupils think carefully about what it means for Christians to ask for forgiveness from God and the promise that people will be welcomed back into God’s family. </a:t>
                      </a:r>
                      <a:endParaRPr lang="en-GB" sz="800" b="1" i="0" u="none" strike="noStrike" noProof="0" dirty="0">
                        <a:solidFill>
                          <a:srgbClr val="FFFFFF"/>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3845159402"/>
                  </a:ext>
                </a:extLst>
              </a:tr>
              <a:tr h="766837">
                <a:tc rowSpan="2">
                  <a:txBody>
                    <a:bodyPr/>
                    <a:lstStyle/>
                    <a:p>
                      <a:pPr algn="l"/>
                      <a:r>
                        <a:rPr lang="en-GB" b="1" dirty="0">
                          <a:solidFill>
                            <a:schemeClr val="tx1"/>
                          </a:solidFill>
                          <a:latin typeface="XCCW Joined 1a"/>
                        </a:rPr>
                        <a:t>Computing</a:t>
                      </a:r>
                    </a:p>
                    <a:p>
                      <a:pPr lvl="0" algn="l">
                        <a:lnSpc>
                          <a:spcPct val="100000"/>
                        </a:lnSpc>
                        <a:spcBef>
                          <a:spcPts val="0"/>
                        </a:spcBef>
                        <a:spcAft>
                          <a:spcPts val="0"/>
                        </a:spcAft>
                        <a:buNone/>
                      </a:pPr>
                      <a:r>
                        <a:rPr lang="en-GB" sz="900" b="0" i="0" u="none" strike="noStrike" noProof="0" dirty="0">
                          <a:solidFill>
                            <a:srgbClr val="130019"/>
                          </a:solidFill>
                          <a:latin typeface="XCCW Joined 1a"/>
                        </a:rPr>
                        <a:t>This term we are exploring Technology all around us, We are going to be looking at the technology that is available around us, How to use a computer, gaining skills like mouse control, using a keyboard and using a computer responsibly, including how we can keep ourselves safe when we are using technology online.</a:t>
                      </a:r>
                      <a:endParaRPr lang="en-GB" sz="900" b="0" i="0" u="none" strike="noStrike" noProof="0" dirty="0">
                        <a:solidFill>
                          <a:srgbClr val="000000"/>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gridSpan="2"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hMerge="1" vMerge="1">
                  <a:txBody>
                    <a:bodyPr/>
                    <a:lstStyle/>
                    <a:p>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vMerge="1">
                  <a:txBody>
                    <a:bodyPr/>
                    <a:lstStyle/>
                    <a:p>
                      <a:pPr marL="0" lvl="0" indent="0" algn="l">
                        <a:buNone/>
                      </a:pPr>
                      <a:endParaRPr lang="en-GB" sz="1000" b="0" i="0" u="none" strike="noStrike" noProof="0">
                        <a:solidFill>
                          <a:schemeClr val="tx1"/>
                        </a:solidFill>
                        <a:latin typeface="XCCW Joined 1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53605201"/>
                  </a:ext>
                </a:extLst>
              </a:tr>
              <a:tr h="795491">
                <a:tc vMerge="1">
                  <a:txBody>
                    <a:bodyPr/>
                    <a:lstStyle/>
                    <a:p>
                      <a:endParaRPr lang="en-GB"/>
                    </a:p>
                  </a:txBody>
                  <a:tcPr/>
                </a:tc>
                <a:tc gridSpan="2" vMerge="1">
                  <a:txBody>
                    <a:bodyPr/>
                    <a:lstStyle/>
                    <a:p>
                      <a:endParaRPr lang="en-GB"/>
                    </a:p>
                  </a:txBody>
                  <a:tcPr/>
                </a:tc>
                <a:tc hMerge="1" vMerge="1">
                  <a:txBody>
                    <a:bodyPr/>
                    <a:lstStyle/>
                    <a:p>
                      <a:endParaRPr lang="en-GB"/>
                    </a:p>
                  </a:txBody>
                  <a:tcPr/>
                </a:tc>
                <a:tc rowSpan="2">
                  <a:txBody>
                    <a:bodyPr/>
                    <a:lstStyle/>
                    <a:p>
                      <a:pPr algn="l"/>
                      <a:r>
                        <a:rPr lang="en-GB" b="1" dirty="0">
                          <a:solidFill>
                            <a:schemeClr val="tx1"/>
                          </a:solidFill>
                          <a:latin typeface="XCCW Joined 1a"/>
                        </a:rPr>
                        <a:t>Music</a:t>
                      </a:r>
                    </a:p>
                    <a:p>
                      <a:pPr algn="l"/>
                      <a:endParaRPr lang="en-GB" b="1" dirty="0">
                        <a:solidFill>
                          <a:schemeClr val="tx1"/>
                        </a:solidFill>
                        <a:latin typeface="XCCW Joined 1a"/>
                      </a:endParaRPr>
                    </a:p>
                    <a:p>
                      <a:pPr lvl="0" algn="l">
                        <a:buNone/>
                      </a:pPr>
                      <a:r>
                        <a:rPr lang="en-GB" sz="900" b="0" i="0" u="none" strike="noStrike" noProof="0" dirty="0">
                          <a:solidFill>
                            <a:schemeClr val="tx1"/>
                          </a:solidFill>
                          <a:latin typeface="XCCW Joined 1a"/>
                        </a:rPr>
                        <a:t>In this unit, we ask, ‘How Does Music Help Us to Understand Our Neighbours?’. The Social Question evolves as the children move through the scheme while encouraging them to be responsible and kind citizens of the world. During this unit the children will sing, improvise, compose, perform, listen and respond as well as learn about the different elements of music.</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984991094"/>
                  </a:ext>
                </a:extLst>
              </a:tr>
              <a:tr h="1963978">
                <a:tc>
                  <a:txBody>
                    <a:bodyPr/>
                    <a:lstStyle/>
                    <a:p>
                      <a:pPr algn="l"/>
                      <a:r>
                        <a:rPr lang="en-GB" sz="1400" b="1" dirty="0">
                          <a:solidFill>
                            <a:schemeClr val="tx1"/>
                          </a:solidFill>
                          <a:latin typeface="XCCW Joined 1a"/>
                        </a:rPr>
                        <a:t>Personal, Social &amp; Health Education</a:t>
                      </a:r>
                    </a:p>
                    <a:p>
                      <a:pPr algn="l"/>
                      <a:endParaRPr lang="en-GB" sz="1400" b="1" dirty="0">
                        <a:solidFill>
                          <a:schemeClr val="tx1"/>
                        </a:solidFill>
                        <a:latin typeface="XCCW Joined 1a"/>
                      </a:endParaRPr>
                    </a:p>
                    <a:p>
                      <a:pPr marL="0" marR="0" lvl="0" indent="0" algn="l">
                        <a:lnSpc>
                          <a:spcPct val="100000"/>
                        </a:lnSpc>
                        <a:spcBef>
                          <a:spcPts val="0"/>
                        </a:spcBef>
                        <a:spcAft>
                          <a:spcPts val="0"/>
                        </a:spcAft>
                        <a:buNone/>
                      </a:pPr>
                      <a:r>
                        <a:rPr lang="en-GB" sz="900" b="0" i="0" u="none" strike="noStrike" noProof="0" dirty="0">
                          <a:solidFill>
                            <a:schemeClr val="tx1"/>
                          </a:solidFill>
                          <a:latin typeface="XCCW Joined 1a"/>
                        </a:rPr>
                        <a:t>Our focus this term is 'Being me in my world' We will be looking at our hopes and dreams for this year at school, our rules, our rights and responsibilities, rewards and consequences and our learning charter.</a:t>
                      </a:r>
                      <a:endParaRPr lang="en-GB" sz="900"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a:txBody>
                    <a:bodyPr/>
                    <a:lstStyle/>
                    <a:p>
                      <a:pPr algn="l"/>
                      <a:r>
                        <a:rPr lang="en-GB" b="1" dirty="0">
                          <a:solidFill>
                            <a:schemeClr val="tx1"/>
                          </a:solidFill>
                          <a:latin typeface="XCCW Joined 1a"/>
                        </a:rPr>
                        <a:t>PE</a:t>
                      </a:r>
                    </a:p>
                    <a:p>
                      <a:pPr marL="0" lvl="0" indent="0" algn="l">
                        <a:buNone/>
                      </a:pPr>
                      <a:r>
                        <a:rPr lang="en-GB" sz="900" b="0" i="0" u="none" strike="noStrike" noProof="0" dirty="0">
                          <a:solidFill>
                            <a:schemeClr val="tx1"/>
                          </a:solidFill>
                          <a:latin typeface="XCCW Joined 1a"/>
                        </a:rPr>
                        <a:t>We have two sessions of PE a week. On a Wednesday the lesson is delivered by Premier Education where they will be focusing on fundamental skills needed in PE, Whilst on a Friday this lesson will focus upon basic skills needed in PE. Some examples of these are running, jumping, rolling, skipping. These lessons may include object control skills such as bouncing, throwing and catching balls.</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tc>
                  <a:txBody>
                    <a:bodyPr/>
                    <a:lstStyle/>
                    <a:p>
                      <a:pPr algn="l"/>
                      <a:r>
                        <a:rPr lang="en-GB" b="1" dirty="0">
                          <a:solidFill>
                            <a:schemeClr val="tx1"/>
                          </a:solidFill>
                          <a:latin typeface="XCCW Joined 1a"/>
                        </a:rPr>
                        <a:t>Art </a:t>
                      </a:r>
                    </a:p>
                    <a:p>
                      <a:pPr algn="l"/>
                      <a:endParaRPr lang="en-US" dirty="0"/>
                    </a:p>
                    <a:p>
                      <a:pPr lvl="0" algn="l">
                        <a:buNone/>
                      </a:pPr>
                      <a:r>
                        <a:rPr lang="en-GB" sz="1000" b="0" i="0" u="none" strike="noStrike" noProof="0" dirty="0">
                          <a:solidFill>
                            <a:schemeClr val="tx1"/>
                          </a:solidFill>
                          <a:latin typeface="XCCW Joined 1a"/>
                        </a:rPr>
                        <a:t>In Art, this term we are looking at portraits and working on our skills of perception and form. </a:t>
                      </a:r>
                      <a:endParaRPr lang="en-GB" sz="1000" b="0" i="0" u="none" strike="noStrike" noProof="0" dirty="0">
                        <a:solidFill>
                          <a:srgbClr val="000000"/>
                        </a:solidFill>
                        <a:latin typeface="XCCW Joined 1a"/>
                      </a:endParaRPr>
                    </a:p>
                    <a:p>
                      <a:pPr lvl="0" algn="l">
                        <a:buNone/>
                      </a:pPr>
                      <a:r>
                        <a:rPr lang="en-GB" sz="1000" b="0" i="0" u="none" strike="noStrike" noProof="0" dirty="0">
                          <a:solidFill>
                            <a:schemeClr val="tx1"/>
                          </a:solidFill>
                          <a:latin typeface="XCCW Joined 1a"/>
                        </a:rPr>
                        <a:t>Developing our knowledge of colours and shape whilst learning about famous portrait artists.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982044002"/>
                  </a:ext>
                </a:extLst>
              </a:tr>
            </a:tbl>
          </a:graphicData>
        </a:graphic>
      </p:graphicFrame>
      <p:pic>
        <p:nvPicPr>
          <p:cNvPr id="2" name="Picture 1">
            <a:extLst>
              <a:ext uri="{FF2B5EF4-FFF2-40B4-BE49-F238E27FC236}">
                <a16:creationId xmlns:a16="http://schemas.microsoft.com/office/drawing/2014/main" id="{0F4E0C92-A4A7-4F4C-93D9-7773A5DC6783}"/>
              </a:ext>
            </a:extLst>
          </p:cNvPr>
          <p:cNvPicPr>
            <a:picLocks noChangeAspect="1"/>
          </p:cNvPicPr>
          <p:nvPr/>
        </p:nvPicPr>
        <p:blipFill>
          <a:blip r:embed="rId2"/>
          <a:stretch>
            <a:fillRect/>
          </a:stretch>
        </p:blipFill>
        <p:spPr>
          <a:xfrm>
            <a:off x="6562566" y="2770089"/>
            <a:ext cx="1738523" cy="1754080"/>
          </a:xfrm>
          <a:prstGeom prst="rect">
            <a:avLst/>
          </a:prstGeom>
        </p:spPr>
      </p:pic>
      <p:pic>
        <p:nvPicPr>
          <p:cNvPr id="6" name="Picture 5">
            <a:extLst>
              <a:ext uri="{FF2B5EF4-FFF2-40B4-BE49-F238E27FC236}">
                <a16:creationId xmlns:a16="http://schemas.microsoft.com/office/drawing/2014/main" id="{4EBB1482-964B-40CD-90FB-D046D9263898}"/>
              </a:ext>
            </a:extLst>
          </p:cNvPr>
          <p:cNvPicPr>
            <a:picLocks noChangeAspect="1"/>
          </p:cNvPicPr>
          <p:nvPr/>
        </p:nvPicPr>
        <p:blipFill>
          <a:blip r:embed="rId3"/>
          <a:stretch>
            <a:fillRect/>
          </a:stretch>
        </p:blipFill>
        <p:spPr>
          <a:xfrm>
            <a:off x="3405038" y="2892168"/>
            <a:ext cx="2224398" cy="1509923"/>
          </a:xfrm>
          <a:prstGeom prst="rect">
            <a:avLst/>
          </a:prstGeom>
        </p:spPr>
      </p:pic>
    </p:spTree>
    <p:extLst>
      <p:ext uri="{BB962C8B-B14F-4D97-AF65-F5344CB8AC3E}">
        <p14:creationId xmlns:p14="http://schemas.microsoft.com/office/powerpoint/2010/main" val="29863354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636</Words>
  <Application>Microsoft Office PowerPoint</Application>
  <PresentationFormat>Widescreen</PresentationFormat>
  <Paragraphs>31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XCCW Joined 1a</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Donna Winters</dc:creator>
  <cp:lastModifiedBy>Abigail Stevenson</cp:lastModifiedBy>
  <cp:revision>58</cp:revision>
  <dcterms:created xsi:type="dcterms:W3CDTF">2023-11-07T13:15:38Z</dcterms:created>
  <dcterms:modified xsi:type="dcterms:W3CDTF">2024-09-18T15:58:27Z</dcterms:modified>
</cp:coreProperties>
</file>