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9" r:id="rId7"/>
    <p:sldId id="260" r:id="rId8"/>
    <p:sldId id="26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3D5517B-544B-B326-D326-77A9704FAAAA}" v="76" dt="2022-06-29T11:19:40.410"/>
    <p1510:client id="{23E56649-72AC-DDDE-48C8-2867C886E53B}" v="49" dt="2021-12-08T10:36:21.786"/>
    <p1510:client id="{2CE535D8-1D44-76C4-EC09-98B2D47A0040}" v="26" dt="2023-06-07T15:20:41.208"/>
    <p1510:client id="{99926BD8-E38A-3E3C-7B31-21B9C93027AC}" v="195" dt="2021-12-07T13:12:22.898"/>
    <p1510:client id="{B0C109F7-069B-CD88-86BA-5986644C2FCE}" v="6" dt="2023-12-18T11:35:44.414"/>
    <p1510:client id="{D625BB27-07AB-53A5-7606-D2E01E4FCA22}" v="3" dt="2021-12-01T12:59:22.118"/>
    <p1510:client id="{E598B73F-2A55-0486-E002-B5984CC40F5F}" v="67" dt="2022-01-12T16:46:31.536"/>
    <p1510:client id="{EF26C1FE-D31F-5121-7676-6D61610BC69D}" v="7" dt="2021-12-13T09:42:51.960"/>
    <p1510:client id="{F916B054-7944-0BDB-9CD3-BFDA30F47975}" v="2" dt="2022-01-24T19:56:21.6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A3A3F5-F043-459C-B39F-78189B5CC5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30046F7-A3A2-423F-BB5C-A52F709723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F4C09F-6852-4A28-B0FE-70BBB5335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9B9F-EE56-470D-8604-E26A8FF9693A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BDD6D4-9AB0-4A3E-82A1-2F67CBD37A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8BA69D-292B-4E9F-BC9B-A7B09B83C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5CA70-1856-4B5E-9AF7-06BAE42F6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429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D370EC-6DA1-44DC-B2C2-895C3C6258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D296CF-D737-4BF0-9698-C2A297121D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F973F4-0B86-419B-B589-732533545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9B9F-EE56-470D-8604-E26A8FF9693A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1020E2-43F9-4DD3-AB29-4CE7D9686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DD4CB0-9DC6-44FE-B48C-6C5C83E54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5CA70-1856-4B5E-9AF7-06BAE42F6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563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A0C2C-F95F-43A9-8328-5B7D6D350C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E4EB4A-2D81-4691-AD34-6662972900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61C083-6C2B-4EE2-BFAA-6D4860DB1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9B9F-EE56-470D-8604-E26A8FF9693A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7D0B49-7736-40BF-BDA2-F43491FD7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A1A963-89B8-4519-98E2-1013F99B7D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5CA70-1856-4B5E-9AF7-06BAE42F6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12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40B92A-CB7E-43A8-B18D-9255C4B9C4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804BC-9470-48C2-8F6B-0D696BCC7E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5DE09D-DA44-46E7-B238-FFA87A0B2E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6CDBD3-6E99-4FC9-BDC9-8C30FCD49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9B9F-EE56-470D-8604-E26A8FF9693A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6C7AFF-B8CA-42EE-B3E2-E477B4E7E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BD5FFA-B924-44CF-AD9A-8E572B5C0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5CA70-1856-4B5E-9AF7-06BAE42F6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65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08FB17-DD08-42D8-9716-F5B2CD660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E63C7E-84F5-4625-98D0-33A0DCA18D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3D0B76-000F-4524-BCC6-A19A177AE8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4E9429-BB08-4841-B031-1A55212434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19FAFC-270D-408E-8C7D-3C058950B5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4807C8-E3A2-4642-9500-C023C813D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9B9F-EE56-470D-8604-E26A8FF9693A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13D91D-C05F-480A-940B-C4C45334C6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345BA55-7532-476F-BB26-A7115DD67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5CA70-1856-4B5E-9AF7-06BAE42F6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78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2865F0-20BB-47E2-88FD-C552D97A4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08E7104-367B-44E7-9BC2-B4F170A25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9B9F-EE56-470D-8604-E26A8FF9693A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B20444-0EFC-4142-92B9-F674C7D35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0CFE94-93C8-45AD-898E-9E68AB8CB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5CA70-1856-4B5E-9AF7-06BAE42F6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837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F32F26A-4864-48E3-BF8F-D0FF50EA5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9B9F-EE56-470D-8604-E26A8FF9693A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36E5826-2362-4038-9F76-79CE592D0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51AF0E-A0CF-4DAA-BC6F-CDDB05331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5CA70-1856-4B5E-9AF7-06BAE42F6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9589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C606DD-4DF5-4578-A814-F67B66CFC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8F4DE3-7628-4D7A-8CE0-2D9F36437B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7883A3-50FD-4E82-B7BC-1C18D8D241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47E0A9-88A6-4A32-9AB9-D1C0341D48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9B9F-EE56-470D-8604-E26A8FF9693A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076E6A-F711-40EC-B336-AFB2366A4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5FDF86-653B-42C2-AD09-774FD4972A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5CA70-1856-4B5E-9AF7-06BAE42F6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153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C305A5-1AB3-4374-AB19-F682F0AD95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EE9DE7C-4806-49BD-9EB3-A4E76E327B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98DCF9-C25E-4177-A599-4E3B29DCB6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39EB95-610B-453F-9B47-612A3E48B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9B9F-EE56-470D-8604-E26A8FF9693A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155CB0-106D-4949-BB89-DBFDF064E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B0ADFE-63E9-4927-8567-9496C7A3D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5CA70-1856-4B5E-9AF7-06BAE42F6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576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51839-7046-4EE2-8B6C-7C076E9CDB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85F37A-6607-4F4D-8E41-65D7E73A98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5710F1-DBFD-464E-B3C3-31405D568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9B9F-EE56-470D-8604-E26A8FF9693A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6A366F-FC64-4696-9C50-88D379CB01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8FE877-D4F6-4386-AEF2-50F347DA9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5CA70-1856-4B5E-9AF7-06BAE42F6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319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1880ED4-67FC-4F5F-BE5A-230D0EEC5A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4DA143-2663-421F-9ABC-952CCE263C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3B0CBA-6E62-411E-BF12-8C098DCFE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9B9F-EE56-470D-8604-E26A8FF9693A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1CBD94-D35B-4903-B01E-BD1C01CCA0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64278B-2BCE-4319-A183-1898E451F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5CA70-1856-4B5E-9AF7-06BAE42F6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670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8E36AB6-DAB1-455B-800C-65A95B3326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71141A-3F28-4AE6-B776-EEAAEC7165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A906B9-5B2C-4259-8EDD-66D1B6A764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189B9F-EE56-470D-8604-E26A8FF9693A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9908E5-4200-41B5-8028-5F4D69E818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381A3C-4357-4026-94C5-1573A13FD7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55CA70-1856-4B5E-9AF7-06BAE42F6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8129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9B6E47-0F66-46F6-A2E9-C392672B0A5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53ADD2-DE9E-4AA6-A546-4896A97E929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2997D9-AEC9-4246-809A-AD4C14A012FB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0" i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14355A-3854-4F30-9C30-AC18CE55D048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0" i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2943C025-461D-456E-B4D7-52029BA7CA94}"/>
              </a:ext>
            </a:extLst>
          </p:cNvPr>
          <p:cNvSpPr/>
          <p:nvPr/>
        </p:nvSpPr>
        <p:spPr>
          <a:xfrm>
            <a:off x="319098" y="95481"/>
            <a:ext cx="11043821" cy="647626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 </a:t>
            </a:r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898C5A23-AA28-411A-96A1-59E0F94573A5}"/>
              </a:ext>
            </a:extLst>
          </p:cNvPr>
          <p:cNvSpPr/>
          <p:nvPr/>
        </p:nvSpPr>
        <p:spPr>
          <a:xfrm rot="14315394">
            <a:off x="4448558" y="-1367277"/>
            <a:ext cx="826039" cy="8523275"/>
          </a:xfrm>
          <a:prstGeom prst="triangl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BCBA6D32-F0F9-42F2-9BB5-F19A2F9D9E89}"/>
              </a:ext>
            </a:extLst>
          </p:cNvPr>
          <p:cNvSpPr/>
          <p:nvPr/>
        </p:nvSpPr>
        <p:spPr>
          <a:xfrm rot="15399841">
            <a:off x="5125377" y="180039"/>
            <a:ext cx="826039" cy="9242880"/>
          </a:xfrm>
          <a:prstGeom prst="triangle">
            <a:avLst>
              <a:gd name="adj" fmla="val 45671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0760AB3-FA56-4E3C-9014-07055FBE9D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7943" y="2359007"/>
            <a:ext cx="1598488" cy="241026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66701EC-8148-430D-A088-77E71AE25C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661" y="5011710"/>
            <a:ext cx="1088530" cy="109195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DFE1216-6E21-4501-89DB-BFFF9340B8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13369" y="379323"/>
            <a:ext cx="2451145" cy="2441754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DF23F95D-FA63-4B9A-8BB5-24E87EADCDA6}"/>
              </a:ext>
            </a:extLst>
          </p:cNvPr>
          <p:cNvSpPr/>
          <p:nvPr/>
        </p:nvSpPr>
        <p:spPr>
          <a:xfrm>
            <a:off x="2858200" y="1485310"/>
            <a:ext cx="2442487" cy="961434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>
                <a:solidFill>
                  <a:schemeClr val="tx1"/>
                </a:solidFill>
              </a:rPr>
              <a:t>National  </a:t>
            </a:r>
            <a:endParaRPr lang="en-GB" sz="1400">
              <a:solidFill>
                <a:schemeClr val="tx1"/>
              </a:solidFill>
            </a:endParaRPr>
          </a:p>
          <a:p>
            <a:pPr algn="ctr"/>
            <a:r>
              <a:rPr lang="en-GB">
                <a:solidFill>
                  <a:schemeClr val="tx1"/>
                </a:solidFill>
              </a:rPr>
              <a:t>Castles and Monarchs </a:t>
            </a:r>
            <a:endParaRPr lang="en-GB" sz="1400">
              <a:solidFill>
                <a:schemeClr val="tx1"/>
              </a:solidFill>
              <a:cs typeface="Calibri"/>
            </a:endParaRPr>
          </a:p>
          <a:p>
            <a:pPr algn="ctr"/>
            <a:r>
              <a:rPr lang="en-GB" sz="1400">
                <a:solidFill>
                  <a:schemeClr val="tx1"/>
                </a:solidFill>
              </a:rPr>
              <a:t>Human and Physical Geography</a:t>
            </a:r>
            <a:endParaRPr lang="en-GB" sz="1400">
              <a:solidFill>
                <a:schemeClr val="tx1"/>
              </a:solidFill>
              <a:cs typeface="Calibri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D6374D3-BCF4-407F-8625-2DDB274F8E89}"/>
              </a:ext>
            </a:extLst>
          </p:cNvPr>
          <p:cNvSpPr/>
          <p:nvPr/>
        </p:nvSpPr>
        <p:spPr>
          <a:xfrm>
            <a:off x="8539191" y="3242062"/>
            <a:ext cx="2597760" cy="1162347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cs typeface="Calibri" panose="020F0502020204030204"/>
              </a:rPr>
              <a:t>Global</a:t>
            </a:r>
          </a:p>
          <a:p>
            <a:pPr algn="ctr"/>
            <a:r>
              <a:rPr lang="en-GB" dirty="0">
                <a:solidFill>
                  <a:schemeClr val="tx1"/>
                </a:solidFill>
                <a:cs typeface="Calibri" panose="020F0502020204030204"/>
              </a:rPr>
              <a:t>Terrific Travel </a:t>
            </a:r>
            <a:endParaRPr lang="en-US" dirty="0">
              <a:solidFill>
                <a:schemeClr val="tx1"/>
              </a:solidFill>
              <a:cs typeface="Calibri" panose="020F0502020204030204"/>
            </a:endParaRPr>
          </a:p>
          <a:p>
            <a:pPr algn="ctr"/>
            <a:r>
              <a:rPr lang="en-GB" sz="1400" dirty="0">
                <a:solidFill>
                  <a:schemeClr val="tx1"/>
                </a:solidFill>
              </a:rPr>
              <a:t>Locational and Place Knowledge</a:t>
            </a:r>
            <a:endParaRPr lang="en-GB" sz="1400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F595B2EB-9617-4EA9-BFF4-B7C850E6DB66}"/>
              </a:ext>
            </a:extLst>
          </p:cNvPr>
          <p:cNvSpPr/>
          <p:nvPr/>
        </p:nvSpPr>
        <p:spPr>
          <a:xfrm>
            <a:off x="665962" y="2805569"/>
            <a:ext cx="2433860" cy="1405463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>
                <a:solidFill>
                  <a:schemeClr val="tx1"/>
                </a:solidFill>
              </a:rPr>
              <a:t>Local </a:t>
            </a:r>
            <a:endParaRPr lang="en-US">
              <a:solidFill>
                <a:schemeClr val="tx1"/>
              </a:solidFill>
            </a:endParaRPr>
          </a:p>
          <a:p>
            <a:pPr algn="ctr"/>
            <a:r>
              <a:rPr lang="en-GB">
                <a:solidFill>
                  <a:schemeClr val="tx1"/>
                </a:solidFill>
              </a:rPr>
              <a:t> On your Doorstep </a:t>
            </a:r>
            <a:endParaRPr lang="en-US">
              <a:solidFill>
                <a:schemeClr val="tx1"/>
              </a:solidFill>
              <a:cs typeface="Calibri"/>
            </a:endParaRPr>
          </a:p>
          <a:p>
            <a:pPr algn="ctr"/>
            <a:r>
              <a:rPr lang="en-GB" sz="1400">
                <a:solidFill>
                  <a:schemeClr val="tx1"/>
                </a:solidFill>
                <a:ea typeface="+mn-lt"/>
                <a:cs typeface="+mn-lt"/>
              </a:rPr>
              <a:t>Locational Knowledge </a:t>
            </a:r>
            <a:endParaRPr lang="en-GB">
              <a:solidFill>
                <a:schemeClr val="tx1"/>
              </a:solidFill>
              <a:ea typeface="+mn-lt"/>
              <a:cs typeface="+mn-lt"/>
            </a:endParaRPr>
          </a:p>
          <a:p>
            <a:pPr algn="ctr"/>
            <a:r>
              <a:rPr lang="en-GB" sz="1400">
                <a:solidFill>
                  <a:schemeClr val="tx1"/>
                </a:solidFill>
                <a:ea typeface="+mn-lt"/>
                <a:cs typeface="+mn-lt"/>
              </a:rPr>
              <a:t>Geographical skills and fieldwork</a:t>
            </a:r>
            <a:r>
              <a:rPr lang="en-GB"/>
              <a:t> </a:t>
            </a:r>
            <a:endParaRPr lang="en-GB">
              <a:cs typeface="Calibri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B8A52DFE-88E4-4C69-827B-DBF35B25DD3B}"/>
              </a:ext>
            </a:extLst>
          </p:cNvPr>
          <p:cNvSpPr/>
          <p:nvPr/>
        </p:nvSpPr>
        <p:spPr>
          <a:xfrm>
            <a:off x="2660736" y="5050561"/>
            <a:ext cx="2597760" cy="1162347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>
                <a:solidFill>
                  <a:schemeClr val="tx1"/>
                </a:solidFill>
              </a:rPr>
              <a:t>Local </a:t>
            </a:r>
            <a:endParaRPr lang="en-US">
              <a:solidFill>
                <a:schemeClr val="tx1"/>
              </a:solidFill>
              <a:cs typeface="Calibri" panose="020F0502020204030204"/>
            </a:endParaRPr>
          </a:p>
          <a:p>
            <a:pPr algn="ctr"/>
            <a:r>
              <a:rPr lang="en-GB">
                <a:solidFill>
                  <a:schemeClr val="tx1"/>
                </a:solidFill>
              </a:rPr>
              <a:t>Terrific Travel </a:t>
            </a:r>
            <a:endParaRPr lang="en-US">
              <a:solidFill>
                <a:schemeClr val="tx1"/>
              </a:solidFill>
              <a:cs typeface="Calibri"/>
            </a:endParaRPr>
          </a:p>
          <a:p>
            <a:pPr algn="ctr"/>
            <a:r>
              <a:rPr lang="en-GB" sz="1400">
                <a:solidFill>
                  <a:schemeClr val="tx1"/>
                </a:solidFill>
              </a:rPr>
              <a:t>Locational Knowledge Geographical skills and fieldwork</a:t>
            </a:r>
            <a:endParaRPr lang="en-GB" sz="1400" err="1">
              <a:solidFill>
                <a:schemeClr val="tx1"/>
              </a:solidFill>
              <a:cs typeface="Calibri"/>
            </a:endParaRP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04D45CB8-C6B1-4E2B-88D4-2D0D67ACC789}"/>
              </a:ext>
            </a:extLst>
          </p:cNvPr>
          <p:cNvSpPr/>
          <p:nvPr/>
        </p:nvSpPr>
        <p:spPr>
          <a:xfrm>
            <a:off x="6213193" y="4879010"/>
            <a:ext cx="2491106" cy="105843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National </a:t>
            </a:r>
            <a:endParaRPr lang="en-US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 Let’s Explore London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</a:rPr>
              <a:t>Locational and Place Knowledge</a:t>
            </a:r>
            <a:endParaRPr lang="en-GB" sz="1400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EE7693E5-AD7C-428A-9108-4A50A033E02B}"/>
              </a:ext>
            </a:extLst>
          </p:cNvPr>
          <p:cNvSpPr/>
          <p:nvPr/>
        </p:nvSpPr>
        <p:spPr>
          <a:xfrm>
            <a:off x="6094080" y="199857"/>
            <a:ext cx="2681607" cy="1738165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cs typeface="Calibri" panose="020F0502020204030204"/>
              </a:rPr>
              <a:t>Global</a:t>
            </a:r>
          </a:p>
          <a:p>
            <a:pPr algn="ctr"/>
            <a:r>
              <a:rPr lang="en-GB" dirty="0">
                <a:solidFill>
                  <a:schemeClr val="tx1"/>
                </a:solidFill>
                <a:cs typeface="Calibri" panose="020F0502020204030204"/>
              </a:rPr>
              <a:t>Beside the seaside</a:t>
            </a:r>
            <a:endParaRPr lang="en-US" dirty="0"/>
          </a:p>
          <a:p>
            <a:pPr algn="ctr"/>
            <a:r>
              <a:rPr lang="en-GB" dirty="0">
                <a:solidFill>
                  <a:schemeClr val="tx1"/>
                </a:solidFill>
              </a:rPr>
              <a:t>   </a:t>
            </a:r>
            <a:r>
              <a:rPr lang="en-GB" sz="1400" dirty="0">
                <a:solidFill>
                  <a:schemeClr val="tx1"/>
                </a:solidFill>
              </a:rPr>
              <a:t> </a:t>
            </a:r>
            <a:r>
              <a:rPr lang="en-GB" sz="1400" dirty="0">
                <a:solidFill>
                  <a:schemeClr val="tx1"/>
                </a:solidFill>
                <a:ea typeface="+mn-lt"/>
                <a:cs typeface="+mn-lt"/>
              </a:rPr>
              <a:t>Locational Knowledge 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ea typeface="+mn-lt"/>
                <a:cs typeface="+mn-lt"/>
              </a:rPr>
              <a:t>Geographical skills and fieldwork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cs typeface="Calibri"/>
              </a:rPr>
              <a:t>Human and Physical Geography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BB65750E-5D86-4120-975D-8C07018D7713}"/>
              </a:ext>
            </a:extLst>
          </p:cNvPr>
          <p:cNvSpPr/>
          <p:nvPr/>
        </p:nvSpPr>
        <p:spPr>
          <a:xfrm>
            <a:off x="1293907" y="303344"/>
            <a:ext cx="1986205" cy="107357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Geography </a:t>
            </a:r>
            <a:endParaRPr lang="en-GB" sz="1400" b="1">
              <a:solidFill>
                <a:schemeClr val="tx1"/>
              </a:solidFill>
            </a:endParaRPr>
          </a:p>
          <a:p>
            <a:pPr algn="ctr"/>
            <a:r>
              <a:rPr lang="en-GB" sz="1400" b="1" dirty="0">
                <a:solidFill>
                  <a:schemeClr val="tx1"/>
                </a:solidFill>
              </a:rPr>
              <a:t>Cycle A and B</a:t>
            </a:r>
            <a:endParaRPr lang="en-GB" sz="1400" b="1" dirty="0">
              <a:solidFill>
                <a:schemeClr val="tx1"/>
              </a:solidFill>
              <a:cs typeface="Calibri"/>
            </a:endParaRPr>
          </a:p>
          <a:p>
            <a:pPr algn="ctr"/>
            <a:r>
              <a:rPr lang="en-GB" sz="1400" b="1" dirty="0">
                <a:solidFill>
                  <a:schemeClr val="tx1"/>
                </a:solidFill>
              </a:rPr>
              <a:t>Key Stage 1 Curriculum</a:t>
            </a:r>
            <a:endParaRPr lang="en-GB" sz="1400" b="1" dirty="0">
              <a:solidFill>
                <a:schemeClr val="tx1"/>
              </a:solidFill>
              <a:cs typeface="Calibri"/>
            </a:endParaRPr>
          </a:p>
          <a:p>
            <a:pPr algn="ctr"/>
            <a:endParaRPr lang="en-GB">
              <a:solidFill>
                <a:schemeClr val="tx1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953208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9">
            <a:extLst>
              <a:ext uri="{FF2B5EF4-FFF2-40B4-BE49-F238E27FC236}">
                <a16:creationId xmlns:a16="http://schemas.microsoft.com/office/drawing/2014/main" id="{D1B29C5E-186E-7846-85D1-DB3B9D1677BC}"/>
              </a:ext>
            </a:extLst>
          </p:cNvPr>
          <p:cNvSpPr/>
          <p:nvPr/>
        </p:nvSpPr>
        <p:spPr>
          <a:xfrm>
            <a:off x="335588" y="332355"/>
            <a:ext cx="11577710" cy="627419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: Rounded Corners 10">
            <a:extLst>
              <a:ext uri="{FF2B5EF4-FFF2-40B4-BE49-F238E27FC236}">
                <a16:creationId xmlns:a16="http://schemas.microsoft.com/office/drawing/2014/main" id="{7FE20934-3778-E945-8F07-414043A6E7B6}"/>
              </a:ext>
            </a:extLst>
          </p:cNvPr>
          <p:cNvSpPr/>
          <p:nvPr/>
        </p:nvSpPr>
        <p:spPr>
          <a:xfrm>
            <a:off x="4207565" y="596347"/>
            <a:ext cx="4128570" cy="70236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184E1E-E278-484F-BF65-828AA89A8AED}"/>
              </a:ext>
            </a:extLst>
          </p:cNvPr>
          <p:cNvSpPr txBox="1"/>
          <p:nvPr/>
        </p:nvSpPr>
        <p:spPr>
          <a:xfrm>
            <a:off x="4172649" y="702575"/>
            <a:ext cx="4163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/>
              <a:t>Geography Journey Cycle 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B450FC-8CC9-5145-9C4B-2BA4922D3DE1}"/>
              </a:ext>
            </a:extLst>
          </p:cNvPr>
          <p:cNvSpPr/>
          <p:nvPr/>
        </p:nvSpPr>
        <p:spPr>
          <a:xfrm>
            <a:off x="1127963" y="1676097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EFD2351-9C69-B348-B65E-1C75DBD5375D}"/>
              </a:ext>
            </a:extLst>
          </p:cNvPr>
          <p:cNvSpPr/>
          <p:nvPr/>
        </p:nvSpPr>
        <p:spPr>
          <a:xfrm>
            <a:off x="1563757" y="3469451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504F80E-7725-F444-AB1D-5F64C16E328E}"/>
              </a:ext>
            </a:extLst>
          </p:cNvPr>
          <p:cNvSpPr/>
          <p:nvPr/>
        </p:nvSpPr>
        <p:spPr>
          <a:xfrm>
            <a:off x="1563757" y="5289699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Block Arc 7">
            <a:extLst>
              <a:ext uri="{FF2B5EF4-FFF2-40B4-BE49-F238E27FC236}">
                <a16:creationId xmlns:a16="http://schemas.microsoft.com/office/drawing/2014/main" id="{D04605CB-75E5-834E-A30D-9C1C2F75D4E1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Block Arc 8">
            <a:extLst>
              <a:ext uri="{FF2B5EF4-FFF2-40B4-BE49-F238E27FC236}">
                <a16:creationId xmlns:a16="http://schemas.microsoft.com/office/drawing/2014/main" id="{A361B7FE-5143-C046-B717-3C1C56DCCBB6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" name="Rectangle: Rounded Corners 17">
            <a:extLst>
              <a:ext uri="{FF2B5EF4-FFF2-40B4-BE49-F238E27FC236}">
                <a16:creationId xmlns:a16="http://schemas.microsoft.com/office/drawing/2014/main" id="{F763F43F-2378-4C49-B0EF-84ACF3C200D5}"/>
              </a:ext>
            </a:extLst>
          </p:cNvPr>
          <p:cNvSpPr/>
          <p:nvPr/>
        </p:nvSpPr>
        <p:spPr>
          <a:xfrm>
            <a:off x="4641574" y="1749014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1333062-0B3B-064B-A4F6-7CA906CA4BDA}"/>
              </a:ext>
            </a:extLst>
          </p:cNvPr>
          <p:cNvSpPr txBox="1"/>
          <p:nvPr/>
        </p:nvSpPr>
        <p:spPr>
          <a:xfrm>
            <a:off x="4762370" y="1740123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/>
              <a:t>KS2 CURRICULUM </a:t>
            </a:r>
          </a:p>
        </p:txBody>
      </p:sp>
      <p:sp>
        <p:nvSpPr>
          <p:cNvPr id="12" name="Rectangle: Rounded Corners 19">
            <a:extLst>
              <a:ext uri="{FF2B5EF4-FFF2-40B4-BE49-F238E27FC236}">
                <a16:creationId xmlns:a16="http://schemas.microsoft.com/office/drawing/2014/main" id="{2B4F2A5D-1135-F04F-9CBF-B9E9A05B7FFF}"/>
              </a:ext>
            </a:extLst>
          </p:cNvPr>
          <p:cNvSpPr/>
          <p:nvPr/>
        </p:nvSpPr>
        <p:spPr>
          <a:xfrm>
            <a:off x="4650619" y="3584918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20">
            <a:extLst>
              <a:ext uri="{FF2B5EF4-FFF2-40B4-BE49-F238E27FC236}">
                <a16:creationId xmlns:a16="http://schemas.microsoft.com/office/drawing/2014/main" id="{6CCF7182-849B-524D-A1D0-5295E1058A46}"/>
              </a:ext>
            </a:extLst>
          </p:cNvPr>
          <p:cNvSpPr/>
          <p:nvPr/>
        </p:nvSpPr>
        <p:spPr>
          <a:xfrm>
            <a:off x="4699217" y="5391867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BCD7430-54CC-2844-AA97-D23CD9E9C9EC}"/>
              </a:ext>
            </a:extLst>
          </p:cNvPr>
          <p:cNvSpPr txBox="1"/>
          <p:nvPr/>
        </p:nvSpPr>
        <p:spPr>
          <a:xfrm>
            <a:off x="4760025" y="3613424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/>
              <a:t>KS2 CURRICULUM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1691386-4FAF-B144-A57E-EEC21902B5CD}"/>
              </a:ext>
            </a:extLst>
          </p:cNvPr>
          <p:cNvSpPr txBox="1"/>
          <p:nvPr/>
        </p:nvSpPr>
        <p:spPr>
          <a:xfrm>
            <a:off x="4810967" y="539186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/>
              <a:t>KS2 CURRICULUM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D197512-663F-9440-B216-B31EFC10A6A7}"/>
              </a:ext>
            </a:extLst>
          </p:cNvPr>
          <p:cNvSpPr txBox="1"/>
          <p:nvPr/>
        </p:nvSpPr>
        <p:spPr>
          <a:xfrm>
            <a:off x="3862756" y="4561067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/>
              <a:t>Trade Links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4A9C82E-2A01-2440-B1B0-A50004BC0EC1}"/>
              </a:ext>
            </a:extLst>
          </p:cNvPr>
          <p:cNvSpPr txBox="1"/>
          <p:nvPr/>
        </p:nvSpPr>
        <p:spPr>
          <a:xfrm>
            <a:off x="3218491" y="2738816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/>
              <a:t>Rainforests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DB4FD4C-6B1E-8449-AC47-FF7318A9B6C2}"/>
              </a:ext>
            </a:extLst>
          </p:cNvPr>
          <p:cNvSpPr txBox="1"/>
          <p:nvPr/>
        </p:nvSpPr>
        <p:spPr>
          <a:xfrm>
            <a:off x="1006372" y="2738572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/>
              <a:t>South America </a:t>
            </a:r>
          </a:p>
        </p:txBody>
      </p:sp>
      <p:pic>
        <p:nvPicPr>
          <p:cNvPr id="1028" name="Picture 4" descr="The Most Amazing Rainforests In Australia - MapQuest Travel">
            <a:extLst>
              <a:ext uri="{FF2B5EF4-FFF2-40B4-BE49-F238E27FC236}">
                <a16:creationId xmlns:a16="http://schemas.microsoft.com/office/drawing/2014/main" id="{751E5043-505F-B24B-897A-713EEE970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682" y="964185"/>
            <a:ext cx="3000842" cy="1725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airtrade raising $7M to help producers deal with COVID-19 | 2020-06-22 |  Candy Industry">
            <a:extLst>
              <a:ext uri="{FF2B5EF4-FFF2-40B4-BE49-F238E27FC236}">
                <a16:creationId xmlns:a16="http://schemas.microsoft.com/office/drawing/2014/main" id="{A931947A-3D59-6D41-8B2D-803BAB96E1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138" y="3649272"/>
            <a:ext cx="3002063" cy="1834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3526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9">
            <a:extLst>
              <a:ext uri="{FF2B5EF4-FFF2-40B4-BE49-F238E27FC236}">
                <a16:creationId xmlns:a16="http://schemas.microsoft.com/office/drawing/2014/main" id="{D1B29C5E-186E-7846-85D1-DB3B9D1677BC}"/>
              </a:ext>
            </a:extLst>
          </p:cNvPr>
          <p:cNvSpPr/>
          <p:nvPr/>
        </p:nvSpPr>
        <p:spPr>
          <a:xfrm>
            <a:off x="335588" y="332355"/>
            <a:ext cx="11577710" cy="627419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: Rounded Corners 10">
            <a:extLst>
              <a:ext uri="{FF2B5EF4-FFF2-40B4-BE49-F238E27FC236}">
                <a16:creationId xmlns:a16="http://schemas.microsoft.com/office/drawing/2014/main" id="{7FE20934-3778-E945-8F07-414043A6E7B6}"/>
              </a:ext>
            </a:extLst>
          </p:cNvPr>
          <p:cNvSpPr/>
          <p:nvPr/>
        </p:nvSpPr>
        <p:spPr>
          <a:xfrm>
            <a:off x="4207565" y="596347"/>
            <a:ext cx="4128570" cy="70236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184E1E-E278-484F-BF65-828AA89A8AED}"/>
              </a:ext>
            </a:extLst>
          </p:cNvPr>
          <p:cNvSpPr txBox="1"/>
          <p:nvPr/>
        </p:nvSpPr>
        <p:spPr>
          <a:xfrm>
            <a:off x="4172649" y="702575"/>
            <a:ext cx="4163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/>
              <a:t>Geography Journey Cycle B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B450FC-8CC9-5145-9C4B-2BA4922D3DE1}"/>
              </a:ext>
            </a:extLst>
          </p:cNvPr>
          <p:cNvSpPr/>
          <p:nvPr/>
        </p:nvSpPr>
        <p:spPr>
          <a:xfrm>
            <a:off x="1127963" y="1676097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EFD2351-9C69-B348-B65E-1C75DBD5375D}"/>
              </a:ext>
            </a:extLst>
          </p:cNvPr>
          <p:cNvSpPr/>
          <p:nvPr/>
        </p:nvSpPr>
        <p:spPr>
          <a:xfrm>
            <a:off x="1563757" y="3469451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504F80E-7725-F444-AB1D-5F64C16E328E}"/>
              </a:ext>
            </a:extLst>
          </p:cNvPr>
          <p:cNvSpPr/>
          <p:nvPr/>
        </p:nvSpPr>
        <p:spPr>
          <a:xfrm>
            <a:off x="1563757" y="5289699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Block Arc 7">
            <a:extLst>
              <a:ext uri="{FF2B5EF4-FFF2-40B4-BE49-F238E27FC236}">
                <a16:creationId xmlns:a16="http://schemas.microsoft.com/office/drawing/2014/main" id="{D04605CB-75E5-834E-A30D-9C1C2F75D4E1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Block Arc 8">
            <a:extLst>
              <a:ext uri="{FF2B5EF4-FFF2-40B4-BE49-F238E27FC236}">
                <a16:creationId xmlns:a16="http://schemas.microsoft.com/office/drawing/2014/main" id="{A361B7FE-5143-C046-B717-3C1C56DCCBB6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" name="Rectangle: Rounded Corners 17">
            <a:extLst>
              <a:ext uri="{FF2B5EF4-FFF2-40B4-BE49-F238E27FC236}">
                <a16:creationId xmlns:a16="http://schemas.microsoft.com/office/drawing/2014/main" id="{F763F43F-2378-4C49-B0EF-84ACF3C200D5}"/>
              </a:ext>
            </a:extLst>
          </p:cNvPr>
          <p:cNvSpPr/>
          <p:nvPr/>
        </p:nvSpPr>
        <p:spPr>
          <a:xfrm>
            <a:off x="4641574" y="1749014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1333062-0B3B-064B-A4F6-7CA906CA4BDA}"/>
              </a:ext>
            </a:extLst>
          </p:cNvPr>
          <p:cNvSpPr txBox="1"/>
          <p:nvPr/>
        </p:nvSpPr>
        <p:spPr>
          <a:xfrm>
            <a:off x="4762370" y="1740123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/>
              <a:t>KS2 CURRICULUM </a:t>
            </a:r>
          </a:p>
        </p:txBody>
      </p:sp>
      <p:sp>
        <p:nvSpPr>
          <p:cNvPr id="12" name="Rectangle: Rounded Corners 19">
            <a:extLst>
              <a:ext uri="{FF2B5EF4-FFF2-40B4-BE49-F238E27FC236}">
                <a16:creationId xmlns:a16="http://schemas.microsoft.com/office/drawing/2014/main" id="{2B4F2A5D-1135-F04F-9CBF-B9E9A05B7FFF}"/>
              </a:ext>
            </a:extLst>
          </p:cNvPr>
          <p:cNvSpPr/>
          <p:nvPr/>
        </p:nvSpPr>
        <p:spPr>
          <a:xfrm>
            <a:off x="4650619" y="3584918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20">
            <a:extLst>
              <a:ext uri="{FF2B5EF4-FFF2-40B4-BE49-F238E27FC236}">
                <a16:creationId xmlns:a16="http://schemas.microsoft.com/office/drawing/2014/main" id="{6CCF7182-849B-524D-A1D0-5295E1058A46}"/>
              </a:ext>
            </a:extLst>
          </p:cNvPr>
          <p:cNvSpPr/>
          <p:nvPr/>
        </p:nvSpPr>
        <p:spPr>
          <a:xfrm>
            <a:off x="4699217" y="5391867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BCD7430-54CC-2844-AA97-D23CD9E9C9EC}"/>
              </a:ext>
            </a:extLst>
          </p:cNvPr>
          <p:cNvSpPr txBox="1"/>
          <p:nvPr/>
        </p:nvSpPr>
        <p:spPr>
          <a:xfrm>
            <a:off x="4760025" y="3613424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/>
              <a:t>KS2 CURRICULUM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1691386-4FAF-B144-A57E-EEC21902B5CD}"/>
              </a:ext>
            </a:extLst>
          </p:cNvPr>
          <p:cNvSpPr txBox="1"/>
          <p:nvPr/>
        </p:nvSpPr>
        <p:spPr>
          <a:xfrm>
            <a:off x="4810967" y="539186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/>
              <a:t>KS2 CURRICULUM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4A9C82E-2A01-2440-B1B0-A50004BC0EC1}"/>
              </a:ext>
            </a:extLst>
          </p:cNvPr>
          <p:cNvSpPr txBox="1"/>
          <p:nvPr/>
        </p:nvSpPr>
        <p:spPr>
          <a:xfrm>
            <a:off x="3218491" y="2738816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/>
              <a:t>Mountains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DB4FD4C-6B1E-8449-AC47-FF7318A9B6C2}"/>
              </a:ext>
            </a:extLst>
          </p:cNvPr>
          <p:cNvSpPr txBox="1"/>
          <p:nvPr/>
        </p:nvSpPr>
        <p:spPr>
          <a:xfrm>
            <a:off x="7496318" y="4850043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/>
              <a:t>Rivers</a:t>
            </a:r>
          </a:p>
        </p:txBody>
      </p:sp>
      <p:pic>
        <p:nvPicPr>
          <p:cNvPr id="3074" name="Picture 2" descr="Why Don&amp;#39;t Mountains Grow Forever? | Live Science">
            <a:extLst>
              <a:ext uri="{FF2B5EF4-FFF2-40B4-BE49-F238E27FC236}">
                <a16:creationId xmlns:a16="http://schemas.microsoft.com/office/drawing/2014/main" id="{14C5B5AA-90B0-254E-A332-9B50C9F573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685" y="756821"/>
            <a:ext cx="2864256" cy="1917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River definition and meaning | Collins English Dictionary">
            <a:extLst>
              <a:ext uri="{FF2B5EF4-FFF2-40B4-BE49-F238E27FC236}">
                <a16:creationId xmlns:a16="http://schemas.microsoft.com/office/drawing/2014/main" id="{E4BD6613-767F-0641-976D-649BF6F231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6135" y="4146384"/>
            <a:ext cx="3206508" cy="2125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6624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9">
            <a:extLst>
              <a:ext uri="{FF2B5EF4-FFF2-40B4-BE49-F238E27FC236}">
                <a16:creationId xmlns:a16="http://schemas.microsoft.com/office/drawing/2014/main" id="{D1B29C5E-186E-7846-85D1-DB3B9D1677BC}"/>
              </a:ext>
            </a:extLst>
          </p:cNvPr>
          <p:cNvSpPr/>
          <p:nvPr/>
        </p:nvSpPr>
        <p:spPr>
          <a:xfrm>
            <a:off x="335588" y="332355"/>
            <a:ext cx="11577710" cy="627419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: Rounded Corners 10">
            <a:extLst>
              <a:ext uri="{FF2B5EF4-FFF2-40B4-BE49-F238E27FC236}">
                <a16:creationId xmlns:a16="http://schemas.microsoft.com/office/drawing/2014/main" id="{7FE20934-3778-E945-8F07-414043A6E7B6}"/>
              </a:ext>
            </a:extLst>
          </p:cNvPr>
          <p:cNvSpPr/>
          <p:nvPr/>
        </p:nvSpPr>
        <p:spPr>
          <a:xfrm>
            <a:off x="4207565" y="596347"/>
            <a:ext cx="4128570" cy="70236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184E1E-E278-484F-BF65-828AA89A8AED}"/>
              </a:ext>
            </a:extLst>
          </p:cNvPr>
          <p:cNvSpPr txBox="1"/>
          <p:nvPr/>
        </p:nvSpPr>
        <p:spPr>
          <a:xfrm>
            <a:off x="4172649" y="702575"/>
            <a:ext cx="4163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/>
              <a:t>Geography Journey Cycle C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B450FC-8CC9-5145-9C4B-2BA4922D3DE1}"/>
              </a:ext>
            </a:extLst>
          </p:cNvPr>
          <p:cNvSpPr/>
          <p:nvPr/>
        </p:nvSpPr>
        <p:spPr>
          <a:xfrm>
            <a:off x="1127963" y="1676097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EFD2351-9C69-B348-B65E-1C75DBD5375D}"/>
              </a:ext>
            </a:extLst>
          </p:cNvPr>
          <p:cNvSpPr/>
          <p:nvPr/>
        </p:nvSpPr>
        <p:spPr>
          <a:xfrm>
            <a:off x="1563757" y="3469451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504F80E-7725-F444-AB1D-5F64C16E328E}"/>
              </a:ext>
            </a:extLst>
          </p:cNvPr>
          <p:cNvSpPr/>
          <p:nvPr/>
        </p:nvSpPr>
        <p:spPr>
          <a:xfrm>
            <a:off x="1563757" y="5289699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Block Arc 7">
            <a:extLst>
              <a:ext uri="{FF2B5EF4-FFF2-40B4-BE49-F238E27FC236}">
                <a16:creationId xmlns:a16="http://schemas.microsoft.com/office/drawing/2014/main" id="{D04605CB-75E5-834E-A30D-9C1C2F75D4E1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Block Arc 8">
            <a:extLst>
              <a:ext uri="{FF2B5EF4-FFF2-40B4-BE49-F238E27FC236}">
                <a16:creationId xmlns:a16="http://schemas.microsoft.com/office/drawing/2014/main" id="{A361B7FE-5143-C046-B717-3C1C56DCCBB6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" name="Rectangle: Rounded Corners 17">
            <a:extLst>
              <a:ext uri="{FF2B5EF4-FFF2-40B4-BE49-F238E27FC236}">
                <a16:creationId xmlns:a16="http://schemas.microsoft.com/office/drawing/2014/main" id="{F763F43F-2378-4C49-B0EF-84ACF3C200D5}"/>
              </a:ext>
            </a:extLst>
          </p:cNvPr>
          <p:cNvSpPr/>
          <p:nvPr/>
        </p:nvSpPr>
        <p:spPr>
          <a:xfrm>
            <a:off x="4641574" y="1749014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1333062-0B3B-064B-A4F6-7CA906CA4BDA}"/>
              </a:ext>
            </a:extLst>
          </p:cNvPr>
          <p:cNvSpPr txBox="1"/>
          <p:nvPr/>
        </p:nvSpPr>
        <p:spPr>
          <a:xfrm>
            <a:off x="4762370" y="1740123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/>
              <a:t>KS2 CURRICULUM </a:t>
            </a:r>
          </a:p>
        </p:txBody>
      </p:sp>
      <p:sp>
        <p:nvSpPr>
          <p:cNvPr id="12" name="Rectangle: Rounded Corners 19">
            <a:extLst>
              <a:ext uri="{FF2B5EF4-FFF2-40B4-BE49-F238E27FC236}">
                <a16:creationId xmlns:a16="http://schemas.microsoft.com/office/drawing/2014/main" id="{2B4F2A5D-1135-F04F-9CBF-B9E9A05B7FFF}"/>
              </a:ext>
            </a:extLst>
          </p:cNvPr>
          <p:cNvSpPr/>
          <p:nvPr/>
        </p:nvSpPr>
        <p:spPr>
          <a:xfrm>
            <a:off x="4650619" y="3584918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20">
            <a:extLst>
              <a:ext uri="{FF2B5EF4-FFF2-40B4-BE49-F238E27FC236}">
                <a16:creationId xmlns:a16="http://schemas.microsoft.com/office/drawing/2014/main" id="{6CCF7182-849B-524D-A1D0-5295E1058A46}"/>
              </a:ext>
            </a:extLst>
          </p:cNvPr>
          <p:cNvSpPr/>
          <p:nvPr/>
        </p:nvSpPr>
        <p:spPr>
          <a:xfrm>
            <a:off x="4699217" y="5391867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BCD7430-54CC-2844-AA97-D23CD9E9C9EC}"/>
              </a:ext>
            </a:extLst>
          </p:cNvPr>
          <p:cNvSpPr txBox="1"/>
          <p:nvPr/>
        </p:nvSpPr>
        <p:spPr>
          <a:xfrm>
            <a:off x="4760025" y="3613424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/>
              <a:t>KS2 CURRICULUM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1691386-4FAF-B144-A57E-EEC21902B5CD}"/>
              </a:ext>
            </a:extLst>
          </p:cNvPr>
          <p:cNvSpPr txBox="1"/>
          <p:nvPr/>
        </p:nvSpPr>
        <p:spPr>
          <a:xfrm>
            <a:off x="4810967" y="539186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/>
              <a:t>KS2 CURRICULUM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D197512-663F-9440-B216-B31EFC10A6A7}"/>
              </a:ext>
            </a:extLst>
          </p:cNvPr>
          <p:cNvSpPr txBox="1"/>
          <p:nvPr/>
        </p:nvSpPr>
        <p:spPr>
          <a:xfrm>
            <a:off x="7350084" y="3009533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/>
              <a:t>The UK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4A9C82E-2A01-2440-B1B0-A50004BC0EC1}"/>
              </a:ext>
            </a:extLst>
          </p:cNvPr>
          <p:cNvSpPr txBox="1"/>
          <p:nvPr/>
        </p:nvSpPr>
        <p:spPr>
          <a:xfrm>
            <a:off x="1643327" y="2746730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/>
              <a:t>Scandanavia</a:t>
            </a:r>
            <a:r>
              <a:rPr lang="en-GB" b="1" dirty="0"/>
              <a:t> </a:t>
            </a:r>
          </a:p>
        </p:txBody>
      </p:sp>
      <p:pic>
        <p:nvPicPr>
          <p:cNvPr id="5124" name="Picture 4">
            <a:extLst>
              <a:ext uri="{FF2B5EF4-FFF2-40B4-BE49-F238E27FC236}">
                <a16:creationId xmlns:a16="http://schemas.microsoft.com/office/drawing/2014/main" id="{F300E716-4CE4-974F-9744-EC1085AAC4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601" y="4208441"/>
            <a:ext cx="3254556" cy="2169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78914987-5F9D-D442-A522-8191385CDE31}"/>
              </a:ext>
            </a:extLst>
          </p:cNvPr>
          <p:cNvSpPr txBox="1"/>
          <p:nvPr/>
        </p:nvSpPr>
        <p:spPr>
          <a:xfrm>
            <a:off x="6790743" y="5774400"/>
            <a:ext cx="14111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Settlements and</a:t>
            </a:r>
          </a:p>
          <a:p>
            <a:pPr algn="ctr"/>
            <a:r>
              <a:rPr lang="en-GB" b="1" dirty="0"/>
              <a:t>Land Use</a:t>
            </a:r>
          </a:p>
        </p:txBody>
      </p:sp>
      <p:pic>
        <p:nvPicPr>
          <p:cNvPr id="5126" name="Picture 6" descr="7 Reasons to Visit Scandinavia">
            <a:extLst>
              <a:ext uri="{FF2B5EF4-FFF2-40B4-BE49-F238E27FC236}">
                <a16:creationId xmlns:a16="http://schemas.microsoft.com/office/drawing/2014/main" id="{6A85A6B4-A15E-754F-9915-912C24D11D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482" y="729620"/>
            <a:ext cx="2971273" cy="1982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london">
            <a:extLst>
              <a:ext uri="{FF2B5EF4-FFF2-40B4-BE49-F238E27FC236}">
                <a16:creationId xmlns:a16="http://schemas.microsoft.com/office/drawing/2014/main" id="{B8450C20-1086-094F-B3ED-9C4E0D0E3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877" y="2011420"/>
            <a:ext cx="3424206" cy="1843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70382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9">
            <a:extLst>
              <a:ext uri="{FF2B5EF4-FFF2-40B4-BE49-F238E27FC236}">
                <a16:creationId xmlns:a16="http://schemas.microsoft.com/office/drawing/2014/main" id="{D1B29C5E-186E-7846-85D1-DB3B9D1677BC}"/>
              </a:ext>
            </a:extLst>
          </p:cNvPr>
          <p:cNvSpPr/>
          <p:nvPr/>
        </p:nvSpPr>
        <p:spPr>
          <a:xfrm>
            <a:off x="335588" y="361662"/>
            <a:ext cx="11577710" cy="627419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: Rounded Corners 10">
            <a:extLst>
              <a:ext uri="{FF2B5EF4-FFF2-40B4-BE49-F238E27FC236}">
                <a16:creationId xmlns:a16="http://schemas.microsoft.com/office/drawing/2014/main" id="{7FE20934-3778-E945-8F07-414043A6E7B6}"/>
              </a:ext>
            </a:extLst>
          </p:cNvPr>
          <p:cNvSpPr/>
          <p:nvPr/>
        </p:nvSpPr>
        <p:spPr>
          <a:xfrm>
            <a:off x="4207565" y="596347"/>
            <a:ext cx="4128570" cy="70236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184E1E-E278-484F-BF65-828AA89A8AED}"/>
              </a:ext>
            </a:extLst>
          </p:cNvPr>
          <p:cNvSpPr txBox="1"/>
          <p:nvPr/>
        </p:nvSpPr>
        <p:spPr>
          <a:xfrm>
            <a:off x="4172649" y="702575"/>
            <a:ext cx="4163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/>
              <a:t>Geography Journey Cycle 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B450FC-8CC9-5145-9C4B-2BA4922D3DE1}"/>
              </a:ext>
            </a:extLst>
          </p:cNvPr>
          <p:cNvSpPr/>
          <p:nvPr/>
        </p:nvSpPr>
        <p:spPr>
          <a:xfrm>
            <a:off x="1127963" y="1676097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EFD2351-9C69-B348-B65E-1C75DBD5375D}"/>
              </a:ext>
            </a:extLst>
          </p:cNvPr>
          <p:cNvSpPr/>
          <p:nvPr/>
        </p:nvSpPr>
        <p:spPr>
          <a:xfrm>
            <a:off x="1563757" y="3469451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504F80E-7725-F444-AB1D-5F64C16E328E}"/>
              </a:ext>
            </a:extLst>
          </p:cNvPr>
          <p:cNvSpPr/>
          <p:nvPr/>
        </p:nvSpPr>
        <p:spPr>
          <a:xfrm>
            <a:off x="1563757" y="5289699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Block Arc 7">
            <a:extLst>
              <a:ext uri="{FF2B5EF4-FFF2-40B4-BE49-F238E27FC236}">
                <a16:creationId xmlns:a16="http://schemas.microsoft.com/office/drawing/2014/main" id="{D04605CB-75E5-834E-A30D-9C1C2F75D4E1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Block Arc 8">
            <a:extLst>
              <a:ext uri="{FF2B5EF4-FFF2-40B4-BE49-F238E27FC236}">
                <a16:creationId xmlns:a16="http://schemas.microsoft.com/office/drawing/2014/main" id="{A361B7FE-5143-C046-B717-3C1C56DCCBB6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" name="Rectangle: Rounded Corners 17">
            <a:extLst>
              <a:ext uri="{FF2B5EF4-FFF2-40B4-BE49-F238E27FC236}">
                <a16:creationId xmlns:a16="http://schemas.microsoft.com/office/drawing/2014/main" id="{F763F43F-2378-4C49-B0EF-84ACF3C200D5}"/>
              </a:ext>
            </a:extLst>
          </p:cNvPr>
          <p:cNvSpPr/>
          <p:nvPr/>
        </p:nvSpPr>
        <p:spPr>
          <a:xfrm>
            <a:off x="4641574" y="1749014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1333062-0B3B-064B-A4F6-7CA906CA4BDA}"/>
              </a:ext>
            </a:extLst>
          </p:cNvPr>
          <p:cNvSpPr txBox="1"/>
          <p:nvPr/>
        </p:nvSpPr>
        <p:spPr>
          <a:xfrm>
            <a:off x="4762370" y="1740123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/>
              <a:t>KS2 CURRICULUM </a:t>
            </a:r>
          </a:p>
        </p:txBody>
      </p:sp>
      <p:sp>
        <p:nvSpPr>
          <p:cNvPr id="12" name="Rectangle: Rounded Corners 19">
            <a:extLst>
              <a:ext uri="{FF2B5EF4-FFF2-40B4-BE49-F238E27FC236}">
                <a16:creationId xmlns:a16="http://schemas.microsoft.com/office/drawing/2014/main" id="{2B4F2A5D-1135-F04F-9CBF-B9E9A05B7FFF}"/>
              </a:ext>
            </a:extLst>
          </p:cNvPr>
          <p:cNvSpPr/>
          <p:nvPr/>
        </p:nvSpPr>
        <p:spPr>
          <a:xfrm>
            <a:off x="4650619" y="3584918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20">
            <a:extLst>
              <a:ext uri="{FF2B5EF4-FFF2-40B4-BE49-F238E27FC236}">
                <a16:creationId xmlns:a16="http://schemas.microsoft.com/office/drawing/2014/main" id="{6CCF7182-849B-524D-A1D0-5295E1058A46}"/>
              </a:ext>
            </a:extLst>
          </p:cNvPr>
          <p:cNvSpPr/>
          <p:nvPr/>
        </p:nvSpPr>
        <p:spPr>
          <a:xfrm>
            <a:off x="4699217" y="5391867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BCD7430-54CC-2844-AA97-D23CD9E9C9EC}"/>
              </a:ext>
            </a:extLst>
          </p:cNvPr>
          <p:cNvSpPr txBox="1"/>
          <p:nvPr/>
        </p:nvSpPr>
        <p:spPr>
          <a:xfrm>
            <a:off x="4760025" y="3613424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/>
              <a:t>KS2 CURRICULUM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1691386-4FAF-B144-A57E-EEC21902B5CD}"/>
              </a:ext>
            </a:extLst>
          </p:cNvPr>
          <p:cNvSpPr txBox="1"/>
          <p:nvPr/>
        </p:nvSpPr>
        <p:spPr>
          <a:xfrm>
            <a:off x="4810967" y="539186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/>
              <a:t>KS2 CURRICULUM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D197512-663F-9440-B216-B31EFC10A6A7}"/>
              </a:ext>
            </a:extLst>
          </p:cNvPr>
          <p:cNvSpPr txBox="1"/>
          <p:nvPr/>
        </p:nvSpPr>
        <p:spPr>
          <a:xfrm>
            <a:off x="4172842" y="2394679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/>
              <a:t>Extreme Earth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8914987-5F9D-D442-A522-8191385CDE31}"/>
              </a:ext>
            </a:extLst>
          </p:cNvPr>
          <p:cNvSpPr txBox="1"/>
          <p:nvPr/>
        </p:nvSpPr>
        <p:spPr>
          <a:xfrm>
            <a:off x="6680429" y="4537181"/>
            <a:ext cx="14111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/>
              <a:t>European </a:t>
            </a:r>
          </a:p>
          <a:p>
            <a:pPr algn="ctr"/>
            <a:r>
              <a:rPr lang="en-GB" b="1"/>
              <a:t>Study (Italy)</a:t>
            </a:r>
          </a:p>
        </p:txBody>
      </p:sp>
      <p:pic>
        <p:nvPicPr>
          <p:cNvPr id="7172" name="Picture 4" descr="Volcano Facts | Volcanoes for Kids | DK Find Out">
            <a:extLst>
              <a:ext uri="{FF2B5EF4-FFF2-40B4-BE49-F238E27FC236}">
                <a16:creationId xmlns:a16="http://schemas.microsoft.com/office/drawing/2014/main" id="{32958644-5B8F-744E-B7EA-07AAC19ED4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271" y="1083800"/>
            <a:ext cx="3106656" cy="1681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15 Top-Rated Tourist Attractions in Italy | PlanetWare">
            <a:extLst>
              <a:ext uri="{FF2B5EF4-FFF2-40B4-BE49-F238E27FC236}">
                <a16:creationId xmlns:a16="http://schemas.microsoft.com/office/drawing/2014/main" id="{E8785FB0-BA3F-B34A-AC4B-3D477880D1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1461" y="4320527"/>
            <a:ext cx="2908853" cy="1940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09765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F3545BDBCE9144935F97295753C00F" ma:contentTypeVersion="14" ma:contentTypeDescription="Create a new document." ma:contentTypeScope="" ma:versionID="27975e81a6dbbd4bbb4827e11f0848e2">
  <xsd:schema xmlns:xsd="http://www.w3.org/2001/XMLSchema" xmlns:xs="http://www.w3.org/2001/XMLSchema" xmlns:p="http://schemas.microsoft.com/office/2006/metadata/properties" xmlns:ns3="8a8b0ef7-3024-442a-b210-0f77e86b0c9a" xmlns:ns4="dc705d0a-f554-485a-8c1c-a45ec46626c0" targetNamespace="http://schemas.microsoft.com/office/2006/metadata/properties" ma:root="true" ma:fieldsID="4e841cef05b6e087a144413da939f37a" ns3:_="" ns4:_="">
    <xsd:import namespace="8a8b0ef7-3024-442a-b210-0f77e86b0c9a"/>
    <xsd:import namespace="dc705d0a-f554-485a-8c1c-a45ec46626c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8b0ef7-3024-442a-b210-0f77e86b0c9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705d0a-f554-485a-8c1c-a45ec46626c0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546D922-29C6-4A70-9E5E-370D96909768}">
  <ds:schemaRefs>
    <ds:schemaRef ds:uri="8a8b0ef7-3024-442a-b210-0f77e86b0c9a"/>
    <ds:schemaRef ds:uri="dc705d0a-f554-485a-8c1c-a45ec46626c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B4249453-6DC1-4A1D-8796-C8F184AAB9E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6A2AA98-50DB-4A56-9CD7-0146B19B9D14}">
  <ds:schemaRefs>
    <ds:schemaRef ds:uri="http://www.w3.org/XML/1998/namespace"/>
    <ds:schemaRef ds:uri="http://purl.org/dc/elements/1.1/"/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dc705d0a-f554-485a-8c1c-a45ec46626c0"/>
    <ds:schemaRef ds:uri="http://schemas.openxmlformats.org/package/2006/metadata/core-properties"/>
    <ds:schemaRef ds:uri="8a8b0ef7-3024-442a-b210-0f77e86b0c9a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132</Words>
  <Application>Microsoft Office PowerPoint</Application>
  <PresentationFormat>Widescreen</PresentationFormat>
  <Paragraphs>55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Toulson</dc:creator>
  <cp:lastModifiedBy>Bonnie Bond</cp:lastModifiedBy>
  <cp:revision>30</cp:revision>
  <dcterms:created xsi:type="dcterms:W3CDTF">2021-12-01T11:44:29Z</dcterms:created>
  <dcterms:modified xsi:type="dcterms:W3CDTF">2024-02-05T18:54:45Z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0x01010050F3545BDBCE9144935F97295753C00F</vt:lpwstr>
  </property>
</Properties>
</file>