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5"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CA2CCF-D699-4997-B008-4F96576EC75E}" type="datetimeFigureOut">
              <a:rPr lang="en-GB" smtClean="0"/>
              <a:t>08/01/2025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903D69-D962-4885-8553-AA5596FCB911}" type="slidenum">
              <a:rPr lang="en-GB" smtClean="0"/>
              <a:t>‹#›</a:t>
            </a:fld>
            <a:endParaRPr lang="en-GB"/>
          </a:p>
        </p:txBody>
      </p:sp>
    </p:spTree>
    <p:extLst>
      <p:ext uri="{BB962C8B-B14F-4D97-AF65-F5344CB8AC3E}">
        <p14:creationId xmlns:p14="http://schemas.microsoft.com/office/powerpoint/2010/main" val="3640945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0240E7-18E6-41F7-BECF-1DF25EF8FC88}" type="slidenum">
              <a:rPr lang="en-GB" smtClean="0"/>
              <a:t>1</a:t>
            </a:fld>
            <a:endParaRPr lang="en-GB"/>
          </a:p>
        </p:txBody>
      </p:sp>
    </p:spTree>
    <p:extLst>
      <p:ext uri="{BB962C8B-B14F-4D97-AF65-F5344CB8AC3E}">
        <p14:creationId xmlns:p14="http://schemas.microsoft.com/office/powerpoint/2010/main" val="3170489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52D3B-5E55-8028-8C8D-491FB883FE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6919DFF-68D2-EC4B-8319-F5EB8F93F6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407FA7-69EC-D7BE-A085-E6189EA4B039}"/>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EC86F3E6-3A62-A133-44FB-8136CB7599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AA5898-5F6F-3DCB-E761-7A6E6CF4576D}"/>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1991640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14553-D6C3-DFD3-511A-1A32CCDB9A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207F836-8E12-6A8B-6F92-64162BD12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B65175-5F4C-8D55-720A-4ED73C4DD93F}"/>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77F869B7-FAF7-BAED-5E3B-A6E7246511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7E7472-4AB9-7724-E6F8-16C193B8D6B1}"/>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2683734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86124-2920-8047-C221-BA9A138BE9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AAE607D-38EA-07F4-D410-FF2C5469522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567B84-5115-EAA3-15DA-DE533E34EE41}"/>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E67584C1-1F26-1AF1-F0E0-ACF36288DC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63DEBF-AC47-D882-11AA-464510393F2C}"/>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3548002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60A9F-A9F3-9789-A239-8F380533E1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34FF8B-4075-28E8-3ED8-BA050B1D64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34BB9A-1B2A-266B-9CB1-8FCE6129960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3A4854-6480-1091-A154-B462BD3C259F}"/>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6" name="Footer Placeholder 5">
            <a:extLst>
              <a:ext uri="{FF2B5EF4-FFF2-40B4-BE49-F238E27FC236}">
                <a16:creationId xmlns:a16="http://schemas.microsoft.com/office/drawing/2014/main" id="{B2B8E837-C43C-C40C-E875-3394B0D4CA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2B922E-9354-4A5A-C5AB-D54C3E6D3283}"/>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2619534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58271-5C41-6EBC-BDFC-92A1EB92A0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DADBA1-B41B-F209-2B31-3C5C57CDBC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A25F58-E833-BC37-7C95-606981B31C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BDC738B-1DA8-3EBE-78A4-0983C86052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D99008-3778-CED4-E8BE-A8F93A4908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F6624A-9DFC-C000-7AFF-30DAFABFB194}"/>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8" name="Footer Placeholder 7">
            <a:extLst>
              <a:ext uri="{FF2B5EF4-FFF2-40B4-BE49-F238E27FC236}">
                <a16:creationId xmlns:a16="http://schemas.microsoft.com/office/drawing/2014/main" id="{6279F35E-4E15-B4AF-F391-A9B6119741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457760-D914-D706-3E11-96C9CD3FBAFB}"/>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400818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2FC3D-9698-CE0B-8868-EC87BDD0628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3F1DF5-B8CD-F94C-A50D-2C6AD18A97E8}"/>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4" name="Footer Placeholder 3">
            <a:extLst>
              <a:ext uri="{FF2B5EF4-FFF2-40B4-BE49-F238E27FC236}">
                <a16:creationId xmlns:a16="http://schemas.microsoft.com/office/drawing/2014/main" id="{94094E3A-B833-2123-C3FA-C3D04EEB62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6F4E165-9274-1E24-CBEF-019E5A85E09E}"/>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2454395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FA3954-D99A-84BB-F2CD-0E942AE30D56}"/>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3" name="Footer Placeholder 2">
            <a:extLst>
              <a:ext uri="{FF2B5EF4-FFF2-40B4-BE49-F238E27FC236}">
                <a16:creationId xmlns:a16="http://schemas.microsoft.com/office/drawing/2014/main" id="{88ADFD03-EAF0-168F-70CB-CAE939E3C07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00E4576-C05D-C7AD-8C29-93042E1AF5FD}"/>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3841243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82B4C-62E5-D49D-9FC7-4916AD2534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E386EB-F0E3-3B88-F87D-332E9A0F1C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BFE781-9E33-1CB8-0617-783C9846B3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4A18A0-EA2B-15C0-72BA-53F39F249D98}"/>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6" name="Footer Placeholder 5">
            <a:extLst>
              <a:ext uri="{FF2B5EF4-FFF2-40B4-BE49-F238E27FC236}">
                <a16:creationId xmlns:a16="http://schemas.microsoft.com/office/drawing/2014/main" id="{56A6FA98-27CD-F97F-6F87-8C4B501D01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3CABF-39A5-E714-7582-E892563D5EAB}"/>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1252548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15C9B-09B1-8236-E942-935CF07634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74A4F4-4055-A95A-1D09-3660FD5F14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0D5563-7B19-5A65-349B-0A0F41B107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31CCC0-982E-069B-6EE0-0983D95C1122}"/>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6" name="Footer Placeholder 5">
            <a:extLst>
              <a:ext uri="{FF2B5EF4-FFF2-40B4-BE49-F238E27FC236}">
                <a16:creationId xmlns:a16="http://schemas.microsoft.com/office/drawing/2014/main" id="{72FE5449-D8B5-7180-C409-8AFC0006F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720FD7-B120-E8FD-6A2F-432A62DDE04B}"/>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1552123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A7A67-15C8-9C7D-6FAE-32A0CEAFC86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32FAF1-1B7D-48A8-B7C7-3EE00960E31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A6A907-3DA1-E285-BDAF-2C990F8EA856}"/>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C53E64FD-2EBD-5BCC-089F-7DC78419B2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36A2D9-6D16-64D0-EB19-1B503C29C9F6}"/>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2024828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9BAABC-AD43-5812-29CB-1F5CBAA29A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45B904-45C5-2734-3EA9-B113846172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0511E-20CB-F2AE-C3F8-003B181A8969}"/>
              </a:ext>
            </a:extLst>
          </p:cNvPr>
          <p:cNvSpPr>
            <a:spLocks noGrp="1"/>
          </p:cNvSpPr>
          <p:nvPr>
            <p:ph type="dt" sz="half" idx="10"/>
          </p:nvPr>
        </p:nvSpPr>
        <p:spPr/>
        <p:txBody>
          <a:body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8C80D58F-FC88-B3C5-4E7D-61C646D989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CBC585-F6AC-A842-F4F3-8B8B47CAC67F}"/>
              </a:ext>
            </a:extLst>
          </p:cNvPr>
          <p:cNvSpPr>
            <a:spLocks noGrp="1"/>
          </p:cNvSpPr>
          <p:nvPr>
            <p:ph type="sldNum" sz="quarter" idx="12"/>
          </p:nvPr>
        </p:nvSpPr>
        <p:spPr/>
        <p:txBody>
          <a:bodyPr/>
          <a:lstStyle/>
          <a:p>
            <a:fld id="{CF533065-138A-4D63-BC66-559822D6F7A5}" type="slidenum">
              <a:rPr lang="en-GB" smtClean="0"/>
              <a:t>‹#›</a:t>
            </a:fld>
            <a:endParaRPr lang="en-GB"/>
          </a:p>
        </p:txBody>
      </p:sp>
    </p:spTree>
    <p:extLst>
      <p:ext uri="{BB962C8B-B14F-4D97-AF65-F5344CB8AC3E}">
        <p14:creationId xmlns:p14="http://schemas.microsoft.com/office/powerpoint/2010/main" val="1130700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452611-A6F2-4928-D005-C074DCCBE8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45676A-118A-999F-63F1-E7625AC907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28AE32-5ADC-6993-F09B-C620429E09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240CA1C-5A5F-453A-8B57-8C2C13EF767D}" type="datetimeFigureOut">
              <a:rPr lang="en-GB" smtClean="0"/>
              <a:t>08/01/2025</a:t>
            </a:fld>
            <a:endParaRPr lang="en-GB"/>
          </a:p>
        </p:txBody>
      </p:sp>
      <p:sp>
        <p:nvSpPr>
          <p:cNvPr id="5" name="Footer Placeholder 4">
            <a:extLst>
              <a:ext uri="{FF2B5EF4-FFF2-40B4-BE49-F238E27FC236}">
                <a16:creationId xmlns:a16="http://schemas.microsoft.com/office/drawing/2014/main" id="{B945D69D-BE1A-D8DB-04C4-EB15CAFAF8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1183536-7B5B-E050-DBFD-72133373F5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F533065-138A-4D63-BC66-559822D6F7A5}" type="slidenum">
              <a:rPr lang="en-GB" smtClean="0"/>
              <a:t>‹#›</a:t>
            </a:fld>
            <a:endParaRPr lang="en-GB"/>
          </a:p>
        </p:txBody>
      </p:sp>
    </p:spTree>
    <p:extLst>
      <p:ext uri="{BB962C8B-B14F-4D97-AF65-F5344CB8AC3E}">
        <p14:creationId xmlns:p14="http://schemas.microsoft.com/office/powerpoint/2010/main" val="1152483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nvGraphicFramePr>
        <p:xfrm>
          <a:off x="92129" y="121920"/>
          <a:ext cx="11541388" cy="6568440"/>
        </p:xfrm>
        <a:graphic>
          <a:graphicData uri="http://schemas.openxmlformats.org/drawingml/2006/table">
            <a:tbl>
              <a:tblPr firstRow="1" bandRow="1">
                <a:tableStyleId>{5C22544A-7EE6-4342-B048-85BDC9FD1C3A}</a:tableStyleId>
              </a:tblPr>
              <a:tblGrid>
                <a:gridCol w="2885347">
                  <a:extLst>
                    <a:ext uri="{9D8B030D-6E8A-4147-A177-3AD203B41FA5}">
                      <a16:colId xmlns:a16="http://schemas.microsoft.com/office/drawing/2014/main" val="1009860449"/>
                    </a:ext>
                  </a:extLst>
                </a:gridCol>
                <a:gridCol w="2885347">
                  <a:extLst>
                    <a:ext uri="{9D8B030D-6E8A-4147-A177-3AD203B41FA5}">
                      <a16:colId xmlns:a16="http://schemas.microsoft.com/office/drawing/2014/main" val="3393470513"/>
                    </a:ext>
                  </a:extLst>
                </a:gridCol>
                <a:gridCol w="2885347">
                  <a:extLst>
                    <a:ext uri="{9D8B030D-6E8A-4147-A177-3AD203B41FA5}">
                      <a16:colId xmlns:a16="http://schemas.microsoft.com/office/drawing/2014/main" val="3696334466"/>
                    </a:ext>
                  </a:extLst>
                </a:gridCol>
                <a:gridCol w="2885347">
                  <a:extLst>
                    <a:ext uri="{9D8B030D-6E8A-4147-A177-3AD203B41FA5}">
                      <a16:colId xmlns:a16="http://schemas.microsoft.com/office/drawing/2014/main" val="3704521241"/>
                    </a:ext>
                  </a:extLst>
                </a:gridCol>
              </a:tblGrid>
              <a:tr h="1585966">
                <a:tc>
                  <a:txBody>
                    <a:bodyPr/>
                    <a:lstStyle/>
                    <a:p>
                      <a:pPr algn="l"/>
                      <a:r>
                        <a:rPr lang="en-GB" sz="1800" b="1">
                          <a:solidFill>
                            <a:schemeClr val="tx1"/>
                          </a:solidFill>
                          <a:latin typeface="XCCW Joined 1a"/>
                        </a:rPr>
                        <a:t>Writing</a:t>
                      </a:r>
                    </a:p>
                    <a:p>
                      <a:pPr lvl="0" algn="l">
                        <a:buNone/>
                      </a:pPr>
                      <a:r>
                        <a:rPr lang="en-GB" sz="1000" b="0" i="0" u="none" strike="noStrike" noProof="0">
                          <a:solidFill>
                            <a:schemeClr val="tx1"/>
                          </a:solidFill>
                          <a:latin typeface="XCCW Joined 1a"/>
                        </a:rPr>
                        <a:t>In English, we will be writing poetry designed to entertain, based on the poem The Dreadful Menace. Following this, we will be writing setting descriptions linked to our topic on WWII and then looking at writing letters.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Reading</a:t>
                      </a:r>
                    </a:p>
                    <a:p>
                      <a:pPr marL="0" marR="0" lvl="0" indent="0" algn="l" rtl="0" eaLnBrk="1" fontAlgn="auto" latinLnBrk="0" hangingPunct="1">
                        <a:lnSpc>
                          <a:spcPct val="100000"/>
                        </a:lnSpc>
                        <a:spcBef>
                          <a:spcPts val="0"/>
                        </a:spcBef>
                        <a:spcAft>
                          <a:spcPts val="0"/>
                        </a:spcAft>
                        <a:buClrTx/>
                        <a:buSzTx/>
                        <a:buFontTx/>
                        <a:buNone/>
                      </a:pPr>
                      <a:r>
                        <a:rPr lang="en-GB" sz="1000" b="0">
                          <a:solidFill>
                            <a:schemeClr val="tx1"/>
                          </a:solidFill>
                          <a:latin typeface="XCCW Joined 1a"/>
                        </a:rPr>
                        <a:t>During guided reading sessions, we will encounter a wide variety of texts, answering questions which focus on retrieval, inference, prediction, vocabulary, summarising and explanation. We will also study a class novel on a Monday </a:t>
                      </a:r>
                      <a:r>
                        <a:rPr lang="en-GB" sz="1000" b="0" i="0" u="none" strike="noStrike" noProof="0">
                          <a:solidFill>
                            <a:schemeClr val="tx1"/>
                          </a:solidFill>
                          <a:latin typeface="XCCW Joined 1a"/>
                        </a:rPr>
                        <a:t>which is a Michael Morpurgo book called Friend or Foe. </a:t>
                      </a:r>
                      <a:endParaRPr lang="en-GB" sz="1000" b="0">
                        <a:solidFill>
                          <a:schemeClr val="tx1"/>
                        </a:solidFill>
                        <a:highlight>
                          <a:srgbClr val="FFFF00"/>
                        </a:highlight>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marL="0" marR="0" lvl="0" indent="0" algn="l">
                        <a:lnSpc>
                          <a:spcPct val="100000"/>
                        </a:lnSpc>
                        <a:spcBef>
                          <a:spcPts val="0"/>
                        </a:spcBef>
                        <a:spcAft>
                          <a:spcPts val="0"/>
                        </a:spcAft>
                        <a:buNone/>
                      </a:pPr>
                      <a:r>
                        <a:rPr lang="en-GB" sz="1000" b="0" i="0" u="none" strike="noStrike" noProof="0">
                          <a:solidFill>
                            <a:schemeClr val="tx1"/>
                          </a:solidFill>
                          <a:latin typeface="XCCW Joined 1a"/>
                        </a:rPr>
                        <a:t>In maths, we will begin by looking at multiplication and division followed by fractions. We will work on a variety of fluency, problem solving and reasoning questions. </a:t>
                      </a:r>
                      <a:endParaRPr lang="en-GB" i="0" u="none" strike="noStrike" noProof="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lvl="0" algn="l">
                        <a:buNone/>
                      </a:pPr>
                      <a:r>
                        <a:rPr lang="en-GB" sz="1100" b="0" i="0" u="none" strike="noStrike" noProof="0">
                          <a:solidFill>
                            <a:schemeClr val="tx1"/>
                          </a:solidFill>
                          <a:latin typeface="XCCW Joined 1a"/>
                        </a:rPr>
                        <a:t>In science, we will be learning about evolution and inheritance. We will understand how we gain features from our parents and how adaptation differs from evolution. We will also understand how all living things, including plants, evolve.</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987279">
                <a:tc rowSpan="2">
                  <a:txBody>
                    <a:bodyPr/>
                    <a:lstStyle/>
                    <a:p>
                      <a:pPr algn="l"/>
                      <a:r>
                        <a:rPr lang="en-GB" b="1">
                          <a:solidFill>
                            <a:schemeClr val="tx1"/>
                          </a:solidFill>
                          <a:latin typeface="XCCW Joined 1a"/>
                        </a:rPr>
                        <a:t>Geography/History</a:t>
                      </a:r>
                    </a:p>
                    <a:p>
                      <a:pPr lvl="0" algn="l">
                        <a:buNone/>
                      </a:pPr>
                      <a:r>
                        <a:rPr lang="en-GB" sz="1000" b="0" i="0" u="none" strike="noStrike" noProof="0">
                          <a:solidFill>
                            <a:schemeClr val="tx1"/>
                          </a:solidFill>
                          <a:latin typeface="XCCW Joined 1a"/>
                        </a:rPr>
                        <a:t>This term in history, we will be learning all about World War II, beginning with a trip to </a:t>
                      </a:r>
                      <a:r>
                        <a:rPr lang="en-GB" sz="1000" b="0" i="0" u="none" strike="noStrike" noProof="0" err="1">
                          <a:solidFill>
                            <a:schemeClr val="tx1"/>
                          </a:solidFill>
                          <a:latin typeface="XCCW Joined 1a"/>
                        </a:rPr>
                        <a:t>Metheringham</a:t>
                      </a:r>
                      <a:r>
                        <a:rPr lang="en-GB" sz="1000" b="0" i="0" u="none" strike="noStrike" noProof="0">
                          <a:solidFill>
                            <a:schemeClr val="tx1"/>
                          </a:solidFill>
                          <a:latin typeface="XCCW Joined 1a"/>
                        </a:rPr>
                        <a:t> Airfield. We will be looking at how the war began and the impact that it had on Lincolnshire.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gridSpan="2">
                  <a:txBody>
                    <a:bodyPr/>
                    <a:lstStyle/>
                    <a:p>
                      <a:pPr algn="ctr"/>
                      <a:r>
                        <a:rPr lang="en-GB" sz="2800" b="1">
                          <a:solidFill>
                            <a:schemeClr val="tx1"/>
                          </a:solidFill>
                          <a:latin typeface="XCCW Joined 1a"/>
                        </a:rPr>
                        <a:t>Panthers – Years 5/6</a:t>
                      </a:r>
                    </a:p>
                    <a:p>
                      <a:pPr algn="ctr"/>
                      <a:r>
                        <a:rPr lang="en-GB" sz="2400" b="1">
                          <a:solidFill>
                            <a:schemeClr val="tx1"/>
                          </a:solidFill>
                          <a:latin typeface="XCCW Joined 1a"/>
                        </a:rPr>
                        <a:t>Autumn 2 World War II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rowSpan="2"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buNone/>
                      </a:pPr>
                      <a:r>
                        <a:rPr lang="en-GB" sz="900" b="0" i="0" u="none" strike="noStrike" noProof="0">
                          <a:solidFill>
                            <a:schemeClr val="tx1"/>
                          </a:solidFill>
                          <a:latin typeface="XCCW Joined 1a"/>
                        </a:rPr>
                        <a:t>We will learn about whether you need to believe in God to be good. We will look at this question from the perspective of different religions. We will learn about how humanists and non-religious people find purpose in their lives as well.</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49678">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lvl="0" algn="l">
                        <a:buNone/>
                      </a:pPr>
                      <a:r>
                        <a:rPr lang="en-GB" sz="1400" b="1" i="0" u="none" strike="noStrike" noProof="0">
                          <a:solidFill>
                            <a:schemeClr val="tx1"/>
                          </a:solidFill>
                          <a:latin typeface="XCCW Joined 1a"/>
                        </a:rPr>
                        <a:t>Music</a:t>
                      </a:r>
                      <a:r>
                        <a:rPr lang="en-GB" sz="1800" b="1" i="0" u="none" strike="noStrike" noProof="0">
                          <a:solidFill>
                            <a:schemeClr val="tx1"/>
                          </a:solidFill>
                          <a:latin typeface="XCCW Joined 1a"/>
                        </a:rPr>
                        <a:t> </a:t>
                      </a:r>
                      <a:endParaRPr lang="en-US" sz="1800" b="0" i="0" u="none" strike="noStrike" noProof="0">
                        <a:solidFill>
                          <a:srgbClr val="000000"/>
                        </a:solidFill>
                        <a:latin typeface="XCCW Joined 1a"/>
                      </a:endParaRPr>
                    </a:p>
                    <a:p>
                      <a:pPr lvl="0" algn="l">
                        <a:buNone/>
                      </a:pPr>
                      <a:r>
                        <a:rPr lang="en-GB" sz="1000" b="0" i="0" u="none" strike="noStrike" noProof="0">
                          <a:solidFill>
                            <a:schemeClr val="tx1"/>
                          </a:solidFill>
                          <a:latin typeface="XCCW Joined 1a"/>
                        </a:rPr>
                        <a:t>In this unit, we ask, ‘How Does Music Connect Us with Our Past?’. The Social Question evolves as the children move through the scheme while encouraging them to be responsible and kind citizens of the world. We will be singing, improvising, composing and performing throughout the unit. </a:t>
                      </a:r>
                      <a:endParaRPr lang="en-GB">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601384335"/>
                  </a:ext>
                </a:extLst>
              </a:tr>
              <a:tr h="1429186">
                <a:tc>
                  <a:txBody>
                    <a:bodyPr/>
                    <a:lstStyle/>
                    <a:p>
                      <a:pPr algn="l"/>
                      <a:r>
                        <a:rPr lang="en-GB" b="1">
                          <a:solidFill>
                            <a:schemeClr val="tx1"/>
                          </a:solidFill>
                          <a:latin typeface="XCCW Joined 1a"/>
                        </a:rPr>
                        <a:t>Computing</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In computing, we will be creating media. This will be in the form of video production. We will storyboard, write scripts, film and then edit our own mini films. (We might even host our own little film festival).</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900">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537607">
                <a:tc>
                  <a:txBody>
                    <a:bodyPr/>
                    <a:lstStyle/>
                    <a:p>
                      <a:pPr algn="l"/>
                      <a:r>
                        <a:rPr lang="en-GB" b="1">
                          <a:solidFill>
                            <a:schemeClr val="tx1"/>
                          </a:solidFill>
                          <a:latin typeface="XCCW Joined 1a"/>
                        </a:rPr>
                        <a:t>French</a:t>
                      </a:r>
                    </a:p>
                    <a:p>
                      <a:pPr lvl="0" algn="l">
                        <a:buNone/>
                      </a:pPr>
                      <a:r>
                        <a:rPr lang="en-GB" sz="900" b="0" i="0" u="none" strike="noStrike" noProof="0">
                          <a:solidFill>
                            <a:schemeClr val="tx1"/>
                          </a:solidFill>
                          <a:latin typeface="XCCW Joined 1a"/>
                        </a:rPr>
                        <a:t>In French, we will be learning about 'Do you have a pet?'. This will include looking at the vocabulary of different animals. There will be opportunities for conversation within our work.</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marR="0" lvl="0" indent="0" algn="l" rtl="0" eaLnBrk="1" fontAlgn="auto" latinLnBrk="0" hangingPunct="1">
                        <a:lnSpc>
                          <a:spcPct val="100000"/>
                        </a:lnSpc>
                        <a:spcBef>
                          <a:spcPts val="0"/>
                        </a:spcBef>
                        <a:spcAft>
                          <a:spcPts val="0"/>
                        </a:spcAft>
                        <a:buClrTx/>
                        <a:buSzTx/>
                        <a:buFontTx/>
                        <a:buNone/>
                      </a:pPr>
                      <a:r>
                        <a:rPr lang="en-GB" sz="1000" b="0" i="0" u="none" strike="noStrike" noProof="0">
                          <a:solidFill>
                            <a:schemeClr val="tx1"/>
                          </a:solidFill>
                          <a:latin typeface="XCCW Joined 1a"/>
                        </a:rPr>
                        <a:t>Premier Education will be delivering one of our PE sessions each week, where we will be involved in netball. Our other PE session will include dance.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Art and DT</a:t>
                      </a:r>
                    </a:p>
                    <a:p>
                      <a:pPr lvl="0" algn="l">
                        <a:buNone/>
                      </a:pPr>
                      <a:r>
                        <a:rPr lang="en-GB" sz="1000" b="0">
                          <a:solidFill>
                            <a:schemeClr val="tx1"/>
                          </a:solidFill>
                          <a:latin typeface="XCCW Joined 1a"/>
                        </a:rPr>
                        <a:t>Our DT this term will be looking at structures.  The children will explore making their own structures for different purposes ensuring they are strong, stable and aesthetically pleasing.  The children will explore a range of materials and techniques.  </a:t>
                      </a:r>
                      <a:r>
                        <a:rPr lang="en-GB" sz="1000" b="1">
                          <a:solidFill>
                            <a:schemeClr val="tx1"/>
                          </a:solidFill>
                          <a:latin typeface="XCCW Joined 1a"/>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Personal, Social &amp; Health Education</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We will be discussing and asking questions around 'celebrating differences.' We will understand that being different is a fantastic thing and that we should have mutual respect for people who are different to ourselves.</a:t>
                      </a:r>
                      <a:r>
                        <a:rPr lang="en-GB" sz="1000" b="0" i="0" u="none" strike="noStrike" noProof="0">
                          <a:solidFill>
                            <a:schemeClr val="tx1"/>
                          </a:solidFill>
                          <a:latin typeface="XCCW Joined 1a"/>
                        </a:rPr>
                        <a:t>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3" name="Picture 2">
            <a:extLst>
              <a:ext uri="{FF2B5EF4-FFF2-40B4-BE49-F238E27FC236}">
                <a16:creationId xmlns:a16="http://schemas.microsoft.com/office/drawing/2014/main" id="{E0A5105F-783B-41BC-BA8E-1C33B10822E7}"/>
              </a:ext>
            </a:extLst>
          </p:cNvPr>
          <p:cNvPicPr>
            <a:picLocks noChangeAspect="1"/>
          </p:cNvPicPr>
          <p:nvPr/>
        </p:nvPicPr>
        <p:blipFill>
          <a:blip r:embed="rId3"/>
          <a:stretch>
            <a:fillRect/>
          </a:stretch>
        </p:blipFill>
        <p:spPr>
          <a:xfrm>
            <a:off x="6699865" y="2916026"/>
            <a:ext cx="1889956" cy="1962997"/>
          </a:xfrm>
          <a:prstGeom prst="rect">
            <a:avLst/>
          </a:prstGeom>
        </p:spPr>
      </p:pic>
      <p:pic>
        <p:nvPicPr>
          <p:cNvPr id="2" name="Picture 1" descr="Douglas C-47 Skytrain - Wikipedia">
            <a:extLst>
              <a:ext uri="{FF2B5EF4-FFF2-40B4-BE49-F238E27FC236}">
                <a16:creationId xmlns:a16="http://schemas.microsoft.com/office/drawing/2014/main" id="{9319ACB7-62B0-0BD4-5255-221737D380D3}"/>
              </a:ext>
            </a:extLst>
          </p:cNvPr>
          <p:cNvPicPr>
            <a:picLocks noChangeAspect="1"/>
          </p:cNvPicPr>
          <p:nvPr/>
        </p:nvPicPr>
        <p:blipFill>
          <a:blip r:embed="rId4"/>
          <a:stretch>
            <a:fillRect/>
          </a:stretch>
        </p:blipFill>
        <p:spPr>
          <a:xfrm>
            <a:off x="3656169" y="3070213"/>
            <a:ext cx="2752845" cy="1654621"/>
          </a:xfrm>
          <a:prstGeom prst="rect">
            <a:avLst/>
          </a:prstGeom>
        </p:spPr>
      </p:pic>
    </p:spTree>
    <p:extLst>
      <p:ext uri="{BB962C8B-B14F-4D97-AF65-F5344CB8AC3E}">
        <p14:creationId xmlns:p14="http://schemas.microsoft.com/office/powerpoint/2010/main" val="1139759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529</Words>
  <Application>Microsoft Office PowerPoint</Application>
  <PresentationFormat>Widescreen</PresentationFormat>
  <Paragraphs>27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Lydia MacNicol</dc:creator>
  <cp:lastModifiedBy>Lydia MacNicol</cp:lastModifiedBy>
  <cp:revision>1</cp:revision>
  <dcterms:created xsi:type="dcterms:W3CDTF">2025-01-08T16:37:52Z</dcterms:created>
  <dcterms:modified xsi:type="dcterms:W3CDTF">2025-01-08T16:39:02Z</dcterms:modified>
</cp:coreProperties>
</file>