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03A7E-9FE7-9ABD-2D00-E6BDBD266A6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A836CB3-1F19-100D-85FF-09CC797897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0DBE22-C36D-D04C-90CC-4827623CE591}"/>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5" name="Footer Placeholder 4">
            <a:extLst>
              <a:ext uri="{FF2B5EF4-FFF2-40B4-BE49-F238E27FC236}">
                <a16:creationId xmlns:a16="http://schemas.microsoft.com/office/drawing/2014/main" id="{225265C3-D6CA-FD96-C80E-C818EB0FEC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EF8505-DEAF-D3BA-FC36-D59456A96C9A}"/>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900084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C692F-9619-BD4D-067A-19A262ED27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61B464-04BF-0B79-75E4-71A39CBB34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159DBF-61F1-274A-0E25-06C76637F897}"/>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5" name="Footer Placeholder 4">
            <a:extLst>
              <a:ext uri="{FF2B5EF4-FFF2-40B4-BE49-F238E27FC236}">
                <a16:creationId xmlns:a16="http://schemas.microsoft.com/office/drawing/2014/main" id="{C6955582-EF34-B476-5F79-B80F56751E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BB9188-924E-5951-D640-690CB0C0DA0C}"/>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2018151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7AAE4-0D70-BA66-3DAF-74820CD367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D33468E-6BE2-7A43-81AE-48166343C99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D15E207-262E-E0C4-AB94-5533733CDDFF}"/>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5" name="Footer Placeholder 4">
            <a:extLst>
              <a:ext uri="{FF2B5EF4-FFF2-40B4-BE49-F238E27FC236}">
                <a16:creationId xmlns:a16="http://schemas.microsoft.com/office/drawing/2014/main" id="{444FFA06-5694-3A62-CA2C-1C34D6DC57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AA6424-6895-9BF4-2DF2-37B313D41BE9}"/>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1757855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77823-E8DF-C488-BF4F-EAEFFFA38A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C2D7A2-42DA-3600-D162-B030B6422D6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516E61-5E2A-B444-CD5E-64EF832B46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5BEA5-FC9B-6400-39AA-364F27AB6024}"/>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6" name="Footer Placeholder 5">
            <a:extLst>
              <a:ext uri="{FF2B5EF4-FFF2-40B4-BE49-F238E27FC236}">
                <a16:creationId xmlns:a16="http://schemas.microsoft.com/office/drawing/2014/main" id="{D260977D-7238-9967-0292-D8781486D8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FF82E1-8F9C-5E98-D65F-DE8FA7C3E37A}"/>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12890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8BFBC-C68A-524B-97B2-D6BA902D268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21F8E42-6006-2A82-7F20-AA34B7C3FC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246D91-CAC2-4B49-B7D3-728342A222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1ACC1A-9B97-0BCF-21E4-96F940D07E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ACA379A-2EBC-5260-59D6-BF29F5C0395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305AD6-C22C-49D3-390D-61CD9DA93AC7}"/>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8" name="Footer Placeholder 7">
            <a:extLst>
              <a:ext uri="{FF2B5EF4-FFF2-40B4-BE49-F238E27FC236}">
                <a16:creationId xmlns:a16="http://schemas.microsoft.com/office/drawing/2014/main" id="{F2159AFB-88B2-C091-FD14-29BE120D611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34249A7-D2CA-45C7-A2A1-48B968BE9AC4}"/>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3404197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D1486-5D79-1EBE-AB38-2FF97882D91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045CA1F-D27C-DAEB-FC5E-4355C021B62B}"/>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4" name="Footer Placeholder 3">
            <a:extLst>
              <a:ext uri="{FF2B5EF4-FFF2-40B4-BE49-F238E27FC236}">
                <a16:creationId xmlns:a16="http://schemas.microsoft.com/office/drawing/2014/main" id="{B49C6E72-0F72-DB68-E65B-042F177ADD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F2DD2E-5937-08EB-63E8-71FC36C8A959}"/>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2929100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95050A-A5CF-F00A-7629-8B80D322CBD5}"/>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3" name="Footer Placeholder 2">
            <a:extLst>
              <a:ext uri="{FF2B5EF4-FFF2-40B4-BE49-F238E27FC236}">
                <a16:creationId xmlns:a16="http://schemas.microsoft.com/office/drawing/2014/main" id="{78E366A8-A63F-41E6-647F-8B30D913497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B07FA11-1CE2-01DB-D36B-7B10D7AC395D}"/>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1175300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97545-FF1C-0312-79A4-391622CD74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626AF11-3273-8F9E-1A4D-0D2E79B3EB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12E3B31-4A56-7E2F-1D2F-C2819F2324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7C8106-F18F-1D1D-E5B3-25CB7735F5A1}"/>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6" name="Footer Placeholder 5">
            <a:extLst>
              <a:ext uri="{FF2B5EF4-FFF2-40B4-BE49-F238E27FC236}">
                <a16:creationId xmlns:a16="http://schemas.microsoft.com/office/drawing/2014/main" id="{E6FAA150-7B42-B5F5-8281-701744EAAE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C4470D-6B0E-B3B0-CBC9-303D21348BA5}"/>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738145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28EE9-60EB-5DE7-F259-93EDC16044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A368612-EEB3-5EDE-A544-C0D26E3423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6EC0E6-8FD2-2D13-709D-F8ACD24827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A141E4-75FB-A6AE-CCCB-D46406DE30BD}"/>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6" name="Footer Placeholder 5">
            <a:extLst>
              <a:ext uri="{FF2B5EF4-FFF2-40B4-BE49-F238E27FC236}">
                <a16:creationId xmlns:a16="http://schemas.microsoft.com/office/drawing/2014/main" id="{5C8A49B3-04B1-F5BB-F94F-4F2E8DF8B7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4BF262-AED0-1587-6F0B-789E955C19D3}"/>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4259153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D6DEC-F03F-FE84-9445-685420AFF8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5B525F-02B7-BF01-261E-27B2AF08275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70579B-854F-4C43-7D09-B8B4ADE56B40}"/>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5" name="Footer Placeholder 4">
            <a:extLst>
              <a:ext uri="{FF2B5EF4-FFF2-40B4-BE49-F238E27FC236}">
                <a16:creationId xmlns:a16="http://schemas.microsoft.com/office/drawing/2014/main" id="{90393843-3296-15D6-CF81-BE2AEC4647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25EB13-898A-0B04-10F6-E2F18409448C}"/>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688885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A128C1-4D62-EBC9-5617-B095264968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0A1D3E-2444-4FD9-4EEE-0DFE6B9EC4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F4185D-22C7-E51D-CE32-9FA80F3ACDC9}"/>
              </a:ext>
            </a:extLst>
          </p:cNvPr>
          <p:cNvSpPr>
            <a:spLocks noGrp="1"/>
          </p:cNvSpPr>
          <p:nvPr>
            <p:ph type="dt" sz="half" idx="10"/>
          </p:nvPr>
        </p:nvSpPr>
        <p:spPr/>
        <p:txBody>
          <a:bodyPr/>
          <a:lstStyle/>
          <a:p>
            <a:fld id="{C3F1B017-4E7E-4086-A19B-72B7FFE9476E}" type="datetimeFigureOut">
              <a:rPr lang="en-GB" smtClean="0"/>
              <a:t>08/01/2025</a:t>
            </a:fld>
            <a:endParaRPr lang="en-GB"/>
          </a:p>
        </p:txBody>
      </p:sp>
      <p:sp>
        <p:nvSpPr>
          <p:cNvPr id="5" name="Footer Placeholder 4">
            <a:extLst>
              <a:ext uri="{FF2B5EF4-FFF2-40B4-BE49-F238E27FC236}">
                <a16:creationId xmlns:a16="http://schemas.microsoft.com/office/drawing/2014/main" id="{CE54FBE5-2E81-20E5-A29C-F00B84852C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2C1F23-3A86-BFF6-EE89-5B6C9662BD7D}"/>
              </a:ext>
            </a:extLst>
          </p:cNvPr>
          <p:cNvSpPr>
            <a:spLocks noGrp="1"/>
          </p:cNvSpPr>
          <p:nvPr>
            <p:ph type="sldNum" sz="quarter" idx="12"/>
          </p:nvPr>
        </p:nvSpPr>
        <p:spPr/>
        <p:txBody>
          <a:bodyPr/>
          <a:lstStyle/>
          <a:p>
            <a:fld id="{E6BC07E6-F8A4-4AAE-955F-3B3FF581A3B8}" type="slidenum">
              <a:rPr lang="en-GB" smtClean="0"/>
              <a:t>‹#›</a:t>
            </a:fld>
            <a:endParaRPr lang="en-GB"/>
          </a:p>
        </p:txBody>
      </p:sp>
    </p:spTree>
    <p:extLst>
      <p:ext uri="{BB962C8B-B14F-4D97-AF65-F5344CB8AC3E}">
        <p14:creationId xmlns:p14="http://schemas.microsoft.com/office/powerpoint/2010/main" val="2138809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4282AC-7537-CE98-1A3A-8543B543A8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32EA92-BE42-669C-6B0D-2DD49F1AD3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71CB35-03B3-956C-2988-BCA9CC2CB8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3F1B017-4E7E-4086-A19B-72B7FFE9476E}" type="datetimeFigureOut">
              <a:rPr lang="en-GB" smtClean="0"/>
              <a:t>08/01/2025</a:t>
            </a:fld>
            <a:endParaRPr lang="en-GB"/>
          </a:p>
        </p:txBody>
      </p:sp>
      <p:sp>
        <p:nvSpPr>
          <p:cNvPr id="5" name="Footer Placeholder 4">
            <a:extLst>
              <a:ext uri="{FF2B5EF4-FFF2-40B4-BE49-F238E27FC236}">
                <a16:creationId xmlns:a16="http://schemas.microsoft.com/office/drawing/2014/main" id="{F073B26B-CF63-C902-73EC-3F796B4798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E6C9671-B6CD-8EF2-9F6C-C19B38CD15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6BC07E6-F8A4-4AAE-955F-3B3FF581A3B8}" type="slidenum">
              <a:rPr lang="en-GB" smtClean="0"/>
              <a:t>‹#›</a:t>
            </a:fld>
            <a:endParaRPr lang="en-GB"/>
          </a:p>
        </p:txBody>
      </p:sp>
    </p:spTree>
    <p:extLst>
      <p:ext uri="{BB962C8B-B14F-4D97-AF65-F5344CB8AC3E}">
        <p14:creationId xmlns:p14="http://schemas.microsoft.com/office/powerpoint/2010/main" val="22178730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nvGraphicFramePr>
        <p:xfrm>
          <a:off x="412169" y="106177"/>
          <a:ext cx="11541388" cy="6373698"/>
        </p:xfrm>
        <a:graphic>
          <a:graphicData uri="http://schemas.openxmlformats.org/drawingml/2006/table">
            <a:tbl>
              <a:tblPr firstRow="1" bandRow="1">
                <a:tableStyleId>{5C22544A-7EE6-4342-B048-85BDC9FD1C3A}</a:tableStyleId>
              </a:tblPr>
              <a:tblGrid>
                <a:gridCol w="2885347">
                  <a:extLst>
                    <a:ext uri="{9D8B030D-6E8A-4147-A177-3AD203B41FA5}">
                      <a16:colId xmlns:a16="http://schemas.microsoft.com/office/drawing/2014/main" val="1009860449"/>
                    </a:ext>
                  </a:extLst>
                </a:gridCol>
                <a:gridCol w="2885347">
                  <a:extLst>
                    <a:ext uri="{9D8B030D-6E8A-4147-A177-3AD203B41FA5}">
                      <a16:colId xmlns:a16="http://schemas.microsoft.com/office/drawing/2014/main" val="3393470513"/>
                    </a:ext>
                  </a:extLst>
                </a:gridCol>
                <a:gridCol w="2885347">
                  <a:extLst>
                    <a:ext uri="{9D8B030D-6E8A-4147-A177-3AD203B41FA5}">
                      <a16:colId xmlns:a16="http://schemas.microsoft.com/office/drawing/2014/main" val="3696334466"/>
                    </a:ext>
                  </a:extLst>
                </a:gridCol>
                <a:gridCol w="2885347">
                  <a:extLst>
                    <a:ext uri="{9D8B030D-6E8A-4147-A177-3AD203B41FA5}">
                      <a16:colId xmlns:a16="http://schemas.microsoft.com/office/drawing/2014/main" val="3704521241"/>
                    </a:ext>
                  </a:extLst>
                </a:gridCol>
              </a:tblGrid>
              <a:tr h="1498786">
                <a:tc>
                  <a:txBody>
                    <a:bodyPr/>
                    <a:lstStyle/>
                    <a:p>
                      <a:pPr algn="l"/>
                      <a:r>
                        <a:rPr lang="en-GB" sz="1800" b="1">
                          <a:solidFill>
                            <a:schemeClr val="tx1"/>
                          </a:solidFill>
                          <a:latin typeface="XCCW Joined 1a"/>
                        </a:rPr>
                        <a:t>Writing</a:t>
                      </a:r>
                    </a:p>
                    <a:p>
                      <a:pPr marL="0" marR="0" lvl="0" indent="0" algn="l">
                        <a:lnSpc>
                          <a:spcPct val="100000"/>
                        </a:lnSpc>
                        <a:spcBef>
                          <a:spcPts val="0"/>
                        </a:spcBef>
                        <a:spcAft>
                          <a:spcPts val="0"/>
                        </a:spcAft>
                        <a:buNone/>
                      </a:pPr>
                      <a:r>
                        <a:rPr lang="en-GB" sz="900" b="0" i="0" u="none" strike="noStrike" noProof="0">
                          <a:solidFill>
                            <a:schemeClr val="tx1"/>
                          </a:solidFill>
                          <a:latin typeface="XCCW Joined 1a"/>
                        </a:rPr>
                        <a:t>In English, we will be continuing to write a setting description linked to WWII. We will also be looking at writing letters. Our narrative writing will continue with a focus on characterising speech.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600" b="1">
                          <a:solidFill>
                            <a:schemeClr val="tx1"/>
                          </a:solidFill>
                          <a:latin typeface="XCCW Joined 1a"/>
                        </a:rPr>
                        <a:t>Reading</a:t>
                      </a:r>
                    </a:p>
                    <a:p>
                      <a:pPr marL="0" marR="0" lvl="0" indent="0" algn="l">
                        <a:lnSpc>
                          <a:spcPct val="100000"/>
                        </a:lnSpc>
                        <a:spcBef>
                          <a:spcPts val="0"/>
                        </a:spcBef>
                        <a:spcAft>
                          <a:spcPts val="0"/>
                        </a:spcAft>
                        <a:buNone/>
                      </a:pPr>
                      <a:r>
                        <a:rPr lang="en-GB" sz="900" b="0" i="0" u="none" strike="noStrike" noProof="0">
                          <a:solidFill>
                            <a:srgbClr val="000000"/>
                          </a:solidFill>
                          <a:latin typeface="XCCW Joined 1a"/>
                        </a:rPr>
                        <a:t>During guided reading sessions, we will encounter a wide variety of texts, answering questions which focus on retrieval, inference, prediction, vocabulary, summarising and explanation. We will also study a class novel on a Monday which is Blackout by Tony Bradman.</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Maths</a:t>
                      </a:r>
                    </a:p>
                    <a:p>
                      <a:pPr algn="l"/>
                      <a:r>
                        <a:rPr lang="en-GB" sz="900" b="0">
                          <a:solidFill>
                            <a:schemeClr val="tx1"/>
                          </a:solidFill>
                          <a:latin typeface="XCCW Joined 1a"/>
                        </a:rPr>
                        <a:t>In maths, we will be looking at area before learning methods of multiplication and division, including written methods. We will continue to work on a variety of fluency, problem solving and reasoning questions.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Science</a:t>
                      </a:r>
                    </a:p>
                    <a:p>
                      <a:pPr lvl="0" algn="l">
                        <a:buNone/>
                      </a:pPr>
                      <a:r>
                        <a:rPr lang="en-GB" sz="900" b="0" i="0" u="none" strike="noStrike" noProof="0">
                          <a:solidFill>
                            <a:schemeClr val="tx1"/>
                          </a:solidFill>
                          <a:latin typeface="XCCW Joined 1a"/>
                        </a:rPr>
                        <a:t>We will start the term by finishing off our work on sound before beginning a new topic looking at rocks. We will look at how different rocks are formed including fossils and how the different rocks on earth can be classified. </a:t>
                      </a:r>
                      <a:endParaRPr lang="en-GB" sz="90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79985003"/>
                  </a:ext>
                </a:extLst>
              </a:tr>
              <a:tr h="1574183">
                <a:tc rowSpan="2">
                  <a:txBody>
                    <a:bodyPr/>
                    <a:lstStyle/>
                    <a:p>
                      <a:pPr algn="l"/>
                      <a:r>
                        <a:rPr lang="en-GB" b="1">
                          <a:solidFill>
                            <a:schemeClr val="tx1"/>
                          </a:solidFill>
                          <a:latin typeface="XCCW Joined 1a"/>
                        </a:rPr>
                        <a:t>Geography/History</a:t>
                      </a:r>
                    </a:p>
                    <a:p>
                      <a:pPr lvl="0" algn="l">
                        <a:buNone/>
                      </a:pPr>
                      <a:r>
                        <a:rPr lang="en-GB" sz="900" b="0" i="0" u="none" strike="noStrike" noProof="0">
                          <a:solidFill>
                            <a:schemeClr val="tx1"/>
                          </a:solidFill>
                          <a:latin typeface="XCCW Joined 1a"/>
                        </a:rPr>
                        <a:t>In History, we will continue learning about World War II, with a focus on how the war impacted Britain. We will explore key events, changes in daily life, and the experiences of people living in Britain during the war.</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gridSpan="2">
                  <a:txBody>
                    <a:bodyPr/>
                    <a:lstStyle/>
                    <a:p>
                      <a:pPr algn="ctr"/>
                      <a:r>
                        <a:rPr lang="en-GB" sz="2800" b="1">
                          <a:solidFill>
                            <a:schemeClr val="tx1"/>
                          </a:solidFill>
                          <a:latin typeface="XCCW Joined 1a"/>
                        </a:rPr>
                        <a:t>Class 2 – Years 3/4</a:t>
                      </a:r>
                    </a:p>
                    <a:p>
                      <a:pPr algn="ctr"/>
                      <a:r>
                        <a:rPr lang="en-GB" sz="2400" b="1">
                          <a:solidFill>
                            <a:schemeClr val="tx1"/>
                          </a:solidFill>
                          <a:latin typeface="XCCW Joined 1a"/>
                        </a:rPr>
                        <a:t>Spring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1">
                        <a:lumMod val="20000"/>
                        <a:lumOff val="80000"/>
                      </a:schemeClr>
                    </a:solidFill>
                  </a:tcPr>
                </a:tc>
                <a:tc rowSpan="2"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l"/>
                      <a:r>
                        <a:rPr lang="en-GB" b="1">
                          <a:solidFill>
                            <a:schemeClr val="tx1"/>
                          </a:solidFill>
                          <a:latin typeface="XCCW Joined 1a"/>
                        </a:rPr>
                        <a:t>Religious Education</a:t>
                      </a:r>
                    </a:p>
                    <a:p>
                      <a:pPr lvl="0" algn="l">
                        <a:lnSpc>
                          <a:spcPct val="100000"/>
                        </a:lnSpc>
                        <a:spcBef>
                          <a:spcPts val="0"/>
                        </a:spcBef>
                        <a:spcAft>
                          <a:spcPts val="0"/>
                        </a:spcAft>
                        <a:buNone/>
                      </a:pPr>
                      <a:r>
                        <a:rPr lang="en-GB" sz="900" b="0" i="0" u="none" strike="noStrike" noProof="0">
                          <a:solidFill>
                            <a:schemeClr val="tx1"/>
                          </a:solidFill>
                          <a:latin typeface="XCCW Joined 1a"/>
                        </a:rPr>
                        <a:t>In RE, we will explore the relationship between religion and science, discussing whether they complement each other or cause conflict. Through thoughtful discussions, we will consider different perspectives and develop our understanding of this complex topic.</a:t>
                      </a:r>
                      <a:endParaRPr lang="en-GB" sz="90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45159402"/>
                  </a:ext>
                </a:extLst>
              </a:tr>
              <a:tr h="121631">
                <a:tc vMerge="1">
                  <a:txBody>
                    <a:bodyPr/>
                    <a:lstStyle/>
                    <a:p>
                      <a:endParaRPr lang="en-GB"/>
                    </a:p>
                  </a:txBody>
                  <a:tcPr/>
                </a:tc>
                <a:tc gridSpan="2" vMerge="1">
                  <a:txBody>
                    <a:bodyPr/>
                    <a:lstStyle/>
                    <a:p>
                      <a:endParaRPr lang="en-GB"/>
                    </a:p>
                  </a:txBody>
                  <a:tcPr/>
                </a:tc>
                <a:tc hMerge="1" vMerge="1">
                  <a:txBody>
                    <a:bodyPr/>
                    <a:lstStyle/>
                    <a:p>
                      <a:endParaRPr lang="en-GB"/>
                    </a:p>
                  </a:txBody>
                  <a:tcPr/>
                </a:tc>
                <a:tc rowSpan="2">
                  <a:txBody>
                    <a:bodyPr/>
                    <a:lstStyle/>
                    <a:p>
                      <a:pPr algn="l"/>
                      <a:r>
                        <a:rPr lang="en-GB" sz="1400" b="1" i="0" u="none" strike="noStrike" noProof="0">
                          <a:solidFill>
                            <a:schemeClr val="tx1"/>
                          </a:solidFill>
                          <a:latin typeface="XCCW Joined 1a"/>
                        </a:rPr>
                        <a:t>Music</a:t>
                      </a:r>
                      <a:r>
                        <a:rPr lang="en-GB" sz="1800" b="1" i="0" u="none" strike="noStrike" noProof="0">
                          <a:solidFill>
                            <a:schemeClr val="tx1"/>
                          </a:solidFill>
                          <a:latin typeface="XCCW Joined 1a"/>
                        </a:rPr>
                        <a:t> </a:t>
                      </a:r>
                      <a:endParaRPr lang="en-US" sz="1800" b="0" i="0" u="none" strike="noStrike" noProof="0">
                        <a:solidFill>
                          <a:srgbClr val="000000"/>
                        </a:solidFill>
                        <a:latin typeface="XCCW Joined 1a"/>
                      </a:endParaRPr>
                    </a:p>
                    <a:p>
                      <a:pPr lvl="0" algn="l">
                        <a:buNone/>
                      </a:pPr>
                      <a:r>
                        <a:rPr lang="en-GB" sz="1000" b="0" i="0" u="none" strike="noStrike" noProof="0">
                          <a:solidFill>
                            <a:schemeClr val="tx1"/>
                          </a:solidFill>
                          <a:latin typeface="XCCW Joined 1a"/>
                        </a:rPr>
                        <a:t>In this unit, we will be learning about singing and playing in different styles.  We will listen to a ramge of musical styles, sing , improvise, compose and play glockenspiels with the new songs that we have learnt.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937581483"/>
                  </a:ext>
                </a:extLst>
              </a:tr>
              <a:tr h="1603916">
                <a:tc>
                  <a:txBody>
                    <a:bodyPr/>
                    <a:lstStyle/>
                    <a:p>
                      <a:pPr algn="l"/>
                      <a:r>
                        <a:rPr lang="en-GB" b="1">
                          <a:solidFill>
                            <a:schemeClr val="tx1"/>
                          </a:solidFill>
                          <a:latin typeface="XCCW Joined 1a"/>
                        </a:rPr>
                        <a:t>Computing</a:t>
                      </a:r>
                    </a:p>
                    <a:p>
                      <a:pPr marL="0" marR="0" lvl="0" indent="0" algn="l">
                        <a:lnSpc>
                          <a:spcPct val="100000"/>
                        </a:lnSpc>
                        <a:spcBef>
                          <a:spcPts val="0"/>
                        </a:spcBef>
                        <a:spcAft>
                          <a:spcPts val="0"/>
                        </a:spcAft>
                        <a:buNone/>
                      </a:pPr>
                      <a:r>
                        <a:rPr lang="en-GB" sz="900" b="0" i="0" u="none" strike="noStrike" noProof="0">
                          <a:solidFill>
                            <a:schemeClr val="tx1"/>
                          </a:solidFill>
                          <a:latin typeface="XCCW Joined 1a"/>
                        </a:rPr>
                        <a:t>In computing this term, we will be focusing on programming using Scratch. We will learn how to order and sequence our sprites and look at how to adding sounds. </a:t>
                      </a:r>
                      <a:endParaRPr lang="en-GB" sz="90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53268302"/>
                  </a:ext>
                </a:extLst>
              </a:tr>
              <a:tr h="1575182">
                <a:tc>
                  <a:txBody>
                    <a:bodyPr/>
                    <a:lstStyle/>
                    <a:p>
                      <a:pPr algn="l"/>
                      <a:r>
                        <a:rPr lang="en-GB" b="1">
                          <a:solidFill>
                            <a:schemeClr val="tx1"/>
                          </a:solidFill>
                          <a:latin typeface="XCCW Joined 1a"/>
                        </a:rPr>
                        <a:t>French</a:t>
                      </a:r>
                    </a:p>
                    <a:p>
                      <a:pPr lvl="0" algn="l">
                        <a:buNone/>
                      </a:pPr>
                      <a:r>
                        <a:rPr lang="en-GB" sz="900" b="0" i="0" u="none" strike="noStrike" noProof="0">
                          <a:solidFill>
                            <a:schemeClr val="tx1"/>
                          </a:solidFill>
                          <a:latin typeface="XCCW Joined 1a"/>
                        </a:rPr>
                        <a:t>In French this term, we </a:t>
                      </a:r>
                      <a:r>
                        <a:rPr lang="en-GB" sz="900" b="0" i="0" u="none" strike="noStrike" noProof="0">
                          <a:solidFill>
                            <a:srgbClr val="212529"/>
                          </a:solidFill>
                          <a:latin typeface="XCCW Joined 1a"/>
                        </a:rPr>
                        <a:t>will learn the names of common vegetables. We will also learn the basic language required take part in a role-play activity based on buying different quantities of vegetables from a market stall.</a:t>
                      </a:r>
                      <a:endParaRPr lang="en-GB" sz="90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a:t>
                      </a:r>
                    </a:p>
                    <a:p>
                      <a:pPr marL="0" lvl="0" indent="0" algn="l">
                        <a:buNone/>
                      </a:pPr>
                      <a:r>
                        <a:rPr lang="en-GB" sz="900" b="0" i="0" u="none" strike="noStrike" noProof="0">
                          <a:solidFill>
                            <a:schemeClr val="tx1"/>
                          </a:solidFill>
                          <a:latin typeface="XCCW Joined 1a"/>
                        </a:rPr>
                        <a:t>Premier Education will be delivering one of our PE sessions each week, and this term we will be looking at invasion games, with a focus on pop lacrosse. </a:t>
                      </a:r>
                      <a:r>
                        <a:rPr lang="en-GB" sz="1000" b="0" i="0" u="none" strike="noStrike" noProof="0">
                          <a:solidFill>
                            <a:schemeClr val="tx1"/>
                          </a:solidFill>
                          <a:latin typeface="XCCW Joined 1a"/>
                        </a:rPr>
                        <a:t> </a:t>
                      </a:r>
                    </a:p>
                    <a:p>
                      <a:pPr marL="0" lvl="0" indent="0" algn="l">
                        <a:buNone/>
                      </a:pPr>
                      <a:r>
                        <a:rPr lang="en-GB" sz="900" b="0" i="0" u="none" strike="noStrike" noProof="0">
                          <a:solidFill>
                            <a:schemeClr val="tx1"/>
                          </a:solidFill>
                          <a:latin typeface="XCCW Joined 1a"/>
                        </a:rPr>
                        <a:t>As part of PE with Mrs Walker we will be looking at Tennis as part of net and wall games.</a:t>
                      </a:r>
                      <a:r>
                        <a:rPr lang="en-GB" sz="1000" b="0" i="0" u="none" strike="noStrike" noProof="0">
                          <a:solidFill>
                            <a:schemeClr val="tx1"/>
                          </a:solidFill>
                          <a:latin typeface="XCCW Joined 1a"/>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400" b="1">
                          <a:solidFill>
                            <a:schemeClr val="tx1"/>
                          </a:solidFill>
                          <a:latin typeface="XCCW Joined 1a"/>
                        </a:rPr>
                        <a:t>Art </a:t>
                      </a:r>
                    </a:p>
                    <a:p>
                      <a:pPr lvl="0" algn="l">
                        <a:buNone/>
                      </a:pPr>
                      <a:r>
                        <a:rPr lang="en-GB" sz="1000" b="0" i="0" u="none" strike="noStrike" noProof="0">
                          <a:solidFill>
                            <a:schemeClr val="tx1"/>
                          </a:solidFill>
                          <a:latin typeface="XCCW Joined 1a"/>
                        </a:rPr>
                        <a:t>We will be learning about a range of sculpture artists as well as looking at the skills required to make our own sculptures. </a:t>
                      </a:r>
                      <a:endParaRPr lang="en-GB" sz="1000" b="0">
                        <a:latin typeface="XCCW Joined 1a"/>
                      </a:endParaRPr>
                    </a:p>
                    <a:p>
                      <a:pPr marL="0" marR="0" lvl="0" indent="0" algn="l">
                        <a:lnSpc>
                          <a:spcPct val="100000"/>
                        </a:lnSpc>
                        <a:spcBef>
                          <a:spcPts val="0"/>
                        </a:spcBef>
                        <a:spcAft>
                          <a:spcPts val="0"/>
                        </a:spcAft>
                        <a:buNone/>
                      </a:pPr>
                      <a:endParaRPr lang="en-GB" sz="1000" b="0" i="0" u="none" strike="noStrike" noProof="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400" b="1">
                          <a:solidFill>
                            <a:schemeClr val="tx1"/>
                          </a:solidFill>
                          <a:latin typeface="XCCW Joined 1a"/>
                        </a:rPr>
                        <a:t>Personal, Social &amp; Health Education</a:t>
                      </a:r>
                    </a:p>
                    <a:p>
                      <a:pPr lvl="0" algn="l">
                        <a:lnSpc>
                          <a:spcPct val="100000"/>
                        </a:lnSpc>
                        <a:spcBef>
                          <a:spcPts val="0"/>
                        </a:spcBef>
                        <a:spcAft>
                          <a:spcPts val="0"/>
                        </a:spcAft>
                        <a:buNone/>
                      </a:pPr>
                      <a:r>
                        <a:rPr lang="en-GB" sz="900" b="0" i="0" u="none" strike="noStrike" noProof="0">
                          <a:solidFill>
                            <a:schemeClr val="tx1"/>
                          </a:solidFill>
                          <a:latin typeface="XCCW Joined 1a"/>
                        </a:rPr>
                        <a:t>Our focus this term is 'Dreams and Goals'. We will be thinking about our own dreams and ambitions, and learning how to face new challenges in the best way to allow us to achieve our goals.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81352754"/>
                  </a:ext>
                </a:extLst>
              </a:tr>
            </a:tbl>
          </a:graphicData>
        </a:graphic>
      </p:graphicFrame>
      <p:pic>
        <p:nvPicPr>
          <p:cNvPr id="3" name="Picture 2">
            <a:extLst>
              <a:ext uri="{FF2B5EF4-FFF2-40B4-BE49-F238E27FC236}">
                <a16:creationId xmlns:a16="http://schemas.microsoft.com/office/drawing/2014/main" id="{E0A5105F-783B-41BC-BA8E-1C33B10822E7}"/>
              </a:ext>
            </a:extLst>
          </p:cNvPr>
          <p:cNvPicPr>
            <a:picLocks noChangeAspect="1"/>
          </p:cNvPicPr>
          <p:nvPr/>
        </p:nvPicPr>
        <p:blipFill>
          <a:blip r:embed="rId2"/>
          <a:stretch>
            <a:fillRect/>
          </a:stretch>
        </p:blipFill>
        <p:spPr>
          <a:xfrm>
            <a:off x="6938572" y="2667730"/>
            <a:ext cx="1889956" cy="1962997"/>
          </a:xfrm>
          <a:prstGeom prst="rect">
            <a:avLst/>
          </a:prstGeom>
        </p:spPr>
      </p:pic>
      <p:pic>
        <p:nvPicPr>
          <p:cNvPr id="4" name="Picture 3" descr="A plane flying in the sky&#10;&#10;Description automatically generated">
            <a:extLst>
              <a:ext uri="{FF2B5EF4-FFF2-40B4-BE49-F238E27FC236}">
                <a16:creationId xmlns:a16="http://schemas.microsoft.com/office/drawing/2014/main" id="{FD5CFCB2-4366-8491-9926-4BD4BE0504B5}"/>
              </a:ext>
            </a:extLst>
          </p:cNvPr>
          <p:cNvPicPr>
            <a:picLocks noChangeAspect="1"/>
          </p:cNvPicPr>
          <p:nvPr/>
        </p:nvPicPr>
        <p:blipFill>
          <a:blip r:embed="rId3"/>
          <a:stretch>
            <a:fillRect/>
          </a:stretch>
        </p:blipFill>
        <p:spPr>
          <a:xfrm>
            <a:off x="3435950" y="2667730"/>
            <a:ext cx="3366762" cy="2028043"/>
          </a:xfrm>
          <a:prstGeom prst="rect">
            <a:avLst/>
          </a:prstGeom>
        </p:spPr>
      </p:pic>
    </p:spTree>
    <p:extLst>
      <p:ext uri="{BB962C8B-B14F-4D97-AF65-F5344CB8AC3E}">
        <p14:creationId xmlns:p14="http://schemas.microsoft.com/office/powerpoint/2010/main" val="15914118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509</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XCCW Joined 1a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Lydia MacNicol</dc:creator>
  <cp:lastModifiedBy>Lydia MacNicol</cp:lastModifiedBy>
  <cp:revision>1</cp:revision>
  <dcterms:created xsi:type="dcterms:W3CDTF">2025-01-08T16:48:34Z</dcterms:created>
  <dcterms:modified xsi:type="dcterms:W3CDTF">2025-01-08T16:50:01Z</dcterms:modified>
</cp:coreProperties>
</file>