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62"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3A2F4-54E2-E6A2-2D26-2EBB440DCB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1A155D-5064-22FF-3950-ED1C62E531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DD21BFE-2FEF-7D0E-0B14-0D3E4C1B6654}"/>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5" name="Footer Placeholder 4">
            <a:extLst>
              <a:ext uri="{FF2B5EF4-FFF2-40B4-BE49-F238E27FC236}">
                <a16:creationId xmlns:a16="http://schemas.microsoft.com/office/drawing/2014/main" id="{AC854FEE-6D73-C669-2523-11EF18EB21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53ACB-2C5A-19C7-AC73-7CAA943D75D9}"/>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144789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DBF1E-3CC6-E91B-4297-B8835E2281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C2089F-9E79-5157-FB77-28C0D8A2C6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DF84B2-7ECD-9E12-A923-DE39E35D995F}"/>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5" name="Footer Placeholder 4">
            <a:extLst>
              <a:ext uri="{FF2B5EF4-FFF2-40B4-BE49-F238E27FC236}">
                <a16:creationId xmlns:a16="http://schemas.microsoft.com/office/drawing/2014/main" id="{DAF0ADE0-2E01-6D31-4F67-7BBEAD9D6E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3A9B29-E687-2217-4AE6-02CE55F5A055}"/>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455255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73176-9817-F1A6-D528-13B17DFCF7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0B3842-BCC4-A27D-6C4F-017A1DFA03D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39DCF9-BE45-A674-128E-A6C5EEADA525}"/>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5" name="Footer Placeholder 4">
            <a:extLst>
              <a:ext uri="{FF2B5EF4-FFF2-40B4-BE49-F238E27FC236}">
                <a16:creationId xmlns:a16="http://schemas.microsoft.com/office/drawing/2014/main" id="{3E8B17B2-FD0D-4E46-F254-CF4390AC24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874FE2-C3B8-FDDC-5C19-2A6EBD7A3AF9}"/>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2091461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22206-4371-0540-0807-77E871068C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9ECA3D-8371-F202-E16F-CDFF0EDF91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19DC0D-1647-3799-765C-D93866D10F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30AFA1-B010-3AEC-A564-493C3C2AE191}"/>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6" name="Footer Placeholder 5">
            <a:extLst>
              <a:ext uri="{FF2B5EF4-FFF2-40B4-BE49-F238E27FC236}">
                <a16:creationId xmlns:a16="http://schemas.microsoft.com/office/drawing/2014/main" id="{423BACC5-600E-D245-CE2B-F6F26C29B7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FEF76B-1E64-6DFB-B9C9-D5E59FD21A15}"/>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2377943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4B2D8-296E-A60B-549F-025037437ED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FA73E5-29D9-7ECD-4DE8-3715D26A73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1942-FA5D-A138-E7E1-80A4CA426E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AD42FA-5305-C80C-73E3-3CF22B80C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820098-9881-4B6A-3D87-C7D7D273F4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2FDD1AC-D613-6EE0-6477-A1D25F47925F}"/>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8" name="Footer Placeholder 7">
            <a:extLst>
              <a:ext uri="{FF2B5EF4-FFF2-40B4-BE49-F238E27FC236}">
                <a16:creationId xmlns:a16="http://schemas.microsoft.com/office/drawing/2014/main" id="{081888C5-9FE7-61BD-DD4F-B13EF08E483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1AB7F9D-47C9-33B7-F226-6F9AD251C49A}"/>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1710697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769D9-E7C0-02A2-F573-FE2893563F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331D8F-8916-F5CF-1DB2-B6B07C2724EC}"/>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4" name="Footer Placeholder 3">
            <a:extLst>
              <a:ext uri="{FF2B5EF4-FFF2-40B4-BE49-F238E27FC236}">
                <a16:creationId xmlns:a16="http://schemas.microsoft.com/office/drawing/2014/main" id="{9738D293-FB96-E3CB-C387-71DCF39D4A8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C340034-C897-C753-9603-CAC26E72DE06}"/>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3840061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CE82B1-F096-5182-9355-CBFAD45A5304}"/>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3" name="Footer Placeholder 2">
            <a:extLst>
              <a:ext uri="{FF2B5EF4-FFF2-40B4-BE49-F238E27FC236}">
                <a16:creationId xmlns:a16="http://schemas.microsoft.com/office/drawing/2014/main" id="{EA2D0B29-E5FC-8C7F-FDCB-AF6A683C446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943BB3-D142-230F-9473-802DF222E0BD}"/>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2596666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30037-33DE-674F-CF8D-FE552B4BA5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BC3C07-859C-DC2C-57F9-70AB70E8E6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7CC3769-54A5-DEA5-98CB-3275FF457B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A9601D-5844-B832-07E8-28FE0C448E76}"/>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6" name="Footer Placeholder 5">
            <a:extLst>
              <a:ext uri="{FF2B5EF4-FFF2-40B4-BE49-F238E27FC236}">
                <a16:creationId xmlns:a16="http://schemas.microsoft.com/office/drawing/2014/main" id="{BBD666C0-DD8C-971B-4F83-26E8BB0FE5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A1DF1E-A304-903D-517E-4D590F5395D9}"/>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948990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60FC3-0ACB-7883-2FD6-67C4798FB7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CA61FA-9903-D2A9-795E-7F98633F6C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9599600-8087-9864-010D-2600969E41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8AA89-B639-4558-3982-33F65A5109E2}"/>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6" name="Footer Placeholder 5">
            <a:extLst>
              <a:ext uri="{FF2B5EF4-FFF2-40B4-BE49-F238E27FC236}">
                <a16:creationId xmlns:a16="http://schemas.microsoft.com/office/drawing/2014/main" id="{CA3318E0-92E4-6381-F0BE-4BE85F0CF0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0CE4CF-607E-1840-DAA6-67DD8D2C631F}"/>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4107858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58DEF-2D80-5D94-75EB-E3CA79A835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44DD41-CDD9-7FDB-AE66-EBE0B15DF4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75E41A-8C72-39CD-B88E-7B9A88B76106}"/>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5" name="Footer Placeholder 4">
            <a:extLst>
              <a:ext uri="{FF2B5EF4-FFF2-40B4-BE49-F238E27FC236}">
                <a16:creationId xmlns:a16="http://schemas.microsoft.com/office/drawing/2014/main" id="{3EC88AF2-8DB2-201D-2D67-122E5CABD2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A706A-59BD-F8D6-876F-1368D34435EC}"/>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2604972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78DD86-D8D7-22CF-3C8F-500533EEA72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ACFE66-33ED-F3E2-B0AF-9341B64893D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3136FF-51E9-C5B6-AC22-378BD4BEF49D}"/>
              </a:ext>
            </a:extLst>
          </p:cNvPr>
          <p:cNvSpPr>
            <a:spLocks noGrp="1"/>
          </p:cNvSpPr>
          <p:nvPr>
            <p:ph type="dt" sz="half" idx="10"/>
          </p:nvPr>
        </p:nvSpPr>
        <p:spPr/>
        <p:txBody>
          <a:bodyPr/>
          <a:lstStyle/>
          <a:p>
            <a:fld id="{F3A0946D-F086-4611-9871-1ECCE29A3278}" type="datetimeFigureOut">
              <a:rPr lang="en-GB" smtClean="0"/>
              <a:t>08/01/2025</a:t>
            </a:fld>
            <a:endParaRPr lang="en-GB"/>
          </a:p>
        </p:txBody>
      </p:sp>
      <p:sp>
        <p:nvSpPr>
          <p:cNvPr id="5" name="Footer Placeholder 4">
            <a:extLst>
              <a:ext uri="{FF2B5EF4-FFF2-40B4-BE49-F238E27FC236}">
                <a16:creationId xmlns:a16="http://schemas.microsoft.com/office/drawing/2014/main" id="{2B8FE800-AC1F-94CD-1C9D-2293045856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1433E8-56B9-9AFF-16F9-A56CA71B3756}"/>
              </a:ext>
            </a:extLst>
          </p:cNvPr>
          <p:cNvSpPr>
            <a:spLocks noGrp="1"/>
          </p:cNvSpPr>
          <p:nvPr>
            <p:ph type="sldNum" sz="quarter" idx="12"/>
          </p:nvPr>
        </p:nvSpPr>
        <p:spPr/>
        <p:txBody>
          <a:bodyPr/>
          <a:lstStyle/>
          <a:p>
            <a:fld id="{C912F9EC-3F83-4E6B-8E83-3F21C32495D1}" type="slidenum">
              <a:rPr lang="en-GB" smtClean="0"/>
              <a:t>‹#›</a:t>
            </a:fld>
            <a:endParaRPr lang="en-GB"/>
          </a:p>
        </p:txBody>
      </p:sp>
    </p:spTree>
    <p:extLst>
      <p:ext uri="{BB962C8B-B14F-4D97-AF65-F5344CB8AC3E}">
        <p14:creationId xmlns:p14="http://schemas.microsoft.com/office/powerpoint/2010/main" val="1628463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FB5848-4A31-E678-DA42-82E4A0196D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C0EC36-75A5-CE64-CB7A-64A3B63C75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067152-C18B-756D-0E19-80B070D1D3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3A0946D-F086-4611-9871-1ECCE29A3278}" type="datetimeFigureOut">
              <a:rPr lang="en-GB" smtClean="0"/>
              <a:t>08/01/2025</a:t>
            </a:fld>
            <a:endParaRPr lang="en-GB"/>
          </a:p>
        </p:txBody>
      </p:sp>
      <p:sp>
        <p:nvSpPr>
          <p:cNvPr id="5" name="Footer Placeholder 4">
            <a:extLst>
              <a:ext uri="{FF2B5EF4-FFF2-40B4-BE49-F238E27FC236}">
                <a16:creationId xmlns:a16="http://schemas.microsoft.com/office/drawing/2014/main" id="{3AD50AD5-CCC8-B342-D869-DCB115F348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82C812E-85EC-0A33-1050-4A680F4E6F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912F9EC-3F83-4E6B-8E83-3F21C32495D1}" type="slidenum">
              <a:rPr lang="en-GB" smtClean="0"/>
              <a:t>‹#›</a:t>
            </a:fld>
            <a:endParaRPr lang="en-GB"/>
          </a:p>
        </p:txBody>
      </p:sp>
    </p:spTree>
    <p:extLst>
      <p:ext uri="{BB962C8B-B14F-4D97-AF65-F5344CB8AC3E}">
        <p14:creationId xmlns:p14="http://schemas.microsoft.com/office/powerpoint/2010/main" val="3836674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nvGraphicFramePr>
        <p:xfrm>
          <a:off x="412169" y="106177"/>
          <a:ext cx="11541388" cy="6763636"/>
        </p:xfrm>
        <a:graphic>
          <a:graphicData uri="http://schemas.openxmlformats.org/drawingml/2006/table">
            <a:tbl>
              <a:tblPr firstRow="1" bandRow="1">
                <a:tableStyleId>{5C22544A-7EE6-4342-B048-85BDC9FD1C3A}</a:tableStyleId>
              </a:tblPr>
              <a:tblGrid>
                <a:gridCol w="2885347">
                  <a:extLst>
                    <a:ext uri="{9D8B030D-6E8A-4147-A177-3AD203B41FA5}">
                      <a16:colId xmlns:a16="http://schemas.microsoft.com/office/drawing/2014/main" val="1009860449"/>
                    </a:ext>
                  </a:extLst>
                </a:gridCol>
                <a:gridCol w="2885347">
                  <a:extLst>
                    <a:ext uri="{9D8B030D-6E8A-4147-A177-3AD203B41FA5}">
                      <a16:colId xmlns:a16="http://schemas.microsoft.com/office/drawing/2014/main" val="3393470513"/>
                    </a:ext>
                  </a:extLst>
                </a:gridCol>
                <a:gridCol w="2885347">
                  <a:extLst>
                    <a:ext uri="{9D8B030D-6E8A-4147-A177-3AD203B41FA5}">
                      <a16:colId xmlns:a16="http://schemas.microsoft.com/office/drawing/2014/main" val="3696334466"/>
                    </a:ext>
                  </a:extLst>
                </a:gridCol>
                <a:gridCol w="2885347">
                  <a:extLst>
                    <a:ext uri="{9D8B030D-6E8A-4147-A177-3AD203B41FA5}">
                      <a16:colId xmlns:a16="http://schemas.microsoft.com/office/drawing/2014/main" val="3704521241"/>
                    </a:ext>
                  </a:extLst>
                </a:gridCol>
              </a:tblGrid>
              <a:tr h="1876911">
                <a:tc>
                  <a:txBody>
                    <a:bodyPr/>
                    <a:lstStyle/>
                    <a:p>
                      <a:pPr algn="l"/>
                      <a:r>
                        <a:rPr lang="en-GB" sz="1800" b="1">
                          <a:solidFill>
                            <a:schemeClr val="tx1"/>
                          </a:solidFill>
                          <a:latin typeface="XCCW Joined 1a"/>
                        </a:rPr>
                        <a:t>Writing</a:t>
                      </a:r>
                    </a:p>
                    <a:p>
                      <a:pPr marL="0" marR="0" lvl="0" indent="0" algn="l">
                        <a:lnSpc>
                          <a:spcPct val="100000"/>
                        </a:lnSpc>
                        <a:spcBef>
                          <a:spcPts val="0"/>
                        </a:spcBef>
                        <a:spcAft>
                          <a:spcPts val="0"/>
                        </a:spcAft>
                        <a:buNone/>
                      </a:pPr>
                      <a:r>
                        <a:rPr lang="en-GB" sz="1000" b="0" i="0" u="none" strike="noStrike" noProof="0">
                          <a:solidFill>
                            <a:schemeClr val="tx1"/>
                          </a:solidFill>
                          <a:latin typeface="XCCW Joined 1a"/>
                        </a:rPr>
                        <a:t>In English, we will be writing poetry designed to entertain, based on the poem The Dreadful Menace. Following this, we will be writing setting descriptions linked to our topic on WWII and then looking at writing letters.   </a:t>
                      </a:r>
                      <a:endParaRPr lang="en-GB" i="0" u="none" strike="noStrike" noProof="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600" b="1">
                          <a:solidFill>
                            <a:schemeClr val="tx1"/>
                          </a:solidFill>
                          <a:latin typeface="XCCW Joined 1a"/>
                        </a:rPr>
                        <a:t>Reading</a:t>
                      </a:r>
                    </a:p>
                    <a:p>
                      <a:pPr marL="0" marR="0" lvl="0" indent="0" algn="l" rtl="0" eaLnBrk="1" fontAlgn="auto" latinLnBrk="0" hangingPunct="1">
                        <a:lnSpc>
                          <a:spcPct val="100000"/>
                        </a:lnSpc>
                        <a:spcBef>
                          <a:spcPts val="0"/>
                        </a:spcBef>
                        <a:spcAft>
                          <a:spcPts val="0"/>
                        </a:spcAft>
                        <a:buClrTx/>
                        <a:buSzTx/>
                        <a:buFontTx/>
                        <a:buNone/>
                      </a:pPr>
                      <a:r>
                        <a:rPr lang="en-GB" sz="1000" b="0">
                          <a:solidFill>
                            <a:schemeClr val="tx1"/>
                          </a:solidFill>
                          <a:latin typeface="XCCW Joined 1a"/>
                        </a:rPr>
                        <a:t>During guided reading sessions, we will encounter a wide variety of texts, answering questions which focus on retrieval, inference, prediction, vocabulary, summarising and explanation. We will also study a class novel on a Monday which is a Michael Morpurgo book called Friend or Foe.  </a:t>
                      </a:r>
                      <a:endParaRPr lang="en-GB" sz="1600" b="0">
                        <a:solidFill>
                          <a:schemeClr val="tx1"/>
                        </a:solidFill>
                        <a:highlight>
                          <a:srgbClr val="FFFF00"/>
                        </a:highlight>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p>
                    <a:p>
                      <a:pPr algn="l"/>
                      <a:r>
                        <a:rPr lang="en-GB" sz="1000" b="0">
                          <a:solidFill>
                            <a:schemeClr val="tx1"/>
                          </a:solidFill>
                          <a:latin typeface="XCCW Joined 1a"/>
                        </a:rPr>
                        <a:t>In maths, we will continue to work on addition and subtraction before we move onto multiplication and division. We will work on a variety of fluency, problem solving and reasoning questions. We will also continue to practise times tables.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Science</a:t>
                      </a:r>
                    </a:p>
                    <a:p>
                      <a:pPr algn="l"/>
                      <a:r>
                        <a:rPr lang="en-GB" sz="1000" b="0">
                          <a:solidFill>
                            <a:schemeClr val="tx1"/>
                          </a:solidFill>
                          <a:latin typeface="XCCW Joined 1a"/>
                        </a:rPr>
                        <a:t>In science, we will be learning all about sound. We will be learning about how sounds are made, what vibrations are, how we can affect pitch and volume, and which materials are most effective at muffling sounds.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574183">
                <a:tc rowSpan="2">
                  <a:txBody>
                    <a:bodyPr/>
                    <a:lstStyle/>
                    <a:p>
                      <a:pPr algn="l"/>
                      <a:r>
                        <a:rPr lang="en-GB" b="1">
                          <a:solidFill>
                            <a:schemeClr val="tx1"/>
                          </a:solidFill>
                          <a:latin typeface="XCCW Joined 1a"/>
                        </a:rPr>
                        <a:t>Geography/History</a:t>
                      </a:r>
                    </a:p>
                    <a:p>
                      <a:pPr lvl="0" algn="l">
                        <a:buNone/>
                      </a:pPr>
                      <a:r>
                        <a:rPr lang="en-GB" sz="1000" b="0" i="0" u="none" strike="noStrike" noProof="0">
                          <a:solidFill>
                            <a:schemeClr val="tx1"/>
                          </a:solidFill>
                          <a:latin typeface="XCCW Joined 1a"/>
                        </a:rPr>
                        <a:t>This term in history, we will be learning all about World War II, beginning with a trip to </a:t>
                      </a:r>
                      <a:r>
                        <a:rPr lang="en-GB" sz="1000" b="0" i="0" u="none" strike="noStrike" noProof="0" err="1">
                          <a:solidFill>
                            <a:schemeClr val="tx1"/>
                          </a:solidFill>
                          <a:latin typeface="XCCW Joined 1a"/>
                        </a:rPr>
                        <a:t>Metheringham</a:t>
                      </a:r>
                      <a:r>
                        <a:rPr lang="en-GB" sz="1000" b="0" i="0" u="none" strike="noStrike" noProof="0">
                          <a:solidFill>
                            <a:schemeClr val="tx1"/>
                          </a:solidFill>
                          <a:latin typeface="XCCW Joined 1a"/>
                        </a:rPr>
                        <a:t> Airfield. We will be looking at how the war began and the impact that it had on Lincolnshire.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gridSpan="2">
                  <a:txBody>
                    <a:bodyPr/>
                    <a:lstStyle/>
                    <a:p>
                      <a:pPr algn="ctr"/>
                      <a:r>
                        <a:rPr lang="en-GB" sz="2800" b="1">
                          <a:solidFill>
                            <a:schemeClr val="tx1"/>
                          </a:solidFill>
                          <a:latin typeface="XCCW Joined 1a"/>
                        </a:rPr>
                        <a:t>Panthers – Years 3/4</a:t>
                      </a:r>
                    </a:p>
                    <a:p>
                      <a:pPr algn="ctr"/>
                      <a:r>
                        <a:rPr lang="en-GB" sz="2400" b="1">
                          <a:solidFill>
                            <a:schemeClr val="tx1"/>
                          </a:solidFill>
                          <a:latin typeface="XCCW Joined 1a"/>
                        </a:rPr>
                        <a:t>Autumn 2 World War II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rowSpan="2"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lnSpc>
                          <a:spcPct val="100000"/>
                        </a:lnSpc>
                        <a:spcBef>
                          <a:spcPts val="0"/>
                        </a:spcBef>
                        <a:spcAft>
                          <a:spcPts val="0"/>
                        </a:spcAft>
                        <a:buNone/>
                      </a:pPr>
                      <a:r>
                        <a:rPr lang="en-GB" sz="900" b="0" i="0" u="none" strike="noStrike" noProof="0">
                          <a:solidFill>
                            <a:schemeClr val="tx1"/>
                          </a:solidFill>
                          <a:latin typeface="XCCW Joined 1a"/>
                        </a:rPr>
                        <a:t>We will learn about whether you need to believe in God to be good. We will look at this question from the perspective of different religions. We will learn about how humanists and non-religious people find purpose in their lives as well.</a:t>
                      </a:r>
                      <a:endParaRPr lang="en-GB" sz="900" b="0" i="0" u="none" strike="noStrike" noProof="0">
                        <a:solidFill>
                          <a:srgbClr val="000000"/>
                        </a:solidFill>
                        <a:latin typeface="XCCW Joined 1a"/>
                      </a:endParaRPr>
                    </a:p>
                    <a:p>
                      <a:pPr lvl="0" algn="l">
                        <a:buNone/>
                      </a:pPr>
                      <a:endParaRPr lang="en-GB" sz="1000" b="0" i="0" u="none" strike="noStrike" noProof="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121631">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algn="l"/>
                      <a:r>
                        <a:rPr lang="en-GB" sz="1400" b="1" i="0" u="none" strike="noStrike" noProof="0">
                          <a:solidFill>
                            <a:schemeClr val="tx1"/>
                          </a:solidFill>
                          <a:latin typeface="XCCW Joined 1a"/>
                        </a:rPr>
                        <a:t>Music</a:t>
                      </a:r>
                      <a:r>
                        <a:rPr lang="en-GB" sz="1800" b="1" i="0" u="none" strike="noStrike" noProof="0">
                          <a:solidFill>
                            <a:schemeClr val="tx1"/>
                          </a:solidFill>
                          <a:latin typeface="XCCW Joined 1a"/>
                        </a:rPr>
                        <a:t> </a:t>
                      </a:r>
                      <a:endParaRPr lang="en-US" sz="1800" b="0" i="0" u="none" strike="noStrike" noProof="0">
                        <a:solidFill>
                          <a:srgbClr val="000000"/>
                        </a:solidFill>
                        <a:latin typeface="XCCW Joined 1a"/>
                      </a:endParaRPr>
                    </a:p>
                    <a:p>
                      <a:pPr lvl="0" algn="l">
                        <a:buNone/>
                      </a:pPr>
                      <a:r>
                        <a:rPr lang="en-GB" sz="1000" b="0" i="0" u="none" strike="noStrike" noProof="0">
                          <a:solidFill>
                            <a:schemeClr val="tx1"/>
                          </a:solidFill>
                          <a:latin typeface="XCCW Joined 1a"/>
                        </a:rPr>
                        <a:t>In this unit, we ask, ‘How Does Music Connect Us with Our Past?’. The Social Question evolves as the children move through the scheme while encouraging them to be responsible and kind citizens of the world. We will be singing, improvising, composing and performing throughout the unit. </a:t>
                      </a:r>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37581483"/>
                  </a:ext>
                </a:extLst>
              </a:tr>
              <a:tr h="1603916">
                <a:tc>
                  <a:txBody>
                    <a:bodyPr/>
                    <a:lstStyle/>
                    <a:p>
                      <a:pPr algn="l"/>
                      <a:r>
                        <a:rPr lang="en-GB" b="1">
                          <a:solidFill>
                            <a:schemeClr val="tx1"/>
                          </a:solidFill>
                          <a:latin typeface="XCCW Joined 1a"/>
                        </a:rPr>
                        <a:t>Computing</a:t>
                      </a:r>
                    </a:p>
                    <a:p>
                      <a:pPr marL="0" marR="0" lvl="0" indent="0" algn="l">
                        <a:lnSpc>
                          <a:spcPct val="100000"/>
                        </a:lnSpc>
                        <a:spcBef>
                          <a:spcPts val="0"/>
                        </a:spcBef>
                        <a:spcAft>
                          <a:spcPts val="0"/>
                        </a:spcAft>
                        <a:buNone/>
                      </a:pPr>
                      <a:r>
                        <a:rPr lang="en-GB" sz="1000" b="0" i="0" u="none" strike="noStrike" noProof="0">
                          <a:solidFill>
                            <a:schemeClr val="tx1"/>
                          </a:solidFill>
                          <a:latin typeface="XCCW Joined 1a"/>
                        </a:rPr>
                        <a:t>We will be looking at stop frame animation. The children will be creating their own animation using the tablets.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1575182">
                <a:tc>
                  <a:txBody>
                    <a:bodyPr/>
                    <a:lstStyle/>
                    <a:p>
                      <a:pPr algn="l"/>
                      <a:r>
                        <a:rPr lang="en-GB" b="1">
                          <a:solidFill>
                            <a:schemeClr val="tx1"/>
                          </a:solidFill>
                          <a:latin typeface="XCCW Joined 1a"/>
                        </a:rPr>
                        <a:t>French</a:t>
                      </a:r>
                    </a:p>
                    <a:p>
                      <a:pPr lvl="0" algn="l">
                        <a:buNone/>
                      </a:pPr>
                      <a:r>
                        <a:rPr lang="en-GB" sz="1000" b="0" i="0" u="none" strike="noStrike" noProof="0">
                          <a:solidFill>
                            <a:schemeClr val="tx1"/>
                          </a:solidFill>
                          <a:latin typeface="XCCW Joined 1a"/>
                        </a:rPr>
                        <a:t>In French we will be working on our conversational vocabulary to be able to talk about the 4 seasons. </a:t>
                      </a:r>
                      <a:endParaRPr lang="en-GB">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a:t>
                      </a:r>
                    </a:p>
                    <a:p>
                      <a:pPr marL="0" lvl="0" indent="0" algn="l">
                        <a:buNone/>
                      </a:pPr>
                      <a:r>
                        <a:rPr lang="en-GB" sz="1000" b="0" i="0" u="none" strike="noStrike" noProof="0">
                          <a:solidFill>
                            <a:schemeClr val="tx1"/>
                          </a:solidFill>
                          <a:latin typeface="XCCW Joined 1a"/>
                        </a:rPr>
                        <a:t>Premier Education will be delivering one of our PE sessions each week, where we will be involved in netball. Our other PE session will include dance.</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b="1">
                          <a:solidFill>
                            <a:schemeClr val="tx1"/>
                          </a:solidFill>
                          <a:latin typeface="XCCW Joined 1a"/>
                        </a:rPr>
                        <a:t>Art and DT</a:t>
                      </a:r>
                    </a:p>
                    <a:p>
                      <a:pPr marL="0" marR="0" lvl="0" indent="0" algn="l">
                        <a:lnSpc>
                          <a:spcPct val="100000"/>
                        </a:lnSpc>
                        <a:spcBef>
                          <a:spcPts val="0"/>
                        </a:spcBef>
                        <a:spcAft>
                          <a:spcPts val="0"/>
                        </a:spcAft>
                        <a:buNone/>
                      </a:pPr>
                      <a:r>
                        <a:rPr lang="en-GB" sz="1000" b="0" i="0" u="none" strike="noStrike" noProof="0">
                          <a:solidFill>
                            <a:schemeClr val="tx1"/>
                          </a:solidFill>
                          <a:latin typeface="XCCW Joined 1a"/>
                        </a:rPr>
                        <a:t>Our DT this term will be looking at structures. The children will explore making their own structures for different purposes ensuring they are strong, stable and aesthetically pleasing. The children will explore a range of materials and techniques. </a:t>
                      </a:r>
                      <a:r>
                        <a:rPr lang="en-GB" sz="1000" b="1" i="0" u="none" strike="noStrike" noProof="0">
                          <a:solidFill>
                            <a:schemeClr val="tx1"/>
                          </a:solidFill>
                          <a:latin typeface="XCCW Joined 1a"/>
                        </a:rPr>
                        <a:t>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b="1">
                          <a:solidFill>
                            <a:schemeClr val="tx1"/>
                          </a:solidFill>
                          <a:latin typeface="XCCW Joined 1a"/>
                        </a:rPr>
                        <a:t>Personal, Social &amp; Health Education</a:t>
                      </a:r>
                    </a:p>
                    <a:p>
                      <a:pPr marL="0" marR="0" lvl="0" indent="0" algn="l">
                        <a:lnSpc>
                          <a:spcPct val="100000"/>
                        </a:lnSpc>
                        <a:spcBef>
                          <a:spcPts val="0"/>
                        </a:spcBef>
                        <a:spcAft>
                          <a:spcPts val="0"/>
                        </a:spcAft>
                        <a:buNone/>
                      </a:pPr>
                      <a:r>
                        <a:rPr lang="en-GB" sz="1000" b="0" i="0" u="none" strike="noStrike" noProof="0">
                          <a:solidFill>
                            <a:schemeClr val="tx1"/>
                          </a:solidFill>
                          <a:latin typeface="XCCW Joined 1a"/>
                        </a:rPr>
                        <a:t>Our focus this term is celebrating difference. We will be talking about our families and what makes us all unique and special.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3" name="Picture 2">
            <a:extLst>
              <a:ext uri="{FF2B5EF4-FFF2-40B4-BE49-F238E27FC236}">
                <a16:creationId xmlns:a16="http://schemas.microsoft.com/office/drawing/2014/main" id="{E0A5105F-783B-41BC-BA8E-1C33B10822E7}"/>
              </a:ext>
            </a:extLst>
          </p:cNvPr>
          <p:cNvPicPr>
            <a:picLocks noChangeAspect="1"/>
          </p:cNvPicPr>
          <p:nvPr/>
        </p:nvPicPr>
        <p:blipFill>
          <a:blip r:embed="rId2"/>
          <a:stretch>
            <a:fillRect/>
          </a:stretch>
        </p:blipFill>
        <p:spPr>
          <a:xfrm>
            <a:off x="6919321" y="2943048"/>
            <a:ext cx="1889956" cy="1962997"/>
          </a:xfrm>
          <a:prstGeom prst="rect">
            <a:avLst/>
          </a:prstGeom>
        </p:spPr>
      </p:pic>
      <p:pic>
        <p:nvPicPr>
          <p:cNvPr id="2" name="Picture 1" descr="Douglas C-47 Skytrain - Wikipedia">
            <a:extLst>
              <a:ext uri="{FF2B5EF4-FFF2-40B4-BE49-F238E27FC236}">
                <a16:creationId xmlns:a16="http://schemas.microsoft.com/office/drawing/2014/main" id="{9F8A53EA-8EAF-5830-1627-9C8AB91A1D59}"/>
              </a:ext>
            </a:extLst>
          </p:cNvPr>
          <p:cNvPicPr>
            <a:picLocks noChangeAspect="1"/>
          </p:cNvPicPr>
          <p:nvPr/>
        </p:nvPicPr>
        <p:blipFill>
          <a:blip r:embed="rId3"/>
          <a:stretch>
            <a:fillRect/>
          </a:stretch>
        </p:blipFill>
        <p:spPr>
          <a:xfrm>
            <a:off x="3606101" y="2943048"/>
            <a:ext cx="2752845" cy="1654621"/>
          </a:xfrm>
          <a:prstGeom prst="rect">
            <a:avLst/>
          </a:prstGeom>
        </p:spPr>
      </p:pic>
    </p:spTree>
    <p:extLst>
      <p:ext uri="{BB962C8B-B14F-4D97-AF65-F5344CB8AC3E}">
        <p14:creationId xmlns:p14="http://schemas.microsoft.com/office/powerpoint/2010/main" val="15914118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489</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XCCW Joined 1a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Lydia MacNicol</dc:creator>
  <cp:lastModifiedBy>Lydia MacNicol</cp:lastModifiedBy>
  <cp:revision>1</cp:revision>
  <dcterms:created xsi:type="dcterms:W3CDTF">2025-01-08T16:36:26Z</dcterms:created>
  <dcterms:modified xsi:type="dcterms:W3CDTF">2025-01-08T16:37:39Z</dcterms:modified>
</cp:coreProperties>
</file>