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75" r:id="rId3"/>
    <p:sldId id="276" r:id="rId4"/>
    <p:sldId id="277" r:id="rId5"/>
    <p:sldId id="278" r:id="rId6"/>
    <p:sldId id="279" r:id="rId7"/>
    <p:sldId id="280" r:id="rId8"/>
    <p:sldId id="281" r:id="rId9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6" d="100"/>
          <a:sy n="76" d="100"/>
        </p:scale>
        <p:origin x="72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emma Norris" userId="628d201f-a52c-4a01-b4af-867da985c804" providerId="ADAL" clId="{F9B61667-1C68-454E-9D8A-08644A117D63}"/>
    <pc:docChg chg="modSld">
      <pc:chgData name="Gemma Norris" userId="628d201f-a52c-4a01-b4af-867da985c804" providerId="ADAL" clId="{F9B61667-1C68-454E-9D8A-08644A117D63}" dt="2024-05-18T13:04:05.273" v="29" actId="20577"/>
      <pc:docMkLst>
        <pc:docMk/>
      </pc:docMkLst>
      <pc:sldChg chg="modSp mod">
        <pc:chgData name="Gemma Norris" userId="628d201f-a52c-4a01-b4af-867da985c804" providerId="ADAL" clId="{F9B61667-1C68-454E-9D8A-08644A117D63}" dt="2024-05-18T13:03:40.762" v="7" actId="20577"/>
        <pc:sldMkLst>
          <pc:docMk/>
          <pc:sldMk cId="1991733630" sldId="260"/>
        </pc:sldMkLst>
        <pc:spChg chg="mod">
          <ac:chgData name="Gemma Norris" userId="628d201f-a52c-4a01-b4af-867da985c804" providerId="ADAL" clId="{F9B61667-1C68-454E-9D8A-08644A117D63}" dt="2024-05-18T13:03:40.762" v="7" actId="20577"/>
          <ac:spMkLst>
            <pc:docMk/>
            <pc:sldMk cId="1991733630" sldId="260"/>
            <ac:spMk id="35" creationId="{66D8E624-5CE7-4630-8833-42F8B0CF69EE}"/>
          </ac:spMkLst>
        </pc:spChg>
      </pc:sldChg>
      <pc:sldChg chg="modSp mod">
        <pc:chgData name="Gemma Norris" userId="628d201f-a52c-4a01-b4af-867da985c804" providerId="ADAL" clId="{F9B61667-1C68-454E-9D8A-08644A117D63}" dt="2024-05-18T13:03:47.382" v="15" actId="20577"/>
        <pc:sldMkLst>
          <pc:docMk/>
          <pc:sldMk cId="1859057705" sldId="275"/>
        </pc:sldMkLst>
        <pc:spChg chg="mod">
          <ac:chgData name="Gemma Norris" userId="628d201f-a52c-4a01-b4af-867da985c804" providerId="ADAL" clId="{F9B61667-1C68-454E-9D8A-08644A117D63}" dt="2024-05-18T13:03:47.382" v="15" actId="20577"/>
          <ac:spMkLst>
            <pc:docMk/>
            <pc:sldMk cId="1859057705" sldId="275"/>
            <ac:spMk id="35" creationId="{66D8E624-5CE7-4630-8833-42F8B0CF69EE}"/>
          </ac:spMkLst>
        </pc:spChg>
      </pc:sldChg>
      <pc:sldChg chg="modSp mod">
        <pc:chgData name="Gemma Norris" userId="628d201f-a52c-4a01-b4af-867da985c804" providerId="ADAL" clId="{F9B61667-1C68-454E-9D8A-08644A117D63}" dt="2024-05-18T13:03:57.405" v="23" actId="20577"/>
        <pc:sldMkLst>
          <pc:docMk/>
          <pc:sldMk cId="2093616598" sldId="276"/>
        </pc:sldMkLst>
        <pc:spChg chg="mod">
          <ac:chgData name="Gemma Norris" userId="628d201f-a52c-4a01-b4af-867da985c804" providerId="ADAL" clId="{F9B61667-1C68-454E-9D8A-08644A117D63}" dt="2024-05-18T13:03:57.405" v="23" actId="20577"/>
          <ac:spMkLst>
            <pc:docMk/>
            <pc:sldMk cId="2093616598" sldId="276"/>
            <ac:spMk id="35" creationId="{66D8E624-5CE7-4630-8833-42F8B0CF69EE}"/>
          </ac:spMkLst>
        </pc:spChg>
      </pc:sldChg>
      <pc:sldChg chg="modSp mod">
        <pc:chgData name="Gemma Norris" userId="628d201f-a52c-4a01-b4af-867da985c804" providerId="ADAL" clId="{F9B61667-1C68-454E-9D8A-08644A117D63}" dt="2024-05-18T13:04:05.273" v="29" actId="20577"/>
        <pc:sldMkLst>
          <pc:docMk/>
          <pc:sldMk cId="2936775508" sldId="277"/>
        </pc:sldMkLst>
        <pc:spChg chg="mod">
          <ac:chgData name="Gemma Norris" userId="628d201f-a52c-4a01-b4af-867da985c804" providerId="ADAL" clId="{F9B61667-1C68-454E-9D8A-08644A117D63}" dt="2024-05-18T13:04:05.273" v="29" actId="20577"/>
          <ac:spMkLst>
            <pc:docMk/>
            <pc:sldMk cId="2936775508" sldId="277"/>
            <ac:spMk id="35" creationId="{66D8E624-5CE7-4630-8833-42F8B0CF69EE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504253-4AE7-4614-A0DE-66BDD8A1406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91C86FA-6092-40DF-A2B9-53EB24BB8C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8D4B50-EE1B-48C4-BE71-989FDE18BE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494AC-1C2A-432A-8D59-5D8FA5B85240}" type="datetimeFigureOut">
              <a:rPr lang="en-GB" smtClean="0"/>
              <a:t>18/05/2024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23A432-4210-4C55-9021-164D0E46C6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BBB1D6-D11B-4F4E-A7CD-C0783A4782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6C68B-CF3A-44D7-9EEA-3F2569F4A4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31598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0D084C-B89C-4FB8-A45F-829C7DE961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279D1F-E8D1-43CC-B7DE-9AA1694AEE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5F33F9-0CDE-41F0-9E13-EAA0517F3B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494AC-1C2A-432A-8D59-5D8FA5B85240}" type="datetimeFigureOut">
              <a:rPr lang="en-GB" smtClean="0"/>
              <a:t>18/05/2024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9BBB6E-A6AA-415E-8FDA-3F34BDF6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898439-1719-4B7C-A774-EE5090CCA9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6C68B-CF3A-44D7-9EEA-3F2569F4A4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160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A48B98-158D-49E2-A4D4-39EF09247B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74213C-5260-4DA7-9C03-A0912394C8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E7DF5B-0954-438B-B1B3-80F66212E2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494AC-1C2A-432A-8D59-5D8FA5B85240}" type="datetimeFigureOut">
              <a:rPr lang="en-GB" smtClean="0"/>
              <a:t>18/05/2024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D0B3FF-8BCC-48BD-A0C7-BF3445F4A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59CE9D-6BAB-48E4-8609-E79549E8AE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6C68B-CF3A-44D7-9EEA-3F2569F4A4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36629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782AF8-8EB7-46EA-9513-9B7F31EA1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309752-2689-480E-AD12-832DD1409FA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DDD595-4EC2-49D8-94F7-F07A49FB0D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411823-FF11-428C-90EF-AD68B529B3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494AC-1C2A-432A-8D59-5D8FA5B85240}" type="datetimeFigureOut">
              <a:rPr lang="en-GB" smtClean="0"/>
              <a:t>18/05/2024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9D3936-61EF-4F9B-B585-917D381B90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DFF757-AB7C-4A19-895A-E2BE49A5B8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6C68B-CF3A-44D7-9EEA-3F2569F4A4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6432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EAA4F0-6F45-405E-9313-C1FE474659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D3467C8-7950-452F-82B3-05DE8E12E6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9A51B3-E8CC-4AAD-A45A-7C822E2A3F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7EA1482-F02C-4E3A-B165-0074D66CB1A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12513D1-38F0-41A4-8E65-A8B5F8871BD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03701C6-C243-45A0-A178-F986778FBC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494AC-1C2A-432A-8D59-5D8FA5B85240}" type="datetimeFigureOut">
              <a:rPr lang="en-GB" smtClean="0"/>
              <a:t>18/05/2024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28E4800-82E3-488B-A732-AD8A72C3B7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9FD7E1D-4698-458D-AB2E-1389CED7A7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6C68B-CF3A-44D7-9EEA-3F2569F4A4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9408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02037F-11CC-4070-ABD6-7701343464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9C3CF24-DA40-4025-BC47-ED6569E4E7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494AC-1C2A-432A-8D59-5D8FA5B85240}" type="datetimeFigureOut">
              <a:rPr lang="en-GB" smtClean="0"/>
              <a:t>18/05/2024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AB54DC3-6BAD-484F-A46D-ECF35DB672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2FD1FB9-6DCD-47FF-8239-C7CE7C2A34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6C68B-CF3A-44D7-9EEA-3F2569F4A4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7168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D4033BE-4A4C-4B8E-BC01-DC51B1052D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494AC-1C2A-432A-8D59-5D8FA5B85240}" type="datetimeFigureOut">
              <a:rPr lang="en-GB" smtClean="0"/>
              <a:t>18/05/2024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1FBDE4E-AD41-4F6F-A257-79BC4FD9C8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E8F858B-95D4-4DEF-A61E-6BC6A30847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6C68B-CF3A-44D7-9EEA-3F2569F4A4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9170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A12526-FA65-4DFF-92DA-2C22639E4F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68F50A-16C1-4FCD-B254-AF91ED3856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0A7639F-B11D-43E7-8AEE-B4F4769FB7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00F20E0-7207-457C-9580-7342E7392D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494AC-1C2A-432A-8D59-5D8FA5B85240}" type="datetimeFigureOut">
              <a:rPr lang="en-GB" smtClean="0"/>
              <a:t>18/05/2024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955094-3E6D-42BD-96E8-E66B064525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72DF81-E73B-4C9E-AC8F-6818157AFA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6C68B-CF3A-44D7-9EEA-3F2569F4A4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79164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C046D9-77C2-49DB-809F-7E00672454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5CD3F00-D4EF-44C9-B268-45D13E82B0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16D912-AB64-4336-BEA0-0E003192DE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902259-2BAF-4ECA-842A-851CF15355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494AC-1C2A-432A-8D59-5D8FA5B85240}" type="datetimeFigureOut">
              <a:rPr lang="en-GB" smtClean="0"/>
              <a:t>18/05/2024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BF399B-DBA7-482A-BFBB-69F7690E8D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90A951-5B47-4B6B-89CC-3BFAAC9FE0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6C68B-CF3A-44D7-9EEA-3F2569F4A4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59844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1F6BA8-4AFD-4A10-BC81-8C1F7C49C3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57E3965-BF5D-4B27-8F4A-515894B20E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D8D18D-6CE4-4123-94A2-208DAF29C1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494AC-1C2A-432A-8D59-5D8FA5B85240}" type="datetimeFigureOut">
              <a:rPr lang="en-GB" smtClean="0"/>
              <a:t>18/05/2024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C0412C-B619-44FC-8446-C9FE328AF4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FE2022-429F-419F-BB2A-EC447E1134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6C68B-CF3A-44D7-9EEA-3F2569F4A4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66403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9E957F7-FE71-4075-AA56-161912F664E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AC54F94-B906-4B96-8A05-3AB5CF046A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A8AE23-29B4-4A31-8C9F-88E2FB7283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7494AC-1C2A-432A-8D59-5D8FA5B85240}" type="datetimeFigureOut">
              <a:rPr lang="en-GB" smtClean="0"/>
              <a:t>18/05/2024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CB09AF-BF52-48DA-89DE-50FE5906BB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4A2FAB-EC03-4E44-8371-04047A8E24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16C68B-CF3A-44D7-9EEA-3F2569F4A4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4796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6C78C2E-652A-4C83-A300-B7BA557364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978707-7F69-4B54-9DCB-3D26A1E4C6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B029C7-4AB7-4526-8D13-4ABE8D4A65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7494AC-1C2A-432A-8D59-5D8FA5B85240}" type="datetimeFigureOut">
              <a:rPr lang="en-GB" smtClean="0"/>
              <a:t>18/05/2024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79933A-BE41-4212-AAB7-C982DC041F7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E622EA-D836-4960-BD78-9D77D461B3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16C68B-CF3A-44D7-9EEA-3F2569F4A49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0082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fabiusmaximus.com/2013/09/03/reform-america-music-54559/" TargetMode="External"/><Relationship Id="rId7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myeslcorner.blogspot.com/2012/03/english-with-music.html" TargetMode="Externa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fabiusmaximus.com/2013/09/03/reform-america-music-54559/" TargetMode="External"/><Relationship Id="rId7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myeslcorner.blogspot.com/2012/03/english-with-music.html" TargetMode="Externa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fabiusmaximus.com/2013/09/03/reform-america-music-54559/" TargetMode="External"/><Relationship Id="rId7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myeslcorner.blogspot.com/2012/03/english-with-music.html" TargetMode="Externa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fabiusmaximus.com/2013/09/03/reform-america-music-54559/" TargetMode="External"/><Relationship Id="rId7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myeslcorner.blogspot.com/2012/03/english-with-music.html" TargetMode="Externa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fabiusmaximus.com/2013/09/03/reform-america-music-54559/" TargetMode="External"/><Relationship Id="rId7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myeslcorner.blogspot.com/2012/03/english-with-music.html" TargetMode="Externa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fabiusmaximus.com/2013/09/03/reform-america-music-54559/" TargetMode="External"/><Relationship Id="rId7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myeslcorner.blogspot.com/2012/03/english-with-music.html" TargetMode="Externa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fabiusmaximus.com/2013/09/03/reform-america-music-54559/" TargetMode="External"/><Relationship Id="rId7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myeslcorner.blogspot.com/2012/03/english-with-music.html" TargetMode="Externa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fabiusmaximus.com/2013/09/03/reform-america-music-54559/" TargetMode="External"/><Relationship Id="rId7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myeslcorner.blogspot.com/2012/03/english-with-music.html" TargetMode="Externa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625A4B4-75DC-4FAF-9393-162028225331}"/>
              </a:ext>
            </a:extLst>
          </p:cNvPr>
          <p:cNvSpPr/>
          <p:nvPr/>
        </p:nvSpPr>
        <p:spPr>
          <a:xfrm>
            <a:off x="335588" y="332355"/>
            <a:ext cx="11577710" cy="6274191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F2B1E44B-2AE2-42E9-A682-2311675C1C28}"/>
              </a:ext>
            </a:extLst>
          </p:cNvPr>
          <p:cNvSpPr/>
          <p:nvPr/>
        </p:nvSpPr>
        <p:spPr>
          <a:xfrm>
            <a:off x="3969440" y="596347"/>
            <a:ext cx="5314117" cy="702365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EB88CB9-F24D-4CC7-B084-DE5CA920F17E}"/>
              </a:ext>
            </a:extLst>
          </p:cNvPr>
          <p:cNvSpPr txBox="1"/>
          <p:nvPr/>
        </p:nvSpPr>
        <p:spPr>
          <a:xfrm>
            <a:off x="3877374" y="601934"/>
            <a:ext cx="530554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800" dirty="0"/>
              <a:t>Music Journey Cycle A/C 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42ADC5E-1CAD-46AB-BB32-DBE3931551C8}"/>
              </a:ext>
            </a:extLst>
          </p:cNvPr>
          <p:cNvSpPr/>
          <p:nvPr/>
        </p:nvSpPr>
        <p:spPr>
          <a:xfrm>
            <a:off x="1127963" y="1676097"/>
            <a:ext cx="9553289" cy="6203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421DB4D-8207-4A57-AD81-97FF6B8A4E4D}"/>
              </a:ext>
            </a:extLst>
          </p:cNvPr>
          <p:cNvSpPr/>
          <p:nvPr/>
        </p:nvSpPr>
        <p:spPr>
          <a:xfrm>
            <a:off x="1563757" y="3469451"/>
            <a:ext cx="8971721" cy="6203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EBDBFE6-D2FE-430C-89A3-F5116B73C4E6}"/>
              </a:ext>
            </a:extLst>
          </p:cNvPr>
          <p:cNvSpPr/>
          <p:nvPr/>
        </p:nvSpPr>
        <p:spPr>
          <a:xfrm>
            <a:off x="1563757" y="5289699"/>
            <a:ext cx="9978886" cy="62906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Block Arc 15">
            <a:extLst>
              <a:ext uri="{FF2B5EF4-FFF2-40B4-BE49-F238E27FC236}">
                <a16:creationId xmlns:a16="http://schemas.microsoft.com/office/drawing/2014/main" id="{84BF8BF2-3729-4A30-B08C-E37F14D52C77}"/>
              </a:ext>
            </a:extLst>
          </p:cNvPr>
          <p:cNvSpPr/>
          <p:nvPr/>
        </p:nvSpPr>
        <p:spPr>
          <a:xfrm rot="5400000">
            <a:off x="9319745" y="1631019"/>
            <a:ext cx="2431466" cy="2503842"/>
          </a:xfrm>
          <a:prstGeom prst="blockArc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7" name="Block Arc 16">
            <a:extLst>
              <a:ext uri="{FF2B5EF4-FFF2-40B4-BE49-F238E27FC236}">
                <a16:creationId xmlns:a16="http://schemas.microsoft.com/office/drawing/2014/main" id="{7F6EA73C-4877-404C-BE6F-6C1E0F786616}"/>
              </a:ext>
            </a:extLst>
          </p:cNvPr>
          <p:cNvSpPr/>
          <p:nvPr/>
        </p:nvSpPr>
        <p:spPr>
          <a:xfrm rot="16200000">
            <a:off x="440789" y="3443382"/>
            <a:ext cx="2431466" cy="2503842"/>
          </a:xfrm>
          <a:prstGeom prst="blockArc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2EDB2F49-2628-42A3-8E67-7ED83BC45843}"/>
              </a:ext>
            </a:extLst>
          </p:cNvPr>
          <p:cNvSpPr/>
          <p:nvPr/>
        </p:nvSpPr>
        <p:spPr>
          <a:xfrm>
            <a:off x="4641574" y="1749014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3465185-2265-47C7-B106-5A3222AA8EDF}"/>
              </a:ext>
            </a:extLst>
          </p:cNvPr>
          <p:cNvSpPr txBox="1"/>
          <p:nvPr/>
        </p:nvSpPr>
        <p:spPr>
          <a:xfrm>
            <a:off x="4762370" y="1740123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Autumn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3C0607FF-2BCC-42FE-B627-D528066CCBC3}"/>
              </a:ext>
            </a:extLst>
          </p:cNvPr>
          <p:cNvSpPr/>
          <p:nvPr/>
        </p:nvSpPr>
        <p:spPr>
          <a:xfrm>
            <a:off x="4650619" y="3584918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A38B7827-D7D2-45CA-A52E-431E24FB3969}"/>
              </a:ext>
            </a:extLst>
          </p:cNvPr>
          <p:cNvSpPr/>
          <p:nvPr/>
        </p:nvSpPr>
        <p:spPr>
          <a:xfrm>
            <a:off x="4699217" y="5391867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1D0A669-B688-4A2D-B5EE-E00E269EEB8E}"/>
              </a:ext>
            </a:extLst>
          </p:cNvPr>
          <p:cNvSpPr txBox="1"/>
          <p:nvPr/>
        </p:nvSpPr>
        <p:spPr>
          <a:xfrm>
            <a:off x="4760025" y="3613424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Spring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212FA1D-00EC-411D-96EC-7B07CD0B82AE}"/>
              </a:ext>
            </a:extLst>
          </p:cNvPr>
          <p:cNvSpPr txBox="1"/>
          <p:nvPr/>
        </p:nvSpPr>
        <p:spPr>
          <a:xfrm>
            <a:off x="4810967" y="5391867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Summer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3B46F26-4872-4DAD-AF39-6F862D2ED5CE}"/>
              </a:ext>
            </a:extLst>
          </p:cNvPr>
          <p:cNvSpPr txBox="1"/>
          <p:nvPr/>
        </p:nvSpPr>
        <p:spPr>
          <a:xfrm>
            <a:off x="8366468" y="2699631"/>
            <a:ext cx="2864256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/>
              <a:t>Autumn 2 – </a:t>
            </a:r>
            <a:r>
              <a:rPr lang="en-GB" dirty="0"/>
              <a:t>Pulse, Rhythm and pitch- (Y2)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AA853F6-2EC4-4798-9658-2C8BEDB791D4}"/>
              </a:ext>
            </a:extLst>
          </p:cNvPr>
          <p:cNvSpPr txBox="1"/>
          <p:nvPr/>
        </p:nvSpPr>
        <p:spPr>
          <a:xfrm>
            <a:off x="3420039" y="2695610"/>
            <a:ext cx="2864256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/>
              <a:t>Autumn 1 – </a:t>
            </a:r>
            <a:r>
              <a:rPr lang="en-GB" dirty="0"/>
              <a:t>My Musical Heartbeat- (Y1)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7E11DEC1-21EC-4DC3-8FA6-639BD67CF93E}"/>
              </a:ext>
            </a:extLst>
          </p:cNvPr>
          <p:cNvSpPr txBox="1"/>
          <p:nvPr/>
        </p:nvSpPr>
        <p:spPr>
          <a:xfrm>
            <a:off x="6860769" y="4276203"/>
            <a:ext cx="2864256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/>
              <a:t>Spring 1 – </a:t>
            </a:r>
            <a:r>
              <a:rPr lang="en-GB" dirty="0"/>
              <a:t>Lets perform together(Y1)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66D8E624-5CE7-4630-8833-42F8B0CF69EE}"/>
              </a:ext>
            </a:extLst>
          </p:cNvPr>
          <p:cNvSpPr txBox="1"/>
          <p:nvPr/>
        </p:nvSpPr>
        <p:spPr>
          <a:xfrm>
            <a:off x="6419301" y="5947277"/>
            <a:ext cx="2864256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/>
              <a:t>Summer 2– </a:t>
            </a:r>
            <a:r>
              <a:rPr lang="en-GB" dirty="0"/>
              <a:t>Dance sing and play (Y1)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E9C34F6-2288-4473-9752-AFFF036F8AAD}"/>
              </a:ext>
            </a:extLst>
          </p:cNvPr>
          <p:cNvSpPr txBox="1"/>
          <p:nvPr/>
        </p:nvSpPr>
        <p:spPr>
          <a:xfrm>
            <a:off x="3393173" y="4278005"/>
            <a:ext cx="2503843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/>
              <a:t>Spring  2 –</a:t>
            </a:r>
            <a:r>
              <a:rPr lang="en-GB" dirty="0"/>
              <a:t> Exploring Sounds- (Y1)</a:t>
            </a:r>
            <a:endParaRPr lang="en-US" dirty="0"/>
          </a:p>
          <a:p>
            <a:endParaRPr lang="en-GB" dirty="0">
              <a:cs typeface="Calibri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156D21C-0744-4A58-B431-7AD10DEDA7BF}"/>
              </a:ext>
            </a:extLst>
          </p:cNvPr>
          <p:cNvSpPr txBox="1"/>
          <p:nvPr/>
        </p:nvSpPr>
        <p:spPr>
          <a:xfrm>
            <a:off x="1710263" y="5951434"/>
            <a:ext cx="2864256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/>
              <a:t>Summer 1- </a:t>
            </a:r>
            <a:r>
              <a:rPr lang="en-GB" dirty="0"/>
              <a:t>Exploring improvisation- (Y2)</a:t>
            </a:r>
            <a:endParaRPr lang="en-US" dirty="0"/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13922823-AB67-4E13-BD60-7479178BD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 rot="-840000">
            <a:off x="733425" y="781050"/>
            <a:ext cx="2552700" cy="17716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DD8053D-96D0-409E-B953-C758C98033B7}"/>
              </a:ext>
            </a:extLst>
          </p:cNvPr>
          <p:cNvSpPr txBox="1"/>
          <p:nvPr/>
        </p:nvSpPr>
        <p:spPr>
          <a:xfrm>
            <a:off x="733425" y="2838450"/>
            <a:ext cx="2743200" cy="298450"/>
          </a:xfrm>
          <a:prstGeom prst="rect">
            <a:avLst/>
          </a:prstGeom>
        </p:spPr>
        <p:txBody>
          <a:bodyPr lIns="91440" tIns="45720" rIns="91440" bIns="45720" anchor="t">
            <a:normAutofit fontScale="85000" lnSpcReduction="10000"/>
          </a:bodyPr>
          <a:lstStyle/>
          <a:p>
            <a:endParaRPr lang="en-US" dirty="0">
              <a:cs typeface="Calibri"/>
            </a:endParaRPr>
          </a:p>
        </p:txBody>
      </p:sp>
      <p:pic>
        <p:nvPicPr>
          <p:cNvPr id="7" name="Picture 7" descr="Free Images : retro, purple, concert, band, live, symbol ...">
            <a:extLst>
              <a:ext uri="{FF2B5EF4-FFF2-40B4-BE49-F238E27FC236}">
                <a16:creationId xmlns:a16="http://schemas.microsoft.com/office/drawing/2014/main" id="{B17F679C-172B-44C5-A254-044D856CC7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320000">
            <a:off x="9391650" y="1019175"/>
            <a:ext cx="2295525" cy="1533525"/>
          </a:xfrm>
          <a:prstGeom prst="rect">
            <a:avLst/>
          </a:prstGeom>
        </p:spPr>
      </p:pic>
      <p:pic>
        <p:nvPicPr>
          <p:cNvPr id="8" name="Picture 8" descr="Circle&#10;&#10;Description automatically generated">
            <a:extLst>
              <a:ext uri="{FF2B5EF4-FFF2-40B4-BE49-F238E27FC236}">
                <a16:creationId xmlns:a16="http://schemas.microsoft.com/office/drawing/2014/main" id="{8C282601-1355-4364-ADD5-C5A02D2CA5D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 rot="-1440000">
            <a:off x="638175" y="3857625"/>
            <a:ext cx="2209800" cy="178117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9ECB229-D4C6-41FE-9E85-000548B11FF3}"/>
              </a:ext>
            </a:extLst>
          </p:cNvPr>
          <p:cNvSpPr txBox="1"/>
          <p:nvPr/>
        </p:nvSpPr>
        <p:spPr>
          <a:xfrm>
            <a:off x="638175" y="5705475"/>
            <a:ext cx="2209800" cy="250825"/>
          </a:xfrm>
          <a:prstGeom prst="rect">
            <a:avLst/>
          </a:prstGeom>
        </p:spPr>
        <p:txBody>
          <a:bodyPr lIns="91440" tIns="45720" rIns="91440" bIns="45720" anchor="t">
            <a:normAutofit fontScale="62500" lnSpcReduction="20000"/>
          </a:bodyPr>
          <a:lstStyle/>
          <a:p>
            <a:r>
              <a:rPr lang="en-US" dirty="0"/>
              <a:t>.</a:t>
            </a:r>
          </a:p>
        </p:txBody>
      </p:sp>
      <p:pic>
        <p:nvPicPr>
          <p:cNvPr id="26" name="Picture 26" descr="Pile of Music Notes on White Textile · Free Stock Photo">
            <a:extLst>
              <a:ext uri="{FF2B5EF4-FFF2-40B4-BE49-F238E27FC236}">
                <a16:creationId xmlns:a16="http://schemas.microsoft.com/office/drawing/2014/main" id="{8A6E923F-4BCA-446B-ABEA-A069BDAAE1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740000">
            <a:off x="9580908" y="4240960"/>
            <a:ext cx="2371724" cy="1607043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A1951780-FF90-45E1-A051-CF54DD00F7D2}"/>
              </a:ext>
            </a:extLst>
          </p:cNvPr>
          <p:cNvSpPr txBox="1"/>
          <p:nvPr/>
        </p:nvSpPr>
        <p:spPr>
          <a:xfrm>
            <a:off x="5182678" y="1113886"/>
            <a:ext cx="2743200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dirty="0"/>
              <a:t>KS1 Spires</a:t>
            </a:r>
          </a:p>
        </p:txBody>
      </p:sp>
    </p:spTree>
    <p:extLst>
      <p:ext uri="{BB962C8B-B14F-4D97-AF65-F5344CB8AC3E}">
        <p14:creationId xmlns:p14="http://schemas.microsoft.com/office/powerpoint/2010/main" val="19917336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625A4B4-75DC-4FAF-9393-162028225331}"/>
              </a:ext>
            </a:extLst>
          </p:cNvPr>
          <p:cNvSpPr/>
          <p:nvPr/>
        </p:nvSpPr>
        <p:spPr>
          <a:xfrm>
            <a:off x="335588" y="332355"/>
            <a:ext cx="11577710" cy="6274191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F2B1E44B-2AE2-42E9-A682-2311675C1C28}"/>
              </a:ext>
            </a:extLst>
          </p:cNvPr>
          <p:cNvSpPr/>
          <p:nvPr/>
        </p:nvSpPr>
        <p:spPr>
          <a:xfrm>
            <a:off x="3969440" y="596347"/>
            <a:ext cx="5314117" cy="702365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EB88CB9-F24D-4CC7-B084-DE5CA920F17E}"/>
              </a:ext>
            </a:extLst>
          </p:cNvPr>
          <p:cNvSpPr txBox="1"/>
          <p:nvPr/>
        </p:nvSpPr>
        <p:spPr>
          <a:xfrm>
            <a:off x="3877374" y="601934"/>
            <a:ext cx="530554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800" dirty="0"/>
              <a:t>Music Journey Cycle A/C 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42ADC5E-1CAD-46AB-BB32-DBE3931551C8}"/>
              </a:ext>
            </a:extLst>
          </p:cNvPr>
          <p:cNvSpPr/>
          <p:nvPr/>
        </p:nvSpPr>
        <p:spPr>
          <a:xfrm>
            <a:off x="1127963" y="1676097"/>
            <a:ext cx="9553289" cy="6203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421DB4D-8207-4A57-AD81-97FF6B8A4E4D}"/>
              </a:ext>
            </a:extLst>
          </p:cNvPr>
          <p:cNvSpPr/>
          <p:nvPr/>
        </p:nvSpPr>
        <p:spPr>
          <a:xfrm>
            <a:off x="1563757" y="3469451"/>
            <a:ext cx="8971721" cy="6203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EBDBFE6-D2FE-430C-89A3-F5116B73C4E6}"/>
              </a:ext>
            </a:extLst>
          </p:cNvPr>
          <p:cNvSpPr/>
          <p:nvPr/>
        </p:nvSpPr>
        <p:spPr>
          <a:xfrm>
            <a:off x="1563757" y="5289699"/>
            <a:ext cx="9978886" cy="62906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Block Arc 15">
            <a:extLst>
              <a:ext uri="{FF2B5EF4-FFF2-40B4-BE49-F238E27FC236}">
                <a16:creationId xmlns:a16="http://schemas.microsoft.com/office/drawing/2014/main" id="{84BF8BF2-3729-4A30-B08C-E37F14D52C77}"/>
              </a:ext>
            </a:extLst>
          </p:cNvPr>
          <p:cNvSpPr/>
          <p:nvPr/>
        </p:nvSpPr>
        <p:spPr>
          <a:xfrm rot="5400000">
            <a:off x="9319745" y="1631019"/>
            <a:ext cx="2431466" cy="2503842"/>
          </a:xfrm>
          <a:prstGeom prst="blockArc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7" name="Block Arc 16">
            <a:extLst>
              <a:ext uri="{FF2B5EF4-FFF2-40B4-BE49-F238E27FC236}">
                <a16:creationId xmlns:a16="http://schemas.microsoft.com/office/drawing/2014/main" id="{7F6EA73C-4877-404C-BE6F-6C1E0F786616}"/>
              </a:ext>
            </a:extLst>
          </p:cNvPr>
          <p:cNvSpPr/>
          <p:nvPr/>
        </p:nvSpPr>
        <p:spPr>
          <a:xfrm rot="16200000">
            <a:off x="440789" y="3443382"/>
            <a:ext cx="2431466" cy="2503842"/>
          </a:xfrm>
          <a:prstGeom prst="blockArc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2EDB2F49-2628-42A3-8E67-7ED83BC45843}"/>
              </a:ext>
            </a:extLst>
          </p:cNvPr>
          <p:cNvSpPr/>
          <p:nvPr/>
        </p:nvSpPr>
        <p:spPr>
          <a:xfrm>
            <a:off x="4641574" y="1749014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3465185-2265-47C7-B106-5A3222AA8EDF}"/>
              </a:ext>
            </a:extLst>
          </p:cNvPr>
          <p:cNvSpPr txBox="1"/>
          <p:nvPr/>
        </p:nvSpPr>
        <p:spPr>
          <a:xfrm>
            <a:off x="4762370" y="1740123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Autumn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3C0607FF-2BCC-42FE-B627-D528066CCBC3}"/>
              </a:ext>
            </a:extLst>
          </p:cNvPr>
          <p:cNvSpPr/>
          <p:nvPr/>
        </p:nvSpPr>
        <p:spPr>
          <a:xfrm>
            <a:off x="4650619" y="3584918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A38B7827-D7D2-45CA-A52E-431E24FB3969}"/>
              </a:ext>
            </a:extLst>
          </p:cNvPr>
          <p:cNvSpPr/>
          <p:nvPr/>
        </p:nvSpPr>
        <p:spPr>
          <a:xfrm>
            <a:off x="4699217" y="5391867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1D0A669-B688-4A2D-B5EE-E00E269EEB8E}"/>
              </a:ext>
            </a:extLst>
          </p:cNvPr>
          <p:cNvSpPr txBox="1"/>
          <p:nvPr/>
        </p:nvSpPr>
        <p:spPr>
          <a:xfrm>
            <a:off x="4760025" y="3613424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Spring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212FA1D-00EC-411D-96EC-7B07CD0B82AE}"/>
              </a:ext>
            </a:extLst>
          </p:cNvPr>
          <p:cNvSpPr txBox="1"/>
          <p:nvPr/>
        </p:nvSpPr>
        <p:spPr>
          <a:xfrm>
            <a:off x="4810967" y="5391867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Summer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3B46F26-4872-4DAD-AF39-6F862D2ED5CE}"/>
              </a:ext>
            </a:extLst>
          </p:cNvPr>
          <p:cNvSpPr txBox="1"/>
          <p:nvPr/>
        </p:nvSpPr>
        <p:spPr>
          <a:xfrm>
            <a:off x="8366468" y="2699631"/>
            <a:ext cx="2864256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/>
              <a:t>Autumn 2 – </a:t>
            </a:r>
            <a:r>
              <a:rPr lang="en-GB" dirty="0"/>
              <a:t>Musical Structures (Y4)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AA853F6-2EC4-4798-9658-2C8BEDB791D4}"/>
              </a:ext>
            </a:extLst>
          </p:cNvPr>
          <p:cNvSpPr txBox="1"/>
          <p:nvPr/>
        </p:nvSpPr>
        <p:spPr>
          <a:xfrm>
            <a:off x="3420039" y="2695610"/>
            <a:ext cx="2864256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/>
              <a:t>Autumn 1 – </a:t>
            </a:r>
            <a:r>
              <a:rPr lang="en-GB" dirty="0"/>
              <a:t>Writing music down (Y3)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7E11DEC1-21EC-4DC3-8FA6-639BD67CF93E}"/>
              </a:ext>
            </a:extLst>
          </p:cNvPr>
          <p:cNvSpPr txBox="1"/>
          <p:nvPr/>
        </p:nvSpPr>
        <p:spPr>
          <a:xfrm>
            <a:off x="6860769" y="4276203"/>
            <a:ext cx="2864256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/>
              <a:t>Spring 1 – </a:t>
            </a:r>
            <a:r>
              <a:rPr lang="en-GB" dirty="0"/>
              <a:t>Compose using your imagination (Y3)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66D8E624-5CE7-4630-8833-42F8B0CF69EE}"/>
              </a:ext>
            </a:extLst>
          </p:cNvPr>
          <p:cNvSpPr txBox="1"/>
          <p:nvPr/>
        </p:nvSpPr>
        <p:spPr>
          <a:xfrm>
            <a:off x="6419301" y="5947277"/>
            <a:ext cx="2864256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/>
              <a:t>Summer 2– </a:t>
            </a:r>
            <a:r>
              <a:rPr lang="en-GB" dirty="0"/>
              <a:t>Opening Night (Y3)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E9C34F6-2288-4473-9752-AFFF036F8AAD}"/>
              </a:ext>
            </a:extLst>
          </p:cNvPr>
          <p:cNvSpPr txBox="1"/>
          <p:nvPr/>
        </p:nvSpPr>
        <p:spPr>
          <a:xfrm>
            <a:off x="3393173" y="4278005"/>
            <a:ext cx="2503843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/>
              <a:t>Spring  2 –</a:t>
            </a:r>
            <a:r>
              <a:rPr lang="en-GB" dirty="0"/>
              <a:t> Compose with your friends (Y4)</a:t>
            </a:r>
            <a:endParaRPr lang="en-US" dirty="0"/>
          </a:p>
          <a:p>
            <a:endParaRPr lang="en-GB" dirty="0">
              <a:cs typeface="Calibri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156D21C-0744-4A58-B431-7AD10DEDA7BF}"/>
              </a:ext>
            </a:extLst>
          </p:cNvPr>
          <p:cNvSpPr txBox="1"/>
          <p:nvPr/>
        </p:nvSpPr>
        <p:spPr>
          <a:xfrm>
            <a:off x="1710263" y="5951434"/>
            <a:ext cx="2864256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/>
              <a:t>Summer 1- </a:t>
            </a:r>
            <a:r>
              <a:rPr lang="en-GB" dirty="0"/>
              <a:t>Expression and improvisation (Y4)</a:t>
            </a:r>
            <a:endParaRPr lang="en-US" dirty="0"/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13922823-AB67-4E13-BD60-7479178BD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 rot="-840000">
            <a:off x="733425" y="781050"/>
            <a:ext cx="2552700" cy="17716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DD8053D-96D0-409E-B953-C758C98033B7}"/>
              </a:ext>
            </a:extLst>
          </p:cNvPr>
          <p:cNvSpPr txBox="1"/>
          <p:nvPr/>
        </p:nvSpPr>
        <p:spPr>
          <a:xfrm>
            <a:off x="733425" y="2838450"/>
            <a:ext cx="2743200" cy="298450"/>
          </a:xfrm>
          <a:prstGeom prst="rect">
            <a:avLst/>
          </a:prstGeom>
        </p:spPr>
        <p:txBody>
          <a:bodyPr lIns="91440" tIns="45720" rIns="91440" bIns="45720" anchor="t">
            <a:normAutofit fontScale="85000" lnSpcReduction="10000"/>
          </a:bodyPr>
          <a:lstStyle/>
          <a:p>
            <a:endParaRPr lang="en-US" dirty="0">
              <a:cs typeface="Calibri"/>
            </a:endParaRPr>
          </a:p>
        </p:txBody>
      </p:sp>
      <p:pic>
        <p:nvPicPr>
          <p:cNvPr id="7" name="Picture 7" descr="Free Images : retro, purple, concert, band, live, symbol ...">
            <a:extLst>
              <a:ext uri="{FF2B5EF4-FFF2-40B4-BE49-F238E27FC236}">
                <a16:creationId xmlns:a16="http://schemas.microsoft.com/office/drawing/2014/main" id="{B17F679C-172B-44C5-A254-044D856CC7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320000">
            <a:off x="9391650" y="1019175"/>
            <a:ext cx="2295525" cy="1533525"/>
          </a:xfrm>
          <a:prstGeom prst="rect">
            <a:avLst/>
          </a:prstGeom>
        </p:spPr>
      </p:pic>
      <p:pic>
        <p:nvPicPr>
          <p:cNvPr id="8" name="Picture 8" descr="Circle&#10;&#10;Description automatically generated">
            <a:extLst>
              <a:ext uri="{FF2B5EF4-FFF2-40B4-BE49-F238E27FC236}">
                <a16:creationId xmlns:a16="http://schemas.microsoft.com/office/drawing/2014/main" id="{8C282601-1355-4364-ADD5-C5A02D2CA5D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 rot="-1440000">
            <a:off x="638175" y="3857625"/>
            <a:ext cx="2209800" cy="178117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9ECB229-D4C6-41FE-9E85-000548B11FF3}"/>
              </a:ext>
            </a:extLst>
          </p:cNvPr>
          <p:cNvSpPr txBox="1"/>
          <p:nvPr/>
        </p:nvSpPr>
        <p:spPr>
          <a:xfrm>
            <a:off x="638175" y="5705475"/>
            <a:ext cx="2209800" cy="250825"/>
          </a:xfrm>
          <a:prstGeom prst="rect">
            <a:avLst/>
          </a:prstGeom>
        </p:spPr>
        <p:txBody>
          <a:bodyPr lIns="91440" tIns="45720" rIns="91440" bIns="45720" anchor="t">
            <a:normAutofit fontScale="62500" lnSpcReduction="20000"/>
          </a:bodyPr>
          <a:lstStyle/>
          <a:p>
            <a:r>
              <a:rPr lang="en-US" dirty="0"/>
              <a:t>.</a:t>
            </a:r>
          </a:p>
        </p:txBody>
      </p:sp>
      <p:pic>
        <p:nvPicPr>
          <p:cNvPr id="26" name="Picture 26" descr="Pile of Music Notes on White Textile · Free Stock Photo">
            <a:extLst>
              <a:ext uri="{FF2B5EF4-FFF2-40B4-BE49-F238E27FC236}">
                <a16:creationId xmlns:a16="http://schemas.microsoft.com/office/drawing/2014/main" id="{8A6E923F-4BCA-446B-ABEA-A069BDAAE1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740000">
            <a:off x="9580908" y="4240960"/>
            <a:ext cx="2371724" cy="1607043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A1951780-FF90-45E1-A051-CF54DD00F7D2}"/>
              </a:ext>
            </a:extLst>
          </p:cNvPr>
          <p:cNvSpPr txBox="1"/>
          <p:nvPr/>
        </p:nvSpPr>
        <p:spPr>
          <a:xfrm>
            <a:off x="5182678" y="1113886"/>
            <a:ext cx="2743200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dirty="0"/>
              <a:t>LKS2 Digby / Dunston</a:t>
            </a:r>
          </a:p>
        </p:txBody>
      </p:sp>
    </p:spTree>
    <p:extLst>
      <p:ext uri="{BB962C8B-B14F-4D97-AF65-F5344CB8AC3E}">
        <p14:creationId xmlns:p14="http://schemas.microsoft.com/office/powerpoint/2010/main" val="18590577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625A4B4-75DC-4FAF-9393-162028225331}"/>
              </a:ext>
            </a:extLst>
          </p:cNvPr>
          <p:cNvSpPr/>
          <p:nvPr/>
        </p:nvSpPr>
        <p:spPr>
          <a:xfrm>
            <a:off x="335588" y="332355"/>
            <a:ext cx="11577710" cy="6274191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F2B1E44B-2AE2-42E9-A682-2311675C1C28}"/>
              </a:ext>
            </a:extLst>
          </p:cNvPr>
          <p:cNvSpPr/>
          <p:nvPr/>
        </p:nvSpPr>
        <p:spPr>
          <a:xfrm>
            <a:off x="3969440" y="596347"/>
            <a:ext cx="5314117" cy="702365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EB88CB9-F24D-4CC7-B084-DE5CA920F17E}"/>
              </a:ext>
            </a:extLst>
          </p:cNvPr>
          <p:cNvSpPr txBox="1"/>
          <p:nvPr/>
        </p:nvSpPr>
        <p:spPr>
          <a:xfrm>
            <a:off x="3877374" y="601934"/>
            <a:ext cx="530554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800" dirty="0"/>
              <a:t>Music Journey Cycle A/C 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42ADC5E-1CAD-46AB-BB32-DBE3931551C8}"/>
              </a:ext>
            </a:extLst>
          </p:cNvPr>
          <p:cNvSpPr/>
          <p:nvPr/>
        </p:nvSpPr>
        <p:spPr>
          <a:xfrm>
            <a:off x="1127963" y="1676097"/>
            <a:ext cx="9553289" cy="6203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421DB4D-8207-4A57-AD81-97FF6B8A4E4D}"/>
              </a:ext>
            </a:extLst>
          </p:cNvPr>
          <p:cNvSpPr/>
          <p:nvPr/>
        </p:nvSpPr>
        <p:spPr>
          <a:xfrm>
            <a:off x="1563757" y="3469451"/>
            <a:ext cx="8971721" cy="6203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EBDBFE6-D2FE-430C-89A3-F5116B73C4E6}"/>
              </a:ext>
            </a:extLst>
          </p:cNvPr>
          <p:cNvSpPr/>
          <p:nvPr/>
        </p:nvSpPr>
        <p:spPr>
          <a:xfrm>
            <a:off x="1563757" y="5289699"/>
            <a:ext cx="9978886" cy="62906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Block Arc 15">
            <a:extLst>
              <a:ext uri="{FF2B5EF4-FFF2-40B4-BE49-F238E27FC236}">
                <a16:creationId xmlns:a16="http://schemas.microsoft.com/office/drawing/2014/main" id="{84BF8BF2-3729-4A30-B08C-E37F14D52C77}"/>
              </a:ext>
            </a:extLst>
          </p:cNvPr>
          <p:cNvSpPr/>
          <p:nvPr/>
        </p:nvSpPr>
        <p:spPr>
          <a:xfrm rot="5400000">
            <a:off x="9319745" y="1631019"/>
            <a:ext cx="2431466" cy="2503842"/>
          </a:xfrm>
          <a:prstGeom prst="blockArc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7" name="Block Arc 16">
            <a:extLst>
              <a:ext uri="{FF2B5EF4-FFF2-40B4-BE49-F238E27FC236}">
                <a16:creationId xmlns:a16="http://schemas.microsoft.com/office/drawing/2014/main" id="{7F6EA73C-4877-404C-BE6F-6C1E0F786616}"/>
              </a:ext>
            </a:extLst>
          </p:cNvPr>
          <p:cNvSpPr/>
          <p:nvPr/>
        </p:nvSpPr>
        <p:spPr>
          <a:xfrm rot="16200000">
            <a:off x="440789" y="3443382"/>
            <a:ext cx="2431466" cy="2503842"/>
          </a:xfrm>
          <a:prstGeom prst="blockArc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2EDB2F49-2628-42A3-8E67-7ED83BC45843}"/>
              </a:ext>
            </a:extLst>
          </p:cNvPr>
          <p:cNvSpPr/>
          <p:nvPr/>
        </p:nvSpPr>
        <p:spPr>
          <a:xfrm>
            <a:off x="4641574" y="1749014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3465185-2265-47C7-B106-5A3222AA8EDF}"/>
              </a:ext>
            </a:extLst>
          </p:cNvPr>
          <p:cNvSpPr txBox="1"/>
          <p:nvPr/>
        </p:nvSpPr>
        <p:spPr>
          <a:xfrm>
            <a:off x="4762370" y="1740123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Autumn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3C0607FF-2BCC-42FE-B627-D528066CCBC3}"/>
              </a:ext>
            </a:extLst>
          </p:cNvPr>
          <p:cNvSpPr/>
          <p:nvPr/>
        </p:nvSpPr>
        <p:spPr>
          <a:xfrm>
            <a:off x="4650619" y="3584918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A38B7827-D7D2-45CA-A52E-431E24FB3969}"/>
              </a:ext>
            </a:extLst>
          </p:cNvPr>
          <p:cNvSpPr/>
          <p:nvPr/>
        </p:nvSpPr>
        <p:spPr>
          <a:xfrm>
            <a:off x="4699217" y="5391867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1D0A669-B688-4A2D-B5EE-E00E269EEB8E}"/>
              </a:ext>
            </a:extLst>
          </p:cNvPr>
          <p:cNvSpPr txBox="1"/>
          <p:nvPr/>
        </p:nvSpPr>
        <p:spPr>
          <a:xfrm>
            <a:off x="4760025" y="3613424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Spring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212FA1D-00EC-411D-96EC-7B07CD0B82AE}"/>
              </a:ext>
            </a:extLst>
          </p:cNvPr>
          <p:cNvSpPr txBox="1"/>
          <p:nvPr/>
        </p:nvSpPr>
        <p:spPr>
          <a:xfrm>
            <a:off x="4810967" y="5391867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Summer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3B46F26-4872-4DAD-AF39-6F862D2ED5CE}"/>
              </a:ext>
            </a:extLst>
          </p:cNvPr>
          <p:cNvSpPr txBox="1"/>
          <p:nvPr/>
        </p:nvSpPr>
        <p:spPr>
          <a:xfrm>
            <a:off x="8366468" y="2699631"/>
            <a:ext cx="2864256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/>
              <a:t>Autumn 2 – </a:t>
            </a:r>
            <a:r>
              <a:rPr lang="en-GB" dirty="0"/>
              <a:t>Musical Structures (Y4)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AA853F6-2EC4-4798-9658-2C8BEDB791D4}"/>
              </a:ext>
            </a:extLst>
          </p:cNvPr>
          <p:cNvSpPr txBox="1"/>
          <p:nvPr/>
        </p:nvSpPr>
        <p:spPr>
          <a:xfrm>
            <a:off x="3420039" y="2695610"/>
            <a:ext cx="2864256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/>
              <a:t>Autumn 1 – </a:t>
            </a:r>
            <a:r>
              <a:rPr lang="en-GB" dirty="0"/>
              <a:t>Writing music down (Y3)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7E11DEC1-21EC-4DC3-8FA6-639BD67CF93E}"/>
              </a:ext>
            </a:extLst>
          </p:cNvPr>
          <p:cNvSpPr txBox="1"/>
          <p:nvPr/>
        </p:nvSpPr>
        <p:spPr>
          <a:xfrm>
            <a:off x="6860769" y="4276203"/>
            <a:ext cx="2864256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/>
              <a:t>Spring 1 – </a:t>
            </a:r>
            <a:r>
              <a:rPr lang="en-GB" dirty="0"/>
              <a:t>Melody and Harmony in Music (Y5)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66D8E624-5CE7-4630-8833-42F8B0CF69EE}"/>
              </a:ext>
            </a:extLst>
          </p:cNvPr>
          <p:cNvSpPr txBox="1"/>
          <p:nvPr/>
        </p:nvSpPr>
        <p:spPr>
          <a:xfrm>
            <a:off x="6419301" y="5947277"/>
            <a:ext cx="2864256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/>
              <a:t>Summer 2– </a:t>
            </a:r>
            <a:r>
              <a:rPr lang="en-GB" dirty="0"/>
              <a:t>Battle of the bands(Y5)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E9C34F6-2288-4473-9752-AFFF036F8AAD}"/>
              </a:ext>
            </a:extLst>
          </p:cNvPr>
          <p:cNvSpPr txBox="1"/>
          <p:nvPr/>
        </p:nvSpPr>
        <p:spPr>
          <a:xfrm>
            <a:off x="3393173" y="4278005"/>
            <a:ext cx="2503843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/>
              <a:t>Spring  2 –</a:t>
            </a:r>
            <a:r>
              <a:rPr lang="en-GB" dirty="0"/>
              <a:t> Creative Composition (Y6)</a:t>
            </a:r>
            <a:endParaRPr lang="en-US" dirty="0"/>
          </a:p>
          <a:p>
            <a:endParaRPr lang="en-GB" dirty="0">
              <a:cs typeface="Calibri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156D21C-0744-4A58-B431-7AD10DEDA7BF}"/>
              </a:ext>
            </a:extLst>
          </p:cNvPr>
          <p:cNvSpPr txBox="1"/>
          <p:nvPr/>
        </p:nvSpPr>
        <p:spPr>
          <a:xfrm>
            <a:off x="1710263" y="5951434"/>
            <a:ext cx="2864256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/>
              <a:t>Summer 1- </a:t>
            </a:r>
            <a:r>
              <a:rPr lang="en-GB" dirty="0"/>
              <a:t>Expression and improvisation (Y4)</a:t>
            </a:r>
            <a:endParaRPr lang="en-US" dirty="0"/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13922823-AB67-4E13-BD60-7479178BD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 rot="-840000">
            <a:off x="733425" y="781050"/>
            <a:ext cx="2552700" cy="17716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DD8053D-96D0-409E-B953-C758C98033B7}"/>
              </a:ext>
            </a:extLst>
          </p:cNvPr>
          <p:cNvSpPr txBox="1"/>
          <p:nvPr/>
        </p:nvSpPr>
        <p:spPr>
          <a:xfrm>
            <a:off x="733425" y="2838450"/>
            <a:ext cx="2743200" cy="298450"/>
          </a:xfrm>
          <a:prstGeom prst="rect">
            <a:avLst/>
          </a:prstGeom>
        </p:spPr>
        <p:txBody>
          <a:bodyPr lIns="91440" tIns="45720" rIns="91440" bIns="45720" anchor="t">
            <a:normAutofit fontScale="85000" lnSpcReduction="10000"/>
          </a:bodyPr>
          <a:lstStyle/>
          <a:p>
            <a:endParaRPr lang="en-US" dirty="0">
              <a:cs typeface="Calibri"/>
            </a:endParaRPr>
          </a:p>
        </p:txBody>
      </p:sp>
      <p:pic>
        <p:nvPicPr>
          <p:cNvPr id="7" name="Picture 7" descr="Free Images : retro, purple, concert, band, live, symbol ...">
            <a:extLst>
              <a:ext uri="{FF2B5EF4-FFF2-40B4-BE49-F238E27FC236}">
                <a16:creationId xmlns:a16="http://schemas.microsoft.com/office/drawing/2014/main" id="{B17F679C-172B-44C5-A254-044D856CC7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320000">
            <a:off x="9391650" y="1019175"/>
            <a:ext cx="2295525" cy="1533525"/>
          </a:xfrm>
          <a:prstGeom prst="rect">
            <a:avLst/>
          </a:prstGeom>
        </p:spPr>
      </p:pic>
      <p:pic>
        <p:nvPicPr>
          <p:cNvPr id="8" name="Picture 8" descr="Circle&#10;&#10;Description automatically generated">
            <a:extLst>
              <a:ext uri="{FF2B5EF4-FFF2-40B4-BE49-F238E27FC236}">
                <a16:creationId xmlns:a16="http://schemas.microsoft.com/office/drawing/2014/main" id="{8C282601-1355-4364-ADD5-C5A02D2CA5D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 rot="-1440000">
            <a:off x="638175" y="3857625"/>
            <a:ext cx="2209800" cy="178117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9ECB229-D4C6-41FE-9E85-000548B11FF3}"/>
              </a:ext>
            </a:extLst>
          </p:cNvPr>
          <p:cNvSpPr txBox="1"/>
          <p:nvPr/>
        </p:nvSpPr>
        <p:spPr>
          <a:xfrm>
            <a:off x="638175" y="5705475"/>
            <a:ext cx="2209800" cy="250825"/>
          </a:xfrm>
          <a:prstGeom prst="rect">
            <a:avLst/>
          </a:prstGeom>
        </p:spPr>
        <p:txBody>
          <a:bodyPr lIns="91440" tIns="45720" rIns="91440" bIns="45720" anchor="t">
            <a:normAutofit fontScale="62500" lnSpcReduction="20000"/>
          </a:bodyPr>
          <a:lstStyle/>
          <a:p>
            <a:r>
              <a:rPr lang="en-US" dirty="0"/>
              <a:t>.</a:t>
            </a:r>
          </a:p>
        </p:txBody>
      </p:sp>
      <p:pic>
        <p:nvPicPr>
          <p:cNvPr id="26" name="Picture 26" descr="Pile of Music Notes on White Textile · Free Stock Photo">
            <a:extLst>
              <a:ext uri="{FF2B5EF4-FFF2-40B4-BE49-F238E27FC236}">
                <a16:creationId xmlns:a16="http://schemas.microsoft.com/office/drawing/2014/main" id="{8A6E923F-4BCA-446B-ABEA-A069BDAAE1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740000">
            <a:off x="9580908" y="4240960"/>
            <a:ext cx="2371724" cy="1607043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A1951780-FF90-45E1-A051-CF54DD00F7D2}"/>
              </a:ext>
            </a:extLst>
          </p:cNvPr>
          <p:cNvSpPr txBox="1"/>
          <p:nvPr/>
        </p:nvSpPr>
        <p:spPr>
          <a:xfrm>
            <a:off x="5182678" y="1113886"/>
            <a:ext cx="2743200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dirty="0"/>
              <a:t>KS2 Nocton</a:t>
            </a:r>
          </a:p>
        </p:txBody>
      </p:sp>
    </p:spTree>
    <p:extLst>
      <p:ext uri="{BB962C8B-B14F-4D97-AF65-F5344CB8AC3E}">
        <p14:creationId xmlns:p14="http://schemas.microsoft.com/office/powerpoint/2010/main" val="20936165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625A4B4-75DC-4FAF-9393-162028225331}"/>
              </a:ext>
            </a:extLst>
          </p:cNvPr>
          <p:cNvSpPr/>
          <p:nvPr/>
        </p:nvSpPr>
        <p:spPr>
          <a:xfrm>
            <a:off x="335588" y="332355"/>
            <a:ext cx="11577710" cy="6274191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F2B1E44B-2AE2-42E9-A682-2311675C1C28}"/>
              </a:ext>
            </a:extLst>
          </p:cNvPr>
          <p:cNvSpPr/>
          <p:nvPr/>
        </p:nvSpPr>
        <p:spPr>
          <a:xfrm>
            <a:off x="3969440" y="596347"/>
            <a:ext cx="5314117" cy="702365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EB88CB9-F24D-4CC7-B084-DE5CA920F17E}"/>
              </a:ext>
            </a:extLst>
          </p:cNvPr>
          <p:cNvSpPr txBox="1"/>
          <p:nvPr/>
        </p:nvSpPr>
        <p:spPr>
          <a:xfrm>
            <a:off x="3877374" y="601934"/>
            <a:ext cx="530554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800" dirty="0"/>
              <a:t>Music Journey Cycle A/C 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42ADC5E-1CAD-46AB-BB32-DBE3931551C8}"/>
              </a:ext>
            </a:extLst>
          </p:cNvPr>
          <p:cNvSpPr/>
          <p:nvPr/>
        </p:nvSpPr>
        <p:spPr>
          <a:xfrm>
            <a:off x="1127963" y="1676097"/>
            <a:ext cx="9553289" cy="6203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421DB4D-8207-4A57-AD81-97FF6B8A4E4D}"/>
              </a:ext>
            </a:extLst>
          </p:cNvPr>
          <p:cNvSpPr/>
          <p:nvPr/>
        </p:nvSpPr>
        <p:spPr>
          <a:xfrm>
            <a:off x="1563757" y="3469451"/>
            <a:ext cx="8971721" cy="6203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EBDBFE6-D2FE-430C-89A3-F5116B73C4E6}"/>
              </a:ext>
            </a:extLst>
          </p:cNvPr>
          <p:cNvSpPr/>
          <p:nvPr/>
        </p:nvSpPr>
        <p:spPr>
          <a:xfrm>
            <a:off x="1563757" y="5289699"/>
            <a:ext cx="9978886" cy="62906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Block Arc 15">
            <a:extLst>
              <a:ext uri="{FF2B5EF4-FFF2-40B4-BE49-F238E27FC236}">
                <a16:creationId xmlns:a16="http://schemas.microsoft.com/office/drawing/2014/main" id="{84BF8BF2-3729-4A30-B08C-E37F14D52C77}"/>
              </a:ext>
            </a:extLst>
          </p:cNvPr>
          <p:cNvSpPr/>
          <p:nvPr/>
        </p:nvSpPr>
        <p:spPr>
          <a:xfrm rot="5400000">
            <a:off x="9319745" y="1631019"/>
            <a:ext cx="2431466" cy="2503842"/>
          </a:xfrm>
          <a:prstGeom prst="blockArc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7" name="Block Arc 16">
            <a:extLst>
              <a:ext uri="{FF2B5EF4-FFF2-40B4-BE49-F238E27FC236}">
                <a16:creationId xmlns:a16="http://schemas.microsoft.com/office/drawing/2014/main" id="{7F6EA73C-4877-404C-BE6F-6C1E0F786616}"/>
              </a:ext>
            </a:extLst>
          </p:cNvPr>
          <p:cNvSpPr/>
          <p:nvPr/>
        </p:nvSpPr>
        <p:spPr>
          <a:xfrm rot="16200000">
            <a:off x="440789" y="3443382"/>
            <a:ext cx="2431466" cy="2503842"/>
          </a:xfrm>
          <a:prstGeom prst="blockArc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2EDB2F49-2628-42A3-8E67-7ED83BC45843}"/>
              </a:ext>
            </a:extLst>
          </p:cNvPr>
          <p:cNvSpPr/>
          <p:nvPr/>
        </p:nvSpPr>
        <p:spPr>
          <a:xfrm>
            <a:off x="4641574" y="1749014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3465185-2265-47C7-B106-5A3222AA8EDF}"/>
              </a:ext>
            </a:extLst>
          </p:cNvPr>
          <p:cNvSpPr txBox="1"/>
          <p:nvPr/>
        </p:nvSpPr>
        <p:spPr>
          <a:xfrm>
            <a:off x="4762370" y="1740123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Autumn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3C0607FF-2BCC-42FE-B627-D528066CCBC3}"/>
              </a:ext>
            </a:extLst>
          </p:cNvPr>
          <p:cNvSpPr/>
          <p:nvPr/>
        </p:nvSpPr>
        <p:spPr>
          <a:xfrm>
            <a:off x="4650619" y="3584918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A38B7827-D7D2-45CA-A52E-431E24FB3969}"/>
              </a:ext>
            </a:extLst>
          </p:cNvPr>
          <p:cNvSpPr/>
          <p:nvPr/>
        </p:nvSpPr>
        <p:spPr>
          <a:xfrm>
            <a:off x="4699217" y="5391867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1D0A669-B688-4A2D-B5EE-E00E269EEB8E}"/>
              </a:ext>
            </a:extLst>
          </p:cNvPr>
          <p:cNvSpPr txBox="1"/>
          <p:nvPr/>
        </p:nvSpPr>
        <p:spPr>
          <a:xfrm>
            <a:off x="4760025" y="3613424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Spring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212FA1D-00EC-411D-96EC-7B07CD0B82AE}"/>
              </a:ext>
            </a:extLst>
          </p:cNvPr>
          <p:cNvSpPr txBox="1"/>
          <p:nvPr/>
        </p:nvSpPr>
        <p:spPr>
          <a:xfrm>
            <a:off x="4810967" y="5391867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Summer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3B46F26-4872-4DAD-AF39-6F862D2ED5CE}"/>
              </a:ext>
            </a:extLst>
          </p:cNvPr>
          <p:cNvSpPr txBox="1"/>
          <p:nvPr/>
        </p:nvSpPr>
        <p:spPr>
          <a:xfrm>
            <a:off x="8366468" y="2699631"/>
            <a:ext cx="2864256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/>
              <a:t>Autumn 2 – </a:t>
            </a:r>
            <a:r>
              <a:rPr lang="en-GB" dirty="0"/>
              <a:t>Music and Technology (Y6)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AA853F6-2EC4-4798-9658-2C8BEDB791D4}"/>
              </a:ext>
            </a:extLst>
          </p:cNvPr>
          <p:cNvSpPr txBox="1"/>
          <p:nvPr/>
        </p:nvSpPr>
        <p:spPr>
          <a:xfrm>
            <a:off x="3420039" y="2695610"/>
            <a:ext cx="2864256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/>
              <a:t>Autumn 1 – </a:t>
            </a:r>
            <a:r>
              <a:rPr lang="en-GB" dirty="0"/>
              <a:t>Melody and Harmony in Music (Y5)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7E11DEC1-21EC-4DC3-8FA6-639BD67CF93E}"/>
              </a:ext>
            </a:extLst>
          </p:cNvPr>
          <p:cNvSpPr txBox="1"/>
          <p:nvPr/>
        </p:nvSpPr>
        <p:spPr>
          <a:xfrm>
            <a:off x="6860769" y="4276203"/>
            <a:ext cx="2864256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/>
              <a:t>Spring 1 – </a:t>
            </a:r>
            <a:r>
              <a:rPr lang="en-GB" dirty="0"/>
              <a:t>Composing and chords (Y5)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66D8E624-5CE7-4630-8833-42F8B0CF69EE}"/>
              </a:ext>
            </a:extLst>
          </p:cNvPr>
          <p:cNvSpPr txBox="1"/>
          <p:nvPr/>
        </p:nvSpPr>
        <p:spPr>
          <a:xfrm>
            <a:off x="6419301" y="5947277"/>
            <a:ext cx="2864256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/>
              <a:t>Summer </a:t>
            </a:r>
            <a:r>
              <a:rPr lang="en-GB" b="1" dirty="0"/>
              <a:t>2 – </a:t>
            </a:r>
            <a:r>
              <a:rPr lang="en-GB" dirty="0"/>
              <a:t>Farewell Tour (Y6)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E9C34F6-2288-4473-9752-AFFF036F8AAD}"/>
              </a:ext>
            </a:extLst>
          </p:cNvPr>
          <p:cNvSpPr txBox="1"/>
          <p:nvPr/>
        </p:nvSpPr>
        <p:spPr>
          <a:xfrm>
            <a:off x="3393173" y="4278005"/>
            <a:ext cx="2503843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/>
              <a:t>Spring  2 –</a:t>
            </a:r>
            <a:r>
              <a:rPr lang="en-GB" dirty="0"/>
              <a:t> Creative Composition (Y6)</a:t>
            </a:r>
            <a:endParaRPr lang="en-US" dirty="0"/>
          </a:p>
          <a:p>
            <a:endParaRPr lang="en-GB" dirty="0">
              <a:cs typeface="Calibri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156D21C-0744-4A58-B431-7AD10DEDA7BF}"/>
              </a:ext>
            </a:extLst>
          </p:cNvPr>
          <p:cNvSpPr txBox="1"/>
          <p:nvPr/>
        </p:nvSpPr>
        <p:spPr>
          <a:xfrm>
            <a:off x="1710263" y="5951434"/>
            <a:ext cx="2864256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/>
              <a:t>Summer 1- </a:t>
            </a:r>
            <a:r>
              <a:rPr lang="en-GB" dirty="0"/>
              <a:t>Freedom to improvise (Y5)</a:t>
            </a:r>
            <a:endParaRPr lang="en-US" dirty="0"/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13922823-AB67-4E13-BD60-7479178BD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 rot="-840000">
            <a:off x="733425" y="781050"/>
            <a:ext cx="2552700" cy="17716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DD8053D-96D0-409E-B953-C758C98033B7}"/>
              </a:ext>
            </a:extLst>
          </p:cNvPr>
          <p:cNvSpPr txBox="1"/>
          <p:nvPr/>
        </p:nvSpPr>
        <p:spPr>
          <a:xfrm>
            <a:off x="733425" y="2838450"/>
            <a:ext cx="2743200" cy="298450"/>
          </a:xfrm>
          <a:prstGeom prst="rect">
            <a:avLst/>
          </a:prstGeom>
        </p:spPr>
        <p:txBody>
          <a:bodyPr lIns="91440" tIns="45720" rIns="91440" bIns="45720" anchor="t">
            <a:normAutofit fontScale="85000" lnSpcReduction="10000"/>
          </a:bodyPr>
          <a:lstStyle/>
          <a:p>
            <a:endParaRPr lang="en-US" dirty="0">
              <a:cs typeface="Calibri"/>
            </a:endParaRPr>
          </a:p>
        </p:txBody>
      </p:sp>
      <p:pic>
        <p:nvPicPr>
          <p:cNvPr id="7" name="Picture 7" descr="Free Images : retro, purple, concert, band, live, symbol ...">
            <a:extLst>
              <a:ext uri="{FF2B5EF4-FFF2-40B4-BE49-F238E27FC236}">
                <a16:creationId xmlns:a16="http://schemas.microsoft.com/office/drawing/2014/main" id="{B17F679C-172B-44C5-A254-044D856CC7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320000">
            <a:off x="9391650" y="1019175"/>
            <a:ext cx="2295525" cy="1533525"/>
          </a:xfrm>
          <a:prstGeom prst="rect">
            <a:avLst/>
          </a:prstGeom>
        </p:spPr>
      </p:pic>
      <p:pic>
        <p:nvPicPr>
          <p:cNvPr id="8" name="Picture 8" descr="Circle&#10;&#10;Description automatically generated">
            <a:extLst>
              <a:ext uri="{FF2B5EF4-FFF2-40B4-BE49-F238E27FC236}">
                <a16:creationId xmlns:a16="http://schemas.microsoft.com/office/drawing/2014/main" id="{8C282601-1355-4364-ADD5-C5A02D2CA5D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 rot="-1440000">
            <a:off x="638175" y="3857625"/>
            <a:ext cx="2209800" cy="178117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9ECB229-D4C6-41FE-9E85-000548B11FF3}"/>
              </a:ext>
            </a:extLst>
          </p:cNvPr>
          <p:cNvSpPr txBox="1"/>
          <p:nvPr/>
        </p:nvSpPr>
        <p:spPr>
          <a:xfrm>
            <a:off x="638175" y="5705475"/>
            <a:ext cx="2209800" cy="250825"/>
          </a:xfrm>
          <a:prstGeom prst="rect">
            <a:avLst/>
          </a:prstGeom>
        </p:spPr>
        <p:txBody>
          <a:bodyPr lIns="91440" tIns="45720" rIns="91440" bIns="45720" anchor="t">
            <a:normAutofit fontScale="62500" lnSpcReduction="20000"/>
          </a:bodyPr>
          <a:lstStyle/>
          <a:p>
            <a:r>
              <a:rPr lang="en-US" dirty="0"/>
              <a:t>.</a:t>
            </a:r>
          </a:p>
        </p:txBody>
      </p:sp>
      <p:pic>
        <p:nvPicPr>
          <p:cNvPr id="26" name="Picture 26" descr="Pile of Music Notes on White Textile · Free Stock Photo">
            <a:extLst>
              <a:ext uri="{FF2B5EF4-FFF2-40B4-BE49-F238E27FC236}">
                <a16:creationId xmlns:a16="http://schemas.microsoft.com/office/drawing/2014/main" id="{8A6E923F-4BCA-446B-ABEA-A069BDAAE1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740000">
            <a:off x="9580908" y="4240960"/>
            <a:ext cx="2371724" cy="1607043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A1951780-FF90-45E1-A051-CF54DD00F7D2}"/>
              </a:ext>
            </a:extLst>
          </p:cNvPr>
          <p:cNvSpPr txBox="1"/>
          <p:nvPr/>
        </p:nvSpPr>
        <p:spPr>
          <a:xfrm>
            <a:off x="5070654" y="1136273"/>
            <a:ext cx="2743200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dirty="0"/>
              <a:t>UKS2 Digby and Dunston</a:t>
            </a:r>
          </a:p>
        </p:txBody>
      </p:sp>
    </p:spTree>
    <p:extLst>
      <p:ext uri="{BB962C8B-B14F-4D97-AF65-F5344CB8AC3E}">
        <p14:creationId xmlns:p14="http://schemas.microsoft.com/office/powerpoint/2010/main" val="29367755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625A4B4-75DC-4FAF-9393-162028225331}"/>
              </a:ext>
            </a:extLst>
          </p:cNvPr>
          <p:cNvSpPr/>
          <p:nvPr/>
        </p:nvSpPr>
        <p:spPr>
          <a:xfrm>
            <a:off x="335588" y="332355"/>
            <a:ext cx="11577710" cy="6274191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F2B1E44B-2AE2-42E9-A682-2311675C1C28}"/>
              </a:ext>
            </a:extLst>
          </p:cNvPr>
          <p:cNvSpPr/>
          <p:nvPr/>
        </p:nvSpPr>
        <p:spPr>
          <a:xfrm>
            <a:off x="3969440" y="596347"/>
            <a:ext cx="5314117" cy="702365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EB88CB9-F24D-4CC7-B084-DE5CA920F17E}"/>
              </a:ext>
            </a:extLst>
          </p:cNvPr>
          <p:cNvSpPr txBox="1"/>
          <p:nvPr/>
        </p:nvSpPr>
        <p:spPr>
          <a:xfrm>
            <a:off x="3877374" y="601934"/>
            <a:ext cx="530554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800" dirty="0"/>
              <a:t>Music Journey Cycle B/D 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42ADC5E-1CAD-46AB-BB32-DBE3931551C8}"/>
              </a:ext>
            </a:extLst>
          </p:cNvPr>
          <p:cNvSpPr/>
          <p:nvPr/>
        </p:nvSpPr>
        <p:spPr>
          <a:xfrm>
            <a:off x="1127963" y="1676097"/>
            <a:ext cx="9553289" cy="6203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421DB4D-8207-4A57-AD81-97FF6B8A4E4D}"/>
              </a:ext>
            </a:extLst>
          </p:cNvPr>
          <p:cNvSpPr/>
          <p:nvPr/>
        </p:nvSpPr>
        <p:spPr>
          <a:xfrm>
            <a:off x="1563757" y="3469451"/>
            <a:ext cx="8971721" cy="6203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EBDBFE6-D2FE-430C-89A3-F5116B73C4E6}"/>
              </a:ext>
            </a:extLst>
          </p:cNvPr>
          <p:cNvSpPr/>
          <p:nvPr/>
        </p:nvSpPr>
        <p:spPr>
          <a:xfrm>
            <a:off x="1563757" y="5289699"/>
            <a:ext cx="9978886" cy="62906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Block Arc 15">
            <a:extLst>
              <a:ext uri="{FF2B5EF4-FFF2-40B4-BE49-F238E27FC236}">
                <a16:creationId xmlns:a16="http://schemas.microsoft.com/office/drawing/2014/main" id="{84BF8BF2-3729-4A30-B08C-E37F14D52C77}"/>
              </a:ext>
            </a:extLst>
          </p:cNvPr>
          <p:cNvSpPr/>
          <p:nvPr/>
        </p:nvSpPr>
        <p:spPr>
          <a:xfrm rot="5400000">
            <a:off x="9319745" y="1631019"/>
            <a:ext cx="2431466" cy="2503842"/>
          </a:xfrm>
          <a:prstGeom prst="blockArc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7" name="Block Arc 16">
            <a:extLst>
              <a:ext uri="{FF2B5EF4-FFF2-40B4-BE49-F238E27FC236}">
                <a16:creationId xmlns:a16="http://schemas.microsoft.com/office/drawing/2014/main" id="{7F6EA73C-4877-404C-BE6F-6C1E0F786616}"/>
              </a:ext>
            </a:extLst>
          </p:cNvPr>
          <p:cNvSpPr/>
          <p:nvPr/>
        </p:nvSpPr>
        <p:spPr>
          <a:xfrm rot="16200000">
            <a:off x="440789" y="3443382"/>
            <a:ext cx="2431466" cy="2503842"/>
          </a:xfrm>
          <a:prstGeom prst="blockArc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2EDB2F49-2628-42A3-8E67-7ED83BC45843}"/>
              </a:ext>
            </a:extLst>
          </p:cNvPr>
          <p:cNvSpPr/>
          <p:nvPr/>
        </p:nvSpPr>
        <p:spPr>
          <a:xfrm>
            <a:off x="4641574" y="1749014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3465185-2265-47C7-B106-5A3222AA8EDF}"/>
              </a:ext>
            </a:extLst>
          </p:cNvPr>
          <p:cNvSpPr txBox="1"/>
          <p:nvPr/>
        </p:nvSpPr>
        <p:spPr>
          <a:xfrm>
            <a:off x="4762370" y="1740123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Autumn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3C0607FF-2BCC-42FE-B627-D528066CCBC3}"/>
              </a:ext>
            </a:extLst>
          </p:cNvPr>
          <p:cNvSpPr/>
          <p:nvPr/>
        </p:nvSpPr>
        <p:spPr>
          <a:xfrm>
            <a:off x="4650619" y="3584918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A38B7827-D7D2-45CA-A52E-431E24FB3969}"/>
              </a:ext>
            </a:extLst>
          </p:cNvPr>
          <p:cNvSpPr/>
          <p:nvPr/>
        </p:nvSpPr>
        <p:spPr>
          <a:xfrm>
            <a:off x="4699217" y="5391867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1D0A669-B688-4A2D-B5EE-E00E269EEB8E}"/>
              </a:ext>
            </a:extLst>
          </p:cNvPr>
          <p:cNvSpPr txBox="1"/>
          <p:nvPr/>
        </p:nvSpPr>
        <p:spPr>
          <a:xfrm>
            <a:off x="4760025" y="3613424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Spring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212FA1D-00EC-411D-96EC-7B07CD0B82AE}"/>
              </a:ext>
            </a:extLst>
          </p:cNvPr>
          <p:cNvSpPr txBox="1"/>
          <p:nvPr/>
        </p:nvSpPr>
        <p:spPr>
          <a:xfrm>
            <a:off x="4810967" y="5391867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Summer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3B46F26-4872-4DAD-AF39-6F862D2ED5CE}"/>
              </a:ext>
            </a:extLst>
          </p:cNvPr>
          <p:cNvSpPr txBox="1"/>
          <p:nvPr/>
        </p:nvSpPr>
        <p:spPr>
          <a:xfrm>
            <a:off x="8366468" y="2699631"/>
            <a:ext cx="2864256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/>
              <a:t>Autumn 2 – </a:t>
            </a:r>
            <a:r>
              <a:rPr lang="en-GB" dirty="0"/>
              <a:t>Inventing a musical story (Y2)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AA853F6-2EC4-4798-9658-2C8BEDB791D4}"/>
              </a:ext>
            </a:extLst>
          </p:cNvPr>
          <p:cNvSpPr txBox="1"/>
          <p:nvPr/>
        </p:nvSpPr>
        <p:spPr>
          <a:xfrm>
            <a:off x="3420039" y="2695610"/>
            <a:ext cx="2864256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/>
              <a:t>Autumn 1 – </a:t>
            </a:r>
            <a:r>
              <a:rPr lang="en-GB" dirty="0"/>
              <a:t> Learning to listen (Y1) 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7E11DEC1-21EC-4DC3-8FA6-639BD67CF93E}"/>
              </a:ext>
            </a:extLst>
          </p:cNvPr>
          <p:cNvSpPr txBox="1"/>
          <p:nvPr/>
        </p:nvSpPr>
        <p:spPr>
          <a:xfrm>
            <a:off x="6860769" y="4276203"/>
            <a:ext cx="2864256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/>
              <a:t>Spring 1 – </a:t>
            </a:r>
            <a:r>
              <a:rPr lang="en-GB" dirty="0"/>
              <a:t>Recognising different sounds (Y1)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66D8E624-5CE7-4630-8833-42F8B0CF69EE}"/>
              </a:ext>
            </a:extLst>
          </p:cNvPr>
          <p:cNvSpPr txBox="1"/>
          <p:nvPr/>
        </p:nvSpPr>
        <p:spPr>
          <a:xfrm>
            <a:off x="6419301" y="5947277"/>
            <a:ext cx="2864256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/>
              <a:t>Summer 2 –  </a:t>
            </a:r>
            <a:r>
              <a:rPr lang="en-GB" dirty="0"/>
              <a:t>Our big concert (Y2)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E9C34F6-2288-4473-9752-AFFF036F8AAD}"/>
              </a:ext>
            </a:extLst>
          </p:cNvPr>
          <p:cNvSpPr txBox="1"/>
          <p:nvPr/>
        </p:nvSpPr>
        <p:spPr>
          <a:xfrm>
            <a:off x="3393173" y="4278005"/>
            <a:ext cx="2503843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/>
              <a:t>Spring  2 –</a:t>
            </a:r>
            <a:r>
              <a:rPr lang="en-GB" dirty="0"/>
              <a:t>Playing in an orchestra (Y2)</a:t>
            </a:r>
            <a:endParaRPr lang="en-US" dirty="0"/>
          </a:p>
          <a:p>
            <a:endParaRPr lang="en-GB" dirty="0">
              <a:cs typeface="Calibri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156D21C-0744-4A58-B431-7AD10DEDA7BF}"/>
              </a:ext>
            </a:extLst>
          </p:cNvPr>
          <p:cNvSpPr txBox="1"/>
          <p:nvPr/>
        </p:nvSpPr>
        <p:spPr>
          <a:xfrm>
            <a:off x="1710263" y="5951434"/>
            <a:ext cx="2864256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/>
              <a:t>Summer 1- </a:t>
            </a:r>
            <a:r>
              <a:rPr lang="en-GB" dirty="0"/>
              <a:t>Having fun with improvisation (Y1)</a:t>
            </a:r>
            <a:endParaRPr lang="en-US" dirty="0"/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13922823-AB67-4E13-BD60-7479178BD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 rot="-840000">
            <a:off x="733425" y="781050"/>
            <a:ext cx="2552700" cy="17716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DD8053D-96D0-409E-B953-C758C98033B7}"/>
              </a:ext>
            </a:extLst>
          </p:cNvPr>
          <p:cNvSpPr txBox="1"/>
          <p:nvPr/>
        </p:nvSpPr>
        <p:spPr>
          <a:xfrm>
            <a:off x="733425" y="2838450"/>
            <a:ext cx="2743200" cy="298450"/>
          </a:xfrm>
          <a:prstGeom prst="rect">
            <a:avLst/>
          </a:prstGeom>
        </p:spPr>
        <p:txBody>
          <a:bodyPr lIns="91440" tIns="45720" rIns="91440" bIns="45720" anchor="t">
            <a:normAutofit fontScale="85000" lnSpcReduction="10000"/>
          </a:bodyPr>
          <a:lstStyle/>
          <a:p>
            <a:endParaRPr lang="en-US" dirty="0">
              <a:cs typeface="Calibri"/>
            </a:endParaRPr>
          </a:p>
        </p:txBody>
      </p:sp>
      <p:pic>
        <p:nvPicPr>
          <p:cNvPr id="7" name="Picture 7" descr="Free Images : retro, purple, concert, band, live, symbol ...">
            <a:extLst>
              <a:ext uri="{FF2B5EF4-FFF2-40B4-BE49-F238E27FC236}">
                <a16:creationId xmlns:a16="http://schemas.microsoft.com/office/drawing/2014/main" id="{B17F679C-172B-44C5-A254-044D856CC7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320000">
            <a:off x="9391650" y="1019175"/>
            <a:ext cx="2295525" cy="1533525"/>
          </a:xfrm>
          <a:prstGeom prst="rect">
            <a:avLst/>
          </a:prstGeom>
        </p:spPr>
      </p:pic>
      <p:pic>
        <p:nvPicPr>
          <p:cNvPr id="8" name="Picture 8" descr="Circle&#10;&#10;Description automatically generated">
            <a:extLst>
              <a:ext uri="{FF2B5EF4-FFF2-40B4-BE49-F238E27FC236}">
                <a16:creationId xmlns:a16="http://schemas.microsoft.com/office/drawing/2014/main" id="{8C282601-1355-4364-ADD5-C5A02D2CA5D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 rot="-1440000">
            <a:off x="638175" y="3857625"/>
            <a:ext cx="2209800" cy="178117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9ECB229-D4C6-41FE-9E85-000548B11FF3}"/>
              </a:ext>
            </a:extLst>
          </p:cNvPr>
          <p:cNvSpPr txBox="1"/>
          <p:nvPr/>
        </p:nvSpPr>
        <p:spPr>
          <a:xfrm>
            <a:off x="638175" y="5705475"/>
            <a:ext cx="2209800" cy="250825"/>
          </a:xfrm>
          <a:prstGeom prst="rect">
            <a:avLst/>
          </a:prstGeom>
        </p:spPr>
        <p:txBody>
          <a:bodyPr lIns="91440" tIns="45720" rIns="91440" bIns="45720" anchor="t">
            <a:normAutofit fontScale="62500" lnSpcReduction="20000"/>
          </a:bodyPr>
          <a:lstStyle/>
          <a:p>
            <a:r>
              <a:rPr lang="en-US" dirty="0"/>
              <a:t>.</a:t>
            </a:r>
          </a:p>
        </p:txBody>
      </p:sp>
      <p:pic>
        <p:nvPicPr>
          <p:cNvPr id="26" name="Picture 26" descr="Pile of Music Notes on White Textile · Free Stock Photo">
            <a:extLst>
              <a:ext uri="{FF2B5EF4-FFF2-40B4-BE49-F238E27FC236}">
                <a16:creationId xmlns:a16="http://schemas.microsoft.com/office/drawing/2014/main" id="{8A6E923F-4BCA-446B-ABEA-A069BDAAE1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740000">
            <a:off x="9580908" y="4240960"/>
            <a:ext cx="2371724" cy="1607043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A1951780-FF90-45E1-A051-CF54DD00F7D2}"/>
              </a:ext>
            </a:extLst>
          </p:cNvPr>
          <p:cNvSpPr txBox="1"/>
          <p:nvPr/>
        </p:nvSpPr>
        <p:spPr>
          <a:xfrm>
            <a:off x="5182678" y="1113886"/>
            <a:ext cx="2743200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dirty="0"/>
              <a:t>KS1 Spires</a:t>
            </a:r>
          </a:p>
        </p:txBody>
      </p:sp>
    </p:spTree>
    <p:extLst>
      <p:ext uri="{BB962C8B-B14F-4D97-AF65-F5344CB8AC3E}">
        <p14:creationId xmlns:p14="http://schemas.microsoft.com/office/powerpoint/2010/main" val="4499997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625A4B4-75DC-4FAF-9393-162028225331}"/>
              </a:ext>
            </a:extLst>
          </p:cNvPr>
          <p:cNvSpPr/>
          <p:nvPr/>
        </p:nvSpPr>
        <p:spPr>
          <a:xfrm>
            <a:off x="335588" y="332355"/>
            <a:ext cx="11577710" cy="6274191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F2B1E44B-2AE2-42E9-A682-2311675C1C28}"/>
              </a:ext>
            </a:extLst>
          </p:cNvPr>
          <p:cNvSpPr/>
          <p:nvPr/>
        </p:nvSpPr>
        <p:spPr>
          <a:xfrm>
            <a:off x="3969440" y="596347"/>
            <a:ext cx="5314117" cy="702365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EB88CB9-F24D-4CC7-B084-DE5CA920F17E}"/>
              </a:ext>
            </a:extLst>
          </p:cNvPr>
          <p:cNvSpPr txBox="1"/>
          <p:nvPr/>
        </p:nvSpPr>
        <p:spPr>
          <a:xfrm>
            <a:off x="3877374" y="601934"/>
            <a:ext cx="530554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800" dirty="0"/>
              <a:t>Music Journey Cycle B/D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42ADC5E-1CAD-46AB-BB32-DBE3931551C8}"/>
              </a:ext>
            </a:extLst>
          </p:cNvPr>
          <p:cNvSpPr/>
          <p:nvPr/>
        </p:nvSpPr>
        <p:spPr>
          <a:xfrm>
            <a:off x="1127963" y="1676097"/>
            <a:ext cx="9553289" cy="6203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421DB4D-8207-4A57-AD81-97FF6B8A4E4D}"/>
              </a:ext>
            </a:extLst>
          </p:cNvPr>
          <p:cNvSpPr/>
          <p:nvPr/>
        </p:nvSpPr>
        <p:spPr>
          <a:xfrm>
            <a:off x="1563757" y="3469451"/>
            <a:ext cx="8971721" cy="6203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EBDBFE6-D2FE-430C-89A3-F5116B73C4E6}"/>
              </a:ext>
            </a:extLst>
          </p:cNvPr>
          <p:cNvSpPr/>
          <p:nvPr/>
        </p:nvSpPr>
        <p:spPr>
          <a:xfrm>
            <a:off x="1563757" y="5289699"/>
            <a:ext cx="9978886" cy="62906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Block Arc 15">
            <a:extLst>
              <a:ext uri="{FF2B5EF4-FFF2-40B4-BE49-F238E27FC236}">
                <a16:creationId xmlns:a16="http://schemas.microsoft.com/office/drawing/2014/main" id="{84BF8BF2-3729-4A30-B08C-E37F14D52C77}"/>
              </a:ext>
            </a:extLst>
          </p:cNvPr>
          <p:cNvSpPr/>
          <p:nvPr/>
        </p:nvSpPr>
        <p:spPr>
          <a:xfrm rot="5400000">
            <a:off x="9319745" y="1631019"/>
            <a:ext cx="2431466" cy="2503842"/>
          </a:xfrm>
          <a:prstGeom prst="blockArc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7" name="Block Arc 16">
            <a:extLst>
              <a:ext uri="{FF2B5EF4-FFF2-40B4-BE49-F238E27FC236}">
                <a16:creationId xmlns:a16="http://schemas.microsoft.com/office/drawing/2014/main" id="{7F6EA73C-4877-404C-BE6F-6C1E0F786616}"/>
              </a:ext>
            </a:extLst>
          </p:cNvPr>
          <p:cNvSpPr/>
          <p:nvPr/>
        </p:nvSpPr>
        <p:spPr>
          <a:xfrm rot="16200000">
            <a:off x="440789" y="3443382"/>
            <a:ext cx="2431466" cy="2503842"/>
          </a:xfrm>
          <a:prstGeom prst="blockArc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2EDB2F49-2628-42A3-8E67-7ED83BC45843}"/>
              </a:ext>
            </a:extLst>
          </p:cNvPr>
          <p:cNvSpPr/>
          <p:nvPr/>
        </p:nvSpPr>
        <p:spPr>
          <a:xfrm>
            <a:off x="4641574" y="1749014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3465185-2265-47C7-B106-5A3222AA8EDF}"/>
              </a:ext>
            </a:extLst>
          </p:cNvPr>
          <p:cNvSpPr txBox="1"/>
          <p:nvPr/>
        </p:nvSpPr>
        <p:spPr>
          <a:xfrm>
            <a:off x="4762370" y="1740123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Autumn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3C0607FF-2BCC-42FE-B627-D528066CCBC3}"/>
              </a:ext>
            </a:extLst>
          </p:cNvPr>
          <p:cNvSpPr/>
          <p:nvPr/>
        </p:nvSpPr>
        <p:spPr>
          <a:xfrm>
            <a:off x="4650619" y="3584918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A38B7827-D7D2-45CA-A52E-431E24FB3969}"/>
              </a:ext>
            </a:extLst>
          </p:cNvPr>
          <p:cNvSpPr/>
          <p:nvPr/>
        </p:nvSpPr>
        <p:spPr>
          <a:xfrm>
            <a:off x="4699217" y="5391867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1D0A669-B688-4A2D-B5EE-E00E269EEB8E}"/>
              </a:ext>
            </a:extLst>
          </p:cNvPr>
          <p:cNvSpPr txBox="1"/>
          <p:nvPr/>
        </p:nvSpPr>
        <p:spPr>
          <a:xfrm>
            <a:off x="4760025" y="3613424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Spring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212FA1D-00EC-411D-96EC-7B07CD0B82AE}"/>
              </a:ext>
            </a:extLst>
          </p:cNvPr>
          <p:cNvSpPr txBox="1"/>
          <p:nvPr/>
        </p:nvSpPr>
        <p:spPr>
          <a:xfrm>
            <a:off x="4810967" y="5391867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Summer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3B46F26-4872-4DAD-AF39-6F862D2ED5CE}"/>
              </a:ext>
            </a:extLst>
          </p:cNvPr>
          <p:cNvSpPr txBox="1"/>
          <p:nvPr/>
        </p:nvSpPr>
        <p:spPr>
          <a:xfrm>
            <a:off x="8366468" y="2699631"/>
            <a:ext cx="2864256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/>
              <a:t>Autumn 2 – </a:t>
            </a:r>
            <a:r>
              <a:rPr lang="en-GB" dirty="0"/>
              <a:t>Exploring feelings when you play (Y4)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AA853F6-2EC4-4798-9658-2C8BEDB791D4}"/>
              </a:ext>
            </a:extLst>
          </p:cNvPr>
          <p:cNvSpPr txBox="1"/>
          <p:nvPr/>
        </p:nvSpPr>
        <p:spPr>
          <a:xfrm>
            <a:off x="3420039" y="2695610"/>
            <a:ext cx="2864256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/>
              <a:t>Autumn 1 – </a:t>
            </a:r>
            <a:r>
              <a:rPr lang="en-GB" dirty="0"/>
              <a:t>Playing in a band (Y3)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7E11DEC1-21EC-4DC3-8FA6-639BD67CF93E}"/>
              </a:ext>
            </a:extLst>
          </p:cNvPr>
          <p:cNvSpPr txBox="1"/>
          <p:nvPr/>
        </p:nvSpPr>
        <p:spPr>
          <a:xfrm>
            <a:off x="6860769" y="4276203"/>
            <a:ext cx="2864256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/>
              <a:t>Spring 1 – </a:t>
            </a:r>
            <a:r>
              <a:rPr lang="en-GB" dirty="0"/>
              <a:t>More musical styles (Y3)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66D8E624-5CE7-4630-8833-42F8B0CF69EE}"/>
              </a:ext>
            </a:extLst>
          </p:cNvPr>
          <p:cNvSpPr txBox="1"/>
          <p:nvPr/>
        </p:nvSpPr>
        <p:spPr>
          <a:xfrm>
            <a:off x="6419301" y="5947277"/>
            <a:ext cx="2864256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/>
              <a:t>Summer 2 – </a:t>
            </a:r>
            <a:r>
              <a:rPr lang="en-GB" dirty="0"/>
              <a:t>The show must go on(Y4)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E9C34F6-2288-4473-9752-AFFF036F8AAD}"/>
              </a:ext>
            </a:extLst>
          </p:cNvPr>
          <p:cNvSpPr txBox="1"/>
          <p:nvPr/>
        </p:nvSpPr>
        <p:spPr>
          <a:xfrm>
            <a:off x="3393173" y="4278005"/>
            <a:ext cx="2503843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/>
              <a:t>Spring  2 –</a:t>
            </a:r>
            <a:r>
              <a:rPr lang="en-GB" dirty="0"/>
              <a:t> Feelings through music (Y4)</a:t>
            </a:r>
            <a:endParaRPr lang="en-US" dirty="0"/>
          </a:p>
          <a:p>
            <a:endParaRPr lang="en-GB" dirty="0">
              <a:cs typeface="Calibri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156D21C-0744-4A58-B431-7AD10DEDA7BF}"/>
              </a:ext>
            </a:extLst>
          </p:cNvPr>
          <p:cNvSpPr txBox="1"/>
          <p:nvPr/>
        </p:nvSpPr>
        <p:spPr>
          <a:xfrm>
            <a:off x="1710263" y="5951434"/>
            <a:ext cx="2864256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/>
              <a:t>Summer 1- </a:t>
            </a:r>
            <a:r>
              <a:rPr lang="en-GB" dirty="0"/>
              <a:t>Enjoying improvisation(Y3)</a:t>
            </a:r>
            <a:endParaRPr lang="en-US" dirty="0"/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13922823-AB67-4E13-BD60-7479178BD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 rot="-840000">
            <a:off x="733425" y="781050"/>
            <a:ext cx="2552700" cy="17716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DD8053D-96D0-409E-B953-C758C98033B7}"/>
              </a:ext>
            </a:extLst>
          </p:cNvPr>
          <p:cNvSpPr txBox="1"/>
          <p:nvPr/>
        </p:nvSpPr>
        <p:spPr>
          <a:xfrm>
            <a:off x="733425" y="2838450"/>
            <a:ext cx="2743200" cy="298450"/>
          </a:xfrm>
          <a:prstGeom prst="rect">
            <a:avLst/>
          </a:prstGeom>
        </p:spPr>
        <p:txBody>
          <a:bodyPr lIns="91440" tIns="45720" rIns="91440" bIns="45720" anchor="t">
            <a:normAutofit fontScale="85000" lnSpcReduction="10000"/>
          </a:bodyPr>
          <a:lstStyle/>
          <a:p>
            <a:endParaRPr lang="en-US" dirty="0">
              <a:cs typeface="Calibri"/>
            </a:endParaRPr>
          </a:p>
        </p:txBody>
      </p:sp>
      <p:pic>
        <p:nvPicPr>
          <p:cNvPr id="7" name="Picture 7" descr="Free Images : retro, purple, concert, band, live, symbol ...">
            <a:extLst>
              <a:ext uri="{FF2B5EF4-FFF2-40B4-BE49-F238E27FC236}">
                <a16:creationId xmlns:a16="http://schemas.microsoft.com/office/drawing/2014/main" id="{B17F679C-172B-44C5-A254-044D856CC7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320000">
            <a:off x="9391650" y="1019175"/>
            <a:ext cx="2295525" cy="1533525"/>
          </a:xfrm>
          <a:prstGeom prst="rect">
            <a:avLst/>
          </a:prstGeom>
        </p:spPr>
      </p:pic>
      <p:pic>
        <p:nvPicPr>
          <p:cNvPr id="8" name="Picture 8" descr="Circle&#10;&#10;Description automatically generated">
            <a:extLst>
              <a:ext uri="{FF2B5EF4-FFF2-40B4-BE49-F238E27FC236}">
                <a16:creationId xmlns:a16="http://schemas.microsoft.com/office/drawing/2014/main" id="{8C282601-1355-4364-ADD5-C5A02D2CA5D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 rot="-1440000">
            <a:off x="638175" y="3857625"/>
            <a:ext cx="2209800" cy="178117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9ECB229-D4C6-41FE-9E85-000548B11FF3}"/>
              </a:ext>
            </a:extLst>
          </p:cNvPr>
          <p:cNvSpPr txBox="1"/>
          <p:nvPr/>
        </p:nvSpPr>
        <p:spPr>
          <a:xfrm>
            <a:off x="638175" y="5705475"/>
            <a:ext cx="2209800" cy="250825"/>
          </a:xfrm>
          <a:prstGeom prst="rect">
            <a:avLst/>
          </a:prstGeom>
        </p:spPr>
        <p:txBody>
          <a:bodyPr lIns="91440" tIns="45720" rIns="91440" bIns="45720" anchor="t">
            <a:normAutofit fontScale="62500" lnSpcReduction="20000"/>
          </a:bodyPr>
          <a:lstStyle/>
          <a:p>
            <a:r>
              <a:rPr lang="en-US" dirty="0"/>
              <a:t>.</a:t>
            </a:r>
          </a:p>
        </p:txBody>
      </p:sp>
      <p:pic>
        <p:nvPicPr>
          <p:cNvPr id="26" name="Picture 26" descr="Pile of Music Notes on White Textile · Free Stock Photo">
            <a:extLst>
              <a:ext uri="{FF2B5EF4-FFF2-40B4-BE49-F238E27FC236}">
                <a16:creationId xmlns:a16="http://schemas.microsoft.com/office/drawing/2014/main" id="{8A6E923F-4BCA-446B-ABEA-A069BDAAE1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740000">
            <a:off x="9580908" y="4240960"/>
            <a:ext cx="2371724" cy="1607043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A1951780-FF90-45E1-A051-CF54DD00F7D2}"/>
              </a:ext>
            </a:extLst>
          </p:cNvPr>
          <p:cNvSpPr txBox="1"/>
          <p:nvPr/>
        </p:nvSpPr>
        <p:spPr>
          <a:xfrm>
            <a:off x="5182678" y="1113886"/>
            <a:ext cx="2743200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dirty="0"/>
              <a:t>LKS2 Digby / Dunston</a:t>
            </a:r>
          </a:p>
        </p:txBody>
      </p:sp>
    </p:spTree>
    <p:extLst>
      <p:ext uri="{BB962C8B-B14F-4D97-AF65-F5344CB8AC3E}">
        <p14:creationId xmlns:p14="http://schemas.microsoft.com/office/powerpoint/2010/main" val="15825168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625A4B4-75DC-4FAF-9393-162028225331}"/>
              </a:ext>
            </a:extLst>
          </p:cNvPr>
          <p:cNvSpPr/>
          <p:nvPr/>
        </p:nvSpPr>
        <p:spPr>
          <a:xfrm>
            <a:off x="335588" y="332355"/>
            <a:ext cx="11577710" cy="6274191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F2B1E44B-2AE2-42E9-A682-2311675C1C28}"/>
              </a:ext>
            </a:extLst>
          </p:cNvPr>
          <p:cNvSpPr/>
          <p:nvPr/>
        </p:nvSpPr>
        <p:spPr>
          <a:xfrm>
            <a:off x="3969440" y="596347"/>
            <a:ext cx="5314117" cy="702365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EB88CB9-F24D-4CC7-B084-DE5CA920F17E}"/>
              </a:ext>
            </a:extLst>
          </p:cNvPr>
          <p:cNvSpPr txBox="1"/>
          <p:nvPr/>
        </p:nvSpPr>
        <p:spPr>
          <a:xfrm>
            <a:off x="3877374" y="601934"/>
            <a:ext cx="530554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800" dirty="0"/>
              <a:t>Music Journey Cycle B/D 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42ADC5E-1CAD-46AB-BB32-DBE3931551C8}"/>
              </a:ext>
            </a:extLst>
          </p:cNvPr>
          <p:cNvSpPr/>
          <p:nvPr/>
        </p:nvSpPr>
        <p:spPr>
          <a:xfrm>
            <a:off x="1127963" y="1676097"/>
            <a:ext cx="9553289" cy="6203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421DB4D-8207-4A57-AD81-97FF6B8A4E4D}"/>
              </a:ext>
            </a:extLst>
          </p:cNvPr>
          <p:cNvSpPr/>
          <p:nvPr/>
        </p:nvSpPr>
        <p:spPr>
          <a:xfrm>
            <a:off x="1563757" y="3469451"/>
            <a:ext cx="8971721" cy="6203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EBDBFE6-D2FE-430C-89A3-F5116B73C4E6}"/>
              </a:ext>
            </a:extLst>
          </p:cNvPr>
          <p:cNvSpPr/>
          <p:nvPr/>
        </p:nvSpPr>
        <p:spPr>
          <a:xfrm>
            <a:off x="1563757" y="5289699"/>
            <a:ext cx="9978886" cy="62906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Block Arc 15">
            <a:extLst>
              <a:ext uri="{FF2B5EF4-FFF2-40B4-BE49-F238E27FC236}">
                <a16:creationId xmlns:a16="http://schemas.microsoft.com/office/drawing/2014/main" id="{84BF8BF2-3729-4A30-B08C-E37F14D52C77}"/>
              </a:ext>
            </a:extLst>
          </p:cNvPr>
          <p:cNvSpPr/>
          <p:nvPr/>
        </p:nvSpPr>
        <p:spPr>
          <a:xfrm rot="5400000">
            <a:off x="9319745" y="1631019"/>
            <a:ext cx="2431466" cy="2503842"/>
          </a:xfrm>
          <a:prstGeom prst="blockArc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7" name="Block Arc 16">
            <a:extLst>
              <a:ext uri="{FF2B5EF4-FFF2-40B4-BE49-F238E27FC236}">
                <a16:creationId xmlns:a16="http://schemas.microsoft.com/office/drawing/2014/main" id="{7F6EA73C-4877-404C-BE6F-6C1E0F786616}"/>
              </a:ext>
            </a:extLst>
          </p:cNvPr>
          <p:cNvSpPr/>
          <p:nvPr/>
        </p:nvSpPr>
        <p:spPr>
          <a:xfrm rot="16200000">
            <a:off x="440789" y="3443382"/>
            <a:ext cx="2431466" cy="2503842"/>
          </a:xfrm>
          <a:prstGeom prst="blockArc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2EDB2F49-2628-42A3-8E67-7ED83BC45843}"/>
              </a:ext>
            </a:extLst>
          </p:cNvPr>
          <p:cNvSpPr/>
          <p:nvPr/>
        </p:nvSpPr>
        <p:spPr>
          <a:xfrm>
            <a:off x="4641574" y="1749014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3465185-2265-47C7-B106-5A3222AA8EDF}"/>
              </a:ext>
            </a:extLst>
          </p:cNvPr>
          <p:cNvSpPr txBox="1"/>
          <p:nvPr/>
        </p:nvSpPr>
        <p:spPr>
          <a:xfrm>
            <a:off x="4762370" y="1740123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Autumn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3C0607FF-2BCC-42FE-B627-D528066CCBC3}"/>
              </a:ext>
            </a:extLst>
          </p:cNvPr>
          <p:cNvSpPr/>
          <p:nvPr/>
        </p:nvSpPr>
        <p:spPr>
          <a:xfrm>
            <a:off x="4650619" y="3584918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A38B7827-D7D2-45CA-A52E-431E24FB3969}"/>
              </a:ext>
            </a:extLst>
          </p:cNvPr>
          <p:cNvSpPr/>
          <p:nvPr/>
        </p:nvSpPr>
        <p:spPr>
          <a:xfrm>
            <a:off x="4699217" y="5391867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1D0A669-B688-4A2D-B5EE-E00E269EEB8E}"/>
              </a:ext>
            </a:extLst>
          </p:cNvPr>
          <p:cNvSpPr txBox="1"/>
          <p:nvPr/>
        </p:nvSpPr>
        <p:spPr>
          <a:xfrm>
            <a:off x="4760025" y="3613424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Spring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212FA1D-00EC-411D-96EC-7B07CD0B82AE}"/>
              </a:ext>
            </a:extLst>
          </p:cNvPr>
          <p:cNvSpPr txBox="1"/>
          <p:nvPr/>
        </p:nvSpPr>
        <p:spPr>
          <a:xfrm>
            <a:off x="4810967" y="5391867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Summer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3B46F26-4872-4DAD-AF39-6F862D2ED5CE}"/>
              </a:ext>
            </a:extLst>
          </p:cNvPr>
          <p:cNvSpPr txBox="1"/>
          <p:nvPr/>
        </p:nvSpPr>
        <p:spPr>
          <a:xfrm>
            <a:off x="8366468" y="2699631"/>
            <a:ext cx="2864256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/>
              <a:t>Autumn 2 – </a:t>
            </a:r>
            <a:r>
              <a:rPr lang="en-GB" dirty="0"/>
              <a:t>Exploring feelings when you play (Y4)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AA853F6-2EC4-4798-9658-2C8BEDB791D4}"/>
              </a:ext>
            </a:extLst>
          </p:cNvPr>
          <p:cNvSpPr txBox="1"/>
          <p:nvPr/>
        </p:nvSpPr>
        <p:spPr>
          <a:xfrm>
            <a:off x="3420039" y="2695610"/>
            <a:ext cx="2864256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/>
              <a:t>Autumn 1 –  </a:t>
            </a:r>
            <a:r>
              <a:rPr lang="en-GB" dirty="0"/>
              <a:t>Playing in a band  (Y3)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7E11DEC1-21EC-4DC3-8FA6-639BD67CF93E}"/>
              </a:ext>
            </a:extLst>
          </p:cNvPr>
          <p:cNvSpPr txBox="1"/>
          <p:nvPr/>
        </p:nvSpPr>
        <p:spPr>
          <a:xfrm>
            <a:off x="6860769" y="4276203"/>
            <a:ext cx="2864256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/>
              <a:t>Spring 1 – </a:t>
            </a:r>
            <a:r>
              <a:rPr lang="en-GB" dirty="0"/>
              <a:t>Sing and play in different styles(Y5)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66D8E624-5CE7-4630-8833-42F8B0CF69EE}"/>
              </a:ext>
            </a:extLst>
          </p:cNvPr>
          <p:cNvSpPr txBox="1"/>
          <p:nvPr/>
        </p:nvSpPr>
        <p:spPr>
          <a:xfrm>
            <a:off x="6419301" y="5947277"/>
            <a:ext cx="2864256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/>
              <a:t>Summer  2 – </a:t>
            </a:r>
            <a:r>
              <a:rPr lang="en-GB" dirty="0"/>
              <a:t>Feelings through music(Y4)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E9C34F6-2288-4473-9752-AFFF036F8AAD}"/>
              </a:ext>
            </a:extLst>
          </p:cNvPr>
          <p:cNvSpPr txBox="1"/>
          <p:nvPr/>
        </p:nvSpPr>
        <p:spPr>
          <a:xfrm>
            <a:off x="3393173" y="4278005"/>
            <a:ext cx="2503843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/>
              <a:t>Spring  2 –</a:t>
            </a:r>
            <a:r>
              <a:rPr lang="en-GB" dirty="0"/>
              <a:t> Musical styles connect us (Y6)</a:t>
            </a:r>
            <a:endParaRPr lang="en-US" dirty="0"/>
          </a:p>
          <a:p>
            <a:endParaRPr lang="en-GB" dirty="0">
              <a:cs typeface="Calibri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156D21C-0744-4A58-B431-7AD10DEDA7BF}"/>
              </a:ext>
            </a:extLst>
          </p:cNvPr>
          <p:cNvSpPr txBox="1"/>
          <p:nvPr/>
        </p:nvSpPr>
        <p:spPr>
          <a:xfrm>
            <a:off x="1710263" y="5951434"/>
            <a:ext cx="2864256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/>
              <a:t>Summer 1- </a:t>
            </a:r>
            <a:r>
              <a:rPr lang="en-GB" dirty="0"/>
              <a:t>Farewell tour (Y6)</a:t>
            </a:r>
            <a:endParaRPr lang="en-US" dirty="0"/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13922823-AB67-4E13-BD60-7479178BD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 rot="-840000">
            <a:off x="733425" y="781050"/>
            <a:ext cx="2552700" cy="17716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DD8053D-96D0-409E-B953-C758C98033B7}"/>
              </a:ext>
            </a:extLst>
          </p:cNvPr>
          <p:cNvSpPr txBox="1"/>
          <p:nvPr/>
        </p:nvSpPr>
        <p:spPr>
          <a:xfrm>
            <a:off x="733425" y="2838450"/>
            <a:ext cx="2743200" cy="298450"/>
          </a:xfrm>
          <a:prstGeom prst="rect">
            <a:avLst/>
          </a:prstGeom>
        </p:spPr>
        <p:txBody>
          <a:bodyPr lIns="91440" tIns="45720" rIns="91440" bIns="45720" anchor="t">
            <a:normAutofit fontScale="85000" lnSpcReduction="10000"/>
          </a:bodyPr>
          <a:lstStyle/>
          <a:p>
            <a:endParaRPr lang="en-US" dirty="0">
              <a:cs typeface="Calibri"/>
            </a:endParaRPr>
          </a:p>
        </p:txBody>
      </p:sp>
      <p:pic>
        <p:nvPicPr>
          <p:cNvPr id="7" name="Picture 7" descr="Free Images : retro, purple, concert, band, live, symbol ...">
            <a:extLst>
              <a:ext uri="{FF2B5EF4-FFF2-40B4-BE49-F238E27FC236}">
                <a16:creationId xmlns:a16="http://schemas.microsoft.com/office/drawing/2014/main" id="{B17F679C-172B-44C5-A254-044D856CC7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320000">
            <a:off x="9391650" y="1019175"/>
            <a:ext cx="2295525" cy="1533525"/>
          </a:xfrm>
          <a:prstGeom prst="rect">
            <a:avLst/>
          </a:prstGeom>
        </p:spPr>
      </p:pic>
      <p:pic>
        <p:nvPicPr>
          <p:cNvPr id="8" name="Picture 8" descr="Circle&#10;&#10;Description automatically generated">
            <a:extLst>
              <a:ext uri="{FF2B5EF4-FFF2-40B4-BE49-F238E27FC236}">
                <a16:creationId xmlns:a16="http://schemas.microsoft.com/office/drawing/2014/main" id="{8C282601-1355-4364-ADD5-C5A02D2CA5D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 rot="-1440000">
            <a:off x="638175" y="3857625"/>
            <a:ext cx="2209800" cy="178117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9ECB229-D4C6-41FE-9E85-000548B11FF3}"/>
              </a:ext>
            </a:extLst>
          </p:cNvPr>
          <p:cNvSpPr txBox="1"/>
          <p:nvPr/>
        </p:nvSpPr>
        <p:spPr>
          <a:xfrm>
            <a:off x="638175" y="5705475"/>
            <a:ext cx="2209800" cy="250825"/>
          </a:xfrm>
          <a:prstGeom prst="rect">
            <a:avLst/>
          </a:prstGeom>
        </p:spPr>
        <p:txBody>
          <a:bodyPr lIns="91440" tIns="45720" rIns="91440" bIns="45720" anchor="t">
            <a:normAutofit fontScale="62500" lnSpcReduction="20000"/>
          </a:bodyPr>
          <a:lstStyle/>
          <a:p>
            <a:r>
              <a:rPr lang="en-US" dirty="0"/>
              <a:t>.</a:t>
            </a:r>
          </a:p>
        </p:txBody>
      </p:sp>
      <p:pic>
        <p:nvPicPr>
          <p:cNvPr id="26" name="Picture 26" descr="Pile of Music Notes on White Textile · Free Stock Photo">
            <a:extLst>
              <a:ext uri="{FF2B5EF4-FFF2-40B4-BE49-F238E27FC236}">
                <a16:creationId xmlns:a16="http://schemas.microsoft.com/office/drawing/2014/main" id="{8A6E923F-4BCA-446B-ABEA-A069BDAAE1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740000">
            <a:off x="9580908" y="4240960"/>
            <a:ext cx="2371724" cy="1607043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A1951780-FF90-45E1-A051-CF54DD00F7D2}"/>
              </a:ext>
            </a:extLst>
          </p:cNvPr>
          <p:cNvSpPr txBox="1"/>
          <p:nvPr/>
        </p:nvSpPr>
        <p:spPr>
          <a:xfrm>
            <a:off x="5182678" y="1113886"/>
            <a:ext cx="2743200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dirty="0"/>
              <a:t>KS2 Nocton</a:t>
            </a:r>
          </a:p>
        </p:txBody>
      </p:sp>
    </p:spTree>
    <p:extLst>
      <p:ext uri="{BB962C8B-B14F-4D97-AF65-F5344CB8AC3E}">
        <p14:creationId xmlns:p14="http://schemas.microsoft.com/office/powerpoint/2010/main" val="2743597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625A4B4-75DC-4FAF-9393-162028225331}"/>
              </a:ext>
            </a:extLst>
          </p:cNvPr>
          <p:cNvSpPr/>
          <p:nvPr/>
        </p:nvSpPr>
        <p:spPr>
          <a:xfrm>
            <a:off x="335588" y="332355"/>
            <a:ext cx="11577710" cy="6274191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F2B1E44B-2AE2-42E9-A682-2311675C1C28}"/>
              </a:ext>
            </a:extLst>
          </p:cNvPr>
          <p:cNvSpPr/>
          <p:nvPr/>
        </p:nvSpPr>
        <p:spPr>
          <a:xfrm>
            <a:off x="3969440" y="596347"/>
            <a:ext cx="5314117" cy="702365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EB88CB9-F24D-4CC7-B084-DE5CA920F17E}"/>
              </a:ext>
            </a:extLst>
          </p:cNvPr>
          <p:cNvSpPr txBox="1"/>
          <p:nvPr/>
        </p:nvSpPr>
        <p:spPr>
          <a:xfrm>
            <a:off x="3877374" y="601934"/>
            <a:ext cx="5305542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800" dirty="0"/>
              <a:t>Music Journey Cycle B/D 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42ADC5E-1CAD-46AB-BB32-DBE3931551C8}"/>
              </a:ext>
            </a:extLst>
          </p:cNvPr>
          <p:cNvSpPr/>
          <p:nvPr/>
        </p:nvSpPr>
        <p:spPr>
          <a:xfrm>
            <a:off x="1127963" y="1676097"/>
            <a:ext cx="9553289" cy="6203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421DB4D-8207-4A57-AD81-97FF6B8A4E4D}"/>
              </a:ext>
            </a:extLst>
          </p:cNvPr>
          <p:cNvSpPr/>
          <p:nvPr/>
        </p:nvSpPr>
        <p:spPr>
          <a:xfrm>
            <a:off x="1563757" y="3469451"/>
            <a:ext cx="8971721" cy="62033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5EBDBFE6-D2FE-430C-89A3-F5116B73C4E6}"/>
              </a:ext>
            </a:extLst>
          </p:cNvPr>
          <p:cNvSpPr/>
          <p:nvPr/>
        </p:nvSpPr>
        <p:spPr>
          <a:xfrm>
            <a:off x="1563757" y="5289699"/>
            <a:ext cx="9978886" cy="629061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Block Arc 15">
            <a:extLst>
              <a:ext uri="{FF2B5EF4-FFF2-40B4-BE49-F238E27FC236}">
                <a16:creationId xmlns:a16="http://schemas.microsoft.com/office/drawing/2014/main" id="{84BF8BF2-3729-4A30-B08C-E37F14D52C77}"/>
              </a:ext>
            </a:extLst>
          </p:cNvPr>
          <p:cNvSpPr/>
          <p:nvPr/>
        </p:nvSpPr>
        <p:spPr>
          <a:xfrm rot="5400000">
            <a:off x="9319745" y="1631019"/>
            <a:ext cx="2431466" cy="2503842"/>
          </a:xfrm>
          <a:prstGeom prst="blockArc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7" name="Block Arc 16">
            <a:extLst>
              <a:ext uri="{FF2B5EF4-FFF2-40B4-BE49-F238E27FC236}">
                <a16:creationId xmlns:a16="http://schemas.microsoft.com/office/drawing/2014/main" id="{7F6EA73C-4877-404C-BE6F-6C1E0F786616}"/>
              </a:ext>
            </a:extLst>
          </p:cNvPr>
          <p:cNvSpPr/>
          <p:nvPr/>
        </p:nvSpPr>
        <p:spPr>
          <a:xfrm rot="16200000">
            <a:off x="440789" y="3443382"/>
            <a:ext cx="2431466" cy="2503842"/>
          </a:xfrm>
          <a:prstGeom prst="blockArc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2EDB2F49-2628-42A3-8E67-7ED83BC45843}"/>
              </a:ext>
            </a:extLst>
          </p:cNvPr>
          <p:cNvSpPr/>
          <p:nvPr/>
        </p:nvSpPr>
        <p:spPr>
          <a:xfrm>
            <a:off x="4641574" y="1749014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3465185-2265-47C7-B106-5A3222AA8EDF}"/>
              </a:ext>
            </a:extLst>
          </p:cNvPr>
          <p:cNvSpPr txBox="1"/>
          <p:nvPr/>
        </p:nvSpPr>
        <p:spPr>
          <a:xfrm>
            <a:off x="4762370" y="1740123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Autumn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3C0607FF-2BCC-42FE-B627-D528066CCBC3}"/>
              </a:ext>
            </a:extLst>
          </p:cNvPr>
          <p:cNvSpPr/>
          <p:nvPr/>
        </p:nvSpPr>
        <p:spPr>
          <a:xfrm>
            <a:off x="4650619" y="3584918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A38B7827-D7D2-45CA-A52E-431E24FB3969}"/>
              </a:ext>
            </a:extLst>
          </p:cNvPr>
          <p:cNvSpPr/>
          <p:nvPr/>
        </p:nvSpPr>
        <p:spPr>
          <a:xfrm>
            <a:off x="4699217" y="5391867"/>
            <a:ext cx="2908852" cy="39783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1D0A669-B688-4A2D-B5EE-E00E269EEB8E}"/>
              </a:ext>
            </a:extLst>
          </p:cNvPr>
          <p:cNvSpPr txBox="1"/>
          <p:nvPr/>
        </p:nvSpPr>
        <p:spPr>
          <a:xfrm>
            <a:off x="4760025" y="3613424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Spring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212FA1D-00EC-411D-96EC-7B07CD0B82AE}"/>
              </a:ext>
            </a:extLst>
          </p:cNvPr>
          <p:cNvSpPr txBox="1"/>
          <p:nvPr/>
        </p:nvSpPr>
        <p:spPr>
          <a:xfrm>
            <a:off x="4810967" y="5391867"/>
            <a:ext cx="2685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Summer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3B46F26-4872-4DAD-AF39-6F862D2ED5CE}"/>
              </a:ext>
            </a:extLst>
          </p:cNvPr>
          <p:cNvSpPr txBox="1"/>
          <p:nvPr/>
        </p:nvSpPr>
        <p:spPr>
          <a:xfrm>
            <a:off x="8366468" y="2699631"/>
            <a:ext cx="2864256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/>
              <a:t>Autumn 2 – </a:t>
            </a:r>
            <a:r>
              <a:rPr lang="en-GB" dirty="0"/>
              <a:t>Developing ensemble skills (Y6)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AA853F6-2EC4-4798-9658-2C8BEDB791D4}"/>
              </a:ext>
            </a:extLst>
          </p:cNvPr>
          <p:cNvSpPr txBox="1"/>
          <p:nvPr/>
        </p:nvSpPr>
        <p:spPr>
          <a:xfrm>
            <a:off x="3420039" y="2695610"/>
            <a:ext cx="2864256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/>
              <a:t>Autumn 1 – </a:t>
            </a:r>
            <a:r>
              <a:rPr lang="en-GB" dirty="0"/>
              <a:t>Sing and play in different styles (Y5)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7E11DEC1-21EC-4DC3-8FA6-639BD67CF93E}"/>
              </a:ext>
            </a:extLst>
          </p:cNvPr>
          <p:cNvSpPr txBox="1"/>
          <p:nvPr/>
        </p:nvSpPr>
        <p:spPr>
          <a:xfrm>
            <a:off x="6860769" y="4276203"/>
            <a:ext cx="2864256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/>
              <a:t>Spring 1 – </a:t>
            </a:r>
            <a:r>
              <a:rPr lang="en-GB" dirty="0"/>
              <a:t>Enjoying musical styles (Y5)</a:t>
            </a:r>
          </a:p>
          <a:p>
            <a:endParaRPr lang="en-GB" dirty="0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66D8E624-5CE7-4630-8833-42F8B0CF69EE}"/>
              </a:ext>
            </a:extLst>
          </p:cNvPr>
          <p:cNvSpPr txBox="1"/>
          <p:nvPr/>
        </p:nvSpPr>
        <p:spPr>
          <a:xfrm>
            <a:off x="6419301" y="5947277"/>
            <a:ext cx="2864256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/>
              <a:t>Summer  2 – </a:t>
            </a:r>
            <a:r>
              <a:rPr lang="en-GB" dirty="0"/>
              <a:t>Improvising with confidence (Y6)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E9C34F6-2288-4473-9752-AFFF036F8AAD}"/>
              </a:ext>
            </a:extLst>
          </p:cNvPr>
          <p:cNvSpPr txBox="1"/>
          <p:nvPr/>
        </p:nvSpPr>
        <p:spPr>
          <a:xfrm>
            <a:off x="3393173" y="4278005"/>
            <a:ext cx="2503843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/>
              <a:t>Spring  2 –</a:t>
            </a:r>
            <a:r>
              <a:rPr lang="en-GB" dirty="0"/>
              <a:t>Musical styles connect us (Y6)</a:t>
            </a:r>
            <a:endParaRPr lang="en-US" dirty="0"/>
          </a:p>
          <a:p>
            <a:endParaRPr lang="en-GB" dirty="0">
              <a:cs typeface="Calibri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156D21C-0744-4A58-B431-7AD10DEDA7BF}"/>
              </a:ext>
            </a:extLst>
          </p:cNvPr>
          <p:cNvSpPr txBox="1"/>
          <p:nvPr/>
        </p:nvSpPr>
        <p:spPr>
          <a:xfrm>
            <a:off x="1710263" y="5951434"/>
            <a:ext cx="2864256" cy="64633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b="1" dirty="0"/>
              <a:t>Summer 1- </a:t>
            </a:r>
            <a:r>
              <a:rPr lang="en-GB" dirty="0"/>
              <a:t>Battle of the bands(Y5)</a:t>
            </a:r>
            <a:endParaRPr lang="en-US" dirty="0"/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13922823-AB67-4E13-BD60-7479178BD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 rot="-840000">
            <a:off x="733425" y="781050"/>
            <a:ext cx="2552700" cy="17716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DD8053D-96D0-409E-B953-C758C98033B7}"/>
              </a:ext>
            </a:extLst>
          </p:cNvPr>
          <p:cNvSpPr txBox="1"/>
          <p:nvPr/>
        </p:nvSpPr>
        <p:spPr>
          <a:xfrm>
            <a:off x="733425" y="2838450"/>
            <a:ext cx="2743200" cy="298450"/>
          </a:xfrm>
          <a:prstGeom prst="rect">
            <a:avLst/>
          </a:prstGeom>
        </p:spPr>
        <p:txBody>
          <a:bodyPr lIns="91440" tIns="45720" rIns="91440" bIns="45720" anchor="t">
            <a:normAutofit fontScale="85000" lnSpcReduction="10000"/>
          </a:bodyPr>
          <a:lstStyle/>
          <a:p>
            <a:endParaRPr lang="en-US" dirty="0">
              <a:cs typeface="Calibri"/>
            </a:endParaRPr>
          </a:p>
        </p:txBody>
      </p:sp>
      <p:pic>
        <p:nvPicPr>
          <p:cNvPr id="7" name="Picture 7" descr="Free Images : retro, purple, concert, band, live, symbol ...">
            <a:extLst>
              <a:ext uri="{FF2B5EF4-FFF2-40B4-BE49-F238E27FC236}">
                <a16:creationId xmlns:a16="http://schemas.microsoft.com/office/drawing/2014/main" id="{B17F679C-172B-44C5-A254-044D856CC7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320000">
            <a:off x="9391650" y="1019175"/>
            <a:ext cx="2295525" cy="1533525"/>
          </a:xfrm>
          <a:prstGeom prst="rect">
            <a:avLst/>
          </a:prstGeom>
        </p:spPr>
      </p:pic>
      <p:pic>
        <p:nvPicPr>
          <p:cNvPr id="8" name="Picture 8" descr="Circle&#10;&#10;Description automatically generated">
            <a:extLst>
              <a:ext uri="{FF2B5EF4-FFF2-40B4-BE49-F238E27FC236}">
                <a16:creationId xmlns:a16="http://schemas.microsoft.com/office/drawing/2014/main" id="{8C282601-1355-4364-ADD5-C5A02D2CA5D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 rot="-1440000">
            <a:off x="638175" y="3857625"/>
            <a:ext cx="2209800" cy="178117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9ECB229-D4C6-41FE-9E85-000548B11FF3}"/>
              </a:ext>
            </a:extLst>
          </p:cNvPr>
          <p:cNvSpPr txBox="1"/>
          <p:nvPr/>
        </p:nvSpPr>
        <p:spPr>
          <a:xfrm>
            <a:off x="638175" y="5705475"/>
            <a:ext cx="2209800" cy="250825"/>
          </a:xfrm>
          <a:prstGeom prst="rect">
            <a:avLst/>
          </a:prstGeom>
        </p:spPr>
        <p:txBody>
          <a:bodyPr lIns="91440" tIns="45720" rIns="91440" bIns="45720" anchor="t">
            <a:normAutofit fontScale="62500" lnSpcReduction="20000"/>
          </a:bodyPr>
          <a:lstStyle/>
          <a:p>
            <a:r>
              <a:rPr lang="en-US" dirty="0"/>
              <a:t>.</a:t>
            </a:r>
          </a:p>
        </p:txBody>
      </p:sp>
      <p:pic>
        <p:nvPicPr>
          <p:cNvPr id="26" name="Picture 26" descr="Pile of Music Notes on White Textile · Free Stock Photo">
            <a:extLst>
              <a:ext uri="{FF2B5EF4-FFF2-40B4-BE49-F238E27FC236}">
                <a16:creationId xmlns:a16="http://schemas.microsoft.com/office/drawing/2014/main" id="{8A6E923F-4BCA-446B-ABEA-A069BDAAE16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740000">
            <a:off x="9580908" y="4240960"/>
            <a:ext cx="2371724" cy="1607043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A1951780-FF90-45E1-A051-CF54DD00F7D2}"/>
              </a:ext>
            </a:extLst>
          </p:cNvPr>
          <p:cNvSpPr txBox="1"/>
          <p:nvPr/>
        </p:nvSpPr>
        <p:spPr>
          <a:xfrm>
            <a:off x="5070654" y="1136273"/>
            <a:ext cx="2743200" cy="3693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dirty="0"/>
              <a:t>UKS2 Digby and Dunston</a:t>
            </a:r>
          </a:p>
        </p:txBody>
      </p:sp>
    </p:spTree>
    <p:extLst>
      <p:ext uri="{BB962C8B-B14F-4D97-AF65-F5344CB8AC3E}">
        <p14:creationId xmlns:p14="http://schemas.microsoft.com/office/powerpoint/2010/main" val="38727964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2430</TotalTime>
  <Words>548</Words>
  <Application>Microsoft Office PowerPoint</Application>
  <PresentationFormat>Widescreen</PresentationFormat>
  <Paragraphs>96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Courtenay Walls</dc:creator>
  <cp:lastModifiedBy>Gemma Norris</cp:lastModifiedBy>
  <cp:revision>534</cp:revision>
  <cp:lastPrinted>2024-05-15T11:46:11Z</cp:lastPrinted>
  <dcterms:created xsi:type="dcterms:W3CDTF">2021-11-15T14:50:17Z</dcterms:created>
  <dcterms:modified xsi:type="dcterms:W3CDTF">2024-05-18T13:04:06Z</dcterms:modified>
</cp:coreProperties>
</file>