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7" r:id="rId2"/>
    <p:sldId id="258" r:id="rId3"/>
    <p:sldId id="256" r:id="rId4"/>
    <p:sldId id="260" r:id="rId5"/>
    <p:sldId id="262" r:id="rId6"/>
    <p:sldId id="268" r:id="rId7"/>
    <p:sldId id="269" r:id="rId8"/>
    <p:sldId id="263" r:id="rId9"/>
    <p:sldId id="270" r:id="rId10"/>
    <p:sldId id="271" r:id="rId11"/>
    <p:sldId id="264" r:id="rId12"/>
    <p:sldId id="265" r:id="rId1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6B610A-74D5-4711-A4D9-23E7C79165FC}" v="45" dt="2024-03-04T10:56:59.6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Toulson" userId="6b4a0bb5-ff4f-48c0-b903-a343cff5868a" providerId="ADAL" clId="{926B610A-74D5-4711-A4D9-23E7C79165FC}"/>
    <pc:docChg chg="modSld modNotesMaster">
      <pc:chgData name="Emma Toulson" userId="6b4a0bb5-ff4f-48c0-b903-a343cff5868a" providerId="ADAL" clId="{926B610A-74D5-4711-A4D9-23E7C79165FC}" dt="2024-03-04T10:56:59.673" v="45"/>
      <pc:docMkLst>
        <pc:docMk/>
      </pc:docMkLst>
      <pc:sldChg chg="addSp modSp">
        <pc:chgData name="Emma Toulson" userId="6b4a0bb5-ff4f-48c0-b903-a343cff5868a" providerId="ADAL" clId="{926B610A-74D5-4711-A4D9-23E7C79165FC}" dt="2024-02-22T15:21:51.553" v="26" actId="167"/>
        <pc:sldMkLst>
          <pc:docMk/>
          <pc:sldMk cId="2750881043" sldId="256"/>
        </pc:sldMkLst>
        <pc:picChg chg="add mod">
          <ac:chgData name="Emma Toulson" userId="6b4a0bb5-ff4f-48c0-b903-a343cff5868a" providerId="ADAL" clId="{926B610A-74D5-4711-A4D9-23E7C79165FC}" dt="2024-02-22T15:21:51.553" v="26" actId="167"/>
          <ac:picMkLst>
            <pc:docMk/>
            <pc:sldMk cId="2750881043" sldId="256"/>
            <ac:picMk id="5" creationId="{F446E26C-E6D3-85DC-1816-6A8CBDA6561E}"/>
          </ac:picMkLst>
        </pc:picChg>
      </pc:sldChg>
      <pc:sldChg chg="addSp modSp mod">
        <pc:chgData name="Emma Toulson" userId="6b4a0bb5-ff4f-48c0-b903-a343cff5868a" providerId="ADAL" clId="{926B610A-74D5-4711-A4D9-23E7C79165FC}" dt="2024-02-22T15:23:51.333" v="44" actId="1076"/>
        <pc:sldMkLst>
          <pc:docMk/>
          <pc:sldMk cId="3286185356" sldId="257"/>
        </pc:sldMkLst>
        <pc:spChg chg="mod">
          <ac:chgData name="Emma Toulson" userId="6b4a0bb5-ff4f-48c0-b903-a343cff5868a" providerId="ADAL" clId="{926B610A-74D5-4711-A4D9-23E7C79165FC}" dt="2024-02-22T15:19:49.093" v="2" actId="1076"/>
          <ac:spMkLst>
            <pc:docMk/>
            <pc:sldMk cId="3286185356" sldId="257"/>
            <ac:spMk id="7" creationId="{35190E74-8587-48B1-A2DC-DA613BB57499}"/>
          </ac:spMkLst>
        </pc:spChg>
        <pc:picChg chg="add mod">
          <ac:chgData name="Emma Toulson" userId="6b4a0bb5-ff4f-48c0-b903-a343cff5868a" providerId="ADAL" clId="{926B610A-74D5-4711-A4D9-23E7C79165FC}" dt="2024-02-22T15:23:51.333" v="44" actId="1076"/>
          <ac:picMkLst>
            <pc:docMk/>
            <pc:sldMk cId="3286185356" sldId="257"/>
            <ac:picMk id="1026" creationId="{655E5665-4375-2287-276E-55EA471B5A9C}"/>
          </ac:picMkLst>
        </pc:picChg>
      </pc:sldChg>
      <pc:sldChg chg="addSp modSp">
        <pc:chgData name="Emma Toulson" userId="6b4a0bb5-ff4f-48c0-b903-a343cff5868a" providerId="ADAL" clId="{926B610A-74D5-4711-A4D9-23E7C79165FC}" dt="2024-02-22T15:21:05.765" v="19" actId="1076"/>
        <pc:sldMkLst>
          <pc:docMk/>
          <pc:sldMk cId="2952778837" sldId="258"/>
        </pc:sldMkLst>
        <pc:graphicFrameChg chg="mod">
          <ac:chgData name="Emma Toulson" userId="6b4a0bb5-ff4f-48c0-b903-a343cff5868a" providerId="ADAL" clId="{926B610A-74D5-4711-A4D9-23E7C79165FC}" dt="2024-02-22T15:19:56.235" v="4"/>
          <ac:graphicFrameMkLst>
            <pc:docMk/>
            <pc:sldMk cId="2952778837" sldId="258"/>
            <ac:graphicFrameMk id="3" creationId="{C309D6EC-D8CA-42E0-9877-E82797564D7C}"/>
          </ac:graphicFrameMkLst>
        </pc:graphicFrameChg>
        <pc:picChg chg="add mod">
          <ac:chgData name="Emma Toulson" userId="6b4a0bb5-ff4f-48c0-b903-a343cff5868a" providerId="ADAL" clId="{926B610A-74D5-4711-A4D9-23E7C79165FC}" dt="2024-02-22T15:21:05.765" v="19" actId="1076"/>
          <ac:picMkLst>
            <pc:docMk/>
            <pc:sldMk cId="2952778837" sldId="258"/>
            <ac:picMk id="7" creationId="{74D3ECAB-647C-1C3C-620A-DAC551754D81}"/>
          </ac:picMkLst>
        </pc:picChg>
      </pc:sldChg>
      <pc:sldChg chg="addSp modSp">
        <pc:chgData name="Emma Toulson" userId="6b4a0bb5-ff4f-48c0-b903-a343cff5868a" providerId="ADAL" clId="{926B610A-74D5-4711-A4D9-23E7C79165FC}" dt="2024-02-22T15:20:37.191" v="14" actId="167"/>
        <pc:sldMkLst>
          <pc:docMk/>
          <pc:sldMk cId="4193036855" sldId="260"/>
        </pc:sldMkLst>
        <pc:picChg chg="add mod">
          <ac:chgData name="Emma Toulson" userId="6b4a0bb5-ff4f-48c0-b903-a343cff5868a" providerId="ADAL" clId="{926B610A-74D5-4711-A4D9-23E7C79165FC}" dt="2024-02-22T15:20:37.191" v="14" actId="167"/>
          <ac:picMkLst>
            <pc:docMk/>
            <pc:sldMk cId="4193036855" sldId="260"/>
            <ac:picMk id="2" creationId="{E65A8085-0F68-2157-4D84-3E55E2DE1E65}"/>
          </ac:picMkLst>
        </pc:picChg>
      </pc:sldChg>
      <pc:sldChg chg="addSp modSp">
        <pc:chgData name="Emma Toulson" userId="6b4a0bb5-ff4f-48c0-b903-a343cff5868a" providerId="ADAL" clId="{926B610A-74D5-4711-A4D9-23E7C79165FC}" dt="2024-02-22T15:21:21.932" v="22" actId="167"/>
        <pc:sldMkLst>
          <pc:docMk/>
          <pc:sldMk cId="432682302" sldId="262"/>
        </pc:sldMkLst>
        <pc:picChg chg="add mod">
          <ac:chgData name="Emma Toulson" userId="6b4a0bb5-ff4f-48c0-b903-a343cff5868a" providerId="ADAL" clId="{926B610A-74D5-4711-A4D9-23E7C79165FC}" dt="2024-02-22T15:21:21.932" v="22" actId="167"/>
          <ac:picMkLst>
            <pc:docMk/>
            <pc:sldMk cId="432682302" sldId="262"/>
            <ac:picMk id="2" creationId="{68EBE5D2-4DEC-99D4-BD27-64892A9C92D0}"/>
          </ac:picMkLst>
        </pc:picChg>
      </pc:sldChg>
      <pc:sldChg chg="addSp modSp">
        <pc:chgData name="Emma Toulson" userId="6b4a0bb5-ff4f-48c0-b903-a343cff5868a" providerId="ADAL" clId="{926B610A-74D5-4711-A4D9-23E7C79165FC}" dt="2024-02-22T15:22:26.630" v="34" actId="1076"/>
        <pc:sldMkLst>
          <pc:docMk/>
          <pc:sldMk cId="3500215024" sldId="263"/>
        </pc:sldMkLst>
        <pc:picChg chg="add mod">
          <ac:chgData name="Emma Toulson" userId="6b4a0bb5-ff4f-48c0-b903-a343cff5868a" providerId="ADAL" clId="{926B610A-74D5-4711-A4D9-23E7C79165FC}" dt="2024-02-22T15:22:26.630" v="34" actId="1076"/>
          <ac:picMkLst>
            <pc:docMk/>
            <pc:sldMk cId="3500215024" sldId="263"/>
            <ac:picMk id="2" creationId="{65380533-7A74-BB0E-940D-A8FE2154BD57}"/>
          </ac:picMkLst>
        </pc:picChg>
      </pc:sldChg>
      <pc:sldChg chg="addSp modSp">
        <pc:chgData name="Emma Toulson" userId="6b4a0bb5-ff4f-48c0-b903-a343cff5868a" providerId="ADAL" clId="{926B610A-74D5-4711-A4D9-23E7C79165FC}" dt="2024-02-22T15:23:33.920" v="43" actId="167"/>
        <pc:sldMkLst>
          <pc:docMk/>
          <pc:sldMk cId="2315999893" sldId="264"/>
        </pc:sldMkLst>
        <pc:picChg chg="add mod">
          <ac:chgData name="Emma Toulson" userId="6b4a0bb5-ff4f-48c0-b903-a343cff5868a" providerId="ADAL" clId="{926B610A-74D5-4711-A4D9-23E7C79165FC}" dt="2024-02-22T15:23:33.920" v="43" actId="167"/>
          <ac:picMkLst>
            <pc:docMk/>
            <pc:sldMk cId="2315999893" sldId="264"/>
            <ac:picMk id="2" creationId="{A39D6812-5ED3-8D10-A719-0856F9BCCE4B}"/>
          </ac:picMkLst>
        </pc:picChg>
      </pc:sldChg>
      <pc:sldChg chg="addSp modSp">
        <pc:chgData name="Emma Toulson" userId="6b4a0bb5-ff4f-48c0-b903-a343cff5868a" providerId="ADAL" clId="{926B610A-74D5-4711-A4D9-23E7C79165FC}" dt="2024-02-22T15:22:08.456" v="30" actId="1076"/>
        <pc:sldMkLst>
          <pc:docMk/>
          <pc:sldMk cId="1440818941" sldId="268"/>
        </pc:sldMkLst>
        <pc:picChg chg="add mod">
          <ac:chgData name="Emma Toulson" userId="6b4a0bb5-ff4f-48c0-b903-a343cff5868a" providerId="ADAL" clId="{926B610A-74D5-4711-A4D9-23E7C79165FC}" dt="2024-02-22T15:22:08.456" v="30" actId="1076"/>
          <ac:picMkLst>
            <pc:docMk/>
            <pc:sldMk cId="1440818941" sldId="268"/>
            <ac:picMk id="2" creationId="{3A42D518-CD11-1531-81DF-D2355E5A5AF5}"/>
          </ac:picMkLst>
        </pc:picChg>
      </pc:sldChg>
      <pc:sldChg chg="addSp modSp">
        <pc:chgData name="Emma Toulson" userId="6b4a0bb5-ff4f-48c0-b903-a343cff5868a" providerId="ADAL" clId="{926B610A-74D5-4711-A4D9-23E7C79165FC}" dt="2024-02-22T15:23:05.854" v="37" actId="167"/>
        <pc:sldMkLst>
          <pc:docMk/>
          <pc:sldMk cId="4137687644" sldId="270"/>
        </pc:sldMkLst>
        <pc:picChg chg="add mod">
          <ac:chgData name="Emma Toulson" userId="6b4a0bb5-ff4f-48c0-b903-a343cff5868a" providerId="ADAL" clId="{926B610A-74D5-4711-A4D9-23E7C79165FC}" dt="2024-02-22T15:23:05.854" v="37" actId="167"/>
          <ac:picMkLst>
            <pc:docMk/>
            <pc:sldMk cId="4137687644" sldId="270"/>
            <ac:picMk id="2" creationId="{B8D6F173-2A1D-BA9A-B5ED-75251BFFF43F}"/>
          </ac:picMkLst>
        </pc:picChg>
      </pc:sldChg>
      <pc:sldChg chg="addSp modSp">
        <pc:chgData name="Emma Toulson" userId="6b4a0bb5-ff4f-48c0-b903-a343cff5868a" providerId="ADAL" clId="{926B610A-74D5-4711-A4D9-23E7C79165FC}" dt="2024-02-22T15:23:21.922" v="40" actId="167"/>
        <pc:sldMkLst>
          <pc:docMk/>
          <pc:sldMk cId="4269740980" sldId="271"/>
        </pc:sldMkLst>
        <pc:picChg chg="add mod">
          <ac:chgData name="Emma Toulson" userId="6b4a0bb5-ff4f-48c0-b903-a343cff5868a" providerId="ADAL" clId="{926B610A-74D5-4711-A4D9-23E7C79165FC}" dt="2024-02-22T15:23:21.922" v="40" actId="167"/>
          <ac:picMkLst>
            <pc:docMk/>
            <pc:sldMk cId="4269740980" sldId="271"/>
            <ac:picMk id="2" creationId="{DD759A75-7F4A-6457-B09E-0B29D4B12D5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CC30DFDE-E3C5-4B3D-83F3-5EF17E4D3BEA}" type="datetimeFigureOut">
              <a:rPr lang="en-GB" smtClean="0"/>
              <a:t>04/03/2024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A0AFD03D-14D9-4F05-89CB-907A4FBD0A90}" type="slidenum">
              <a:rPr lang="en-GB" smtClean="0"/>
              <a:t>‹#›</a:t>
            </a:fld>
            <a:endParaRPr lang="en-GB"/>
          </a:p>
        </p:txBody>
      </p:sp>
    </p:spTree>
    <p:extLst>
      <p:ext uri="{BB962C8B-B14F-4D97-AF65-F5344CB8AC3E}">
        <p14:creationId xmlns:p14="http://schemas.microsoft.com/office/powerpoint/2010/main" val="1321506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4</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5</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6</a:t>
            </a:fld>
            <a:endParaRPr lang="en-GB"/>
          </a:p>
        </p:txBody>
      </p:sp>
    </p:spTree>
    <p:extLst>
      <p:ext uri="{BB962C8B-B14F-4D97-AF65-F5344CB8AC3E}">
        <p14:creationId xmlns:p14="http://schemas.microsoft.com/office/powerpoint/2010/main" val="1784133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FB320-7345-FD68-EA57-5B92F6FABAA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CF42310-CF80-32FE-81BC-5E98ECF8591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778A754-DA4A-6295-EF55-6B5B3824BCC8}"/>
              </a:ext>
            </a:extLst>
          </p:cNvPr>
          <p:cNvSpPr>
            <a:spLocks noGrp="1"/>
          </p:cNvSpPr>
          <p:nvPr>
            <p:ph type="dt" sz="half" idx="10"/>
          </p:nvPr>
        </p:nvSpPr>
        <p:spPr/>
        <p:txBody>
          <a:bodyPr/>
          <a:lstStyle/>
          <a:p>
            <a:fld id="{C126143E-2F02-46D9-AF0C-C405A34632D8}" type="datetimeFigureOut">
              <a:rPr lang="en-GB" smtClean="0"/>
              <a:t>04/03/2024</a:t>
            </a:fld>
            <a:endParaRPr lang="en-GB"/>
          </a:p>
        </p:txBody>
      </p:sp>
      <p:sp>
        <p:nvSpPr>
          <p:cNvPr id="5" name="Footer Placeholder 4">
            <a:extLst>
              <a:ext uri="{FF2B5EF4-FFF2-40B4-BE49-F238E27FC236}">
                <a16:creationId xmlns:a16="http://schemas.microsoft.com/office/drawing/2014/main" id="{7B745273-8D85-0222-2389-47A5F81B1A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226D57-AE57-FD16-11E3-42A8AEC4DF99}"/>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2062976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51112-4083-00C7-265F-7B8EAD251B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09011AD-0147-B983-D2C8-FF88231848A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F7C09A-8C2C-4D12-5489-922CCD1567BC}"/>
              </a:ext>
            </a:extLst>
          </p:cNvPr>
          <p:cNvSpPr>
            <a:spLocks noGrp="1"/>
          </p:cNvSpPr>
          <p:nvPr>
            <p:ph type="dt" sz="half" idx="10"/>
          </p:nvPr>
        </p:nvSpPr>
        <p:spPr/>
        <p:txBody>
          <a:bodyPr/>
          <a:lstStyle/>
          <a:p>
            <a:fld id="{C126143E-2F02-46D9-AF0C-C405A34632D8}" type="datetimeFigureOut">
              <a:rPr lang="en-GB" smtClean="0"/>
              <a:t>04/03/2024</a:t>
            </a:fld>
            <a:endParaRPr lang="en-GB"/>
          </a:p>
        </p:txBody>
      </p:sp>
      <p:sp>
        <p:nvSpPr>
          <p:cNvPr id="5" name="Footer Placeholder 4">
            <a:extLst>
              <a:ext uri="{FF2B5EF4-FFF2-40B4-BE49-F238E27FC236}">
                <a16:creationId xmlns:a16="http://schemas.microsoft.com/office/drawing/2014/main" id="{2804D434-23F3-5B78-4491-705E6D83A0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E2C4BE-3FE2-1F8B-62AB-B627A4D29493}"/>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340838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4C868-2F3F-2E8F-B564-7CF6115130E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E8C723A-B685-B845-038A-E28CDD325A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593CE72-8182-374E-678E-72D05AA5D95B}"/>
              </a:ext>
            </a:extLst>
          </p:cNvPr>
          <p:cNvSpPr>
            <a:spLocks noGrp="1"/>
          </p:cNvSpPr>
          <p:nvPr>
            <p:ph type="dt" sz="half" idx="10"/>
          </p:nvPr>
        </p:nvSpPr>
        <p:spPr/>
        <p:txBody>
          <a:bodyPr/>
          <a:lstStyle/>
          <a:p>
            <a:fld id="{C126143E-2F02-46D9-AF0C-C405A34632D8}" type="datetimeFigureOut">
              <a:rPr lang="en-GB" smtClean="0"/>
              <a:t>04/03/2024</a:t>
            </a:fld>
            <a:endParaRPr lang="en-GB"/>
          </a:p>
        </p:txBody>
      </p:sp>
      <p:sp>
        <p:nvSpPr>
          <p:cNvPr id="5" name="Footer Placeholder 4">
            <a:extLst>
              <a:ext uri="{FF2B5EF4-FFF2-40B4-BE49-F238E27FC236}">
                <a16:creationId xmlns:a16="http://schemas.microsoft.com/office/drawing/2014/main" id="{032FB4B2-348E-BCF1-A1D1-6BAECC63EE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A1DDC8-FDD7-C8CD-32E4-073501478777}"/>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2179653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E8857-AB21-243A-F4DC-8D30687A55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83371E2-A79B-863F-E5A6-EEB2EB5C2C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9DC3F16-F5C5-155D-F9DE-9B8AE055CB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392DE77-E7BE-0EA8-32EA-89DE72C22CB5}"/>
              </a:ext>
            </a:extLst>
          </p:cNvPr>
          <p:cNvSpPr>
            <a:spLocks noGrp="1"/>
          </p:cNvSpPr>
          <p:nvPr>
            <p:ph type="dt" sz="half" idx="10"/>
          </p:nvPr>
        </p:nvSpPr>
        <p:spPr/>
        <p:txBody>
          <a:bodyPr/>
          <a:lstStyle/>
          <a:p>
            <a:fld id="{C126143E-2F02-46D9-AF0C-C405A34632D8}" type="datetimeFigureOut">
              <a:rPr lang="en-GB" smtClean="0"/>
              <a:t>04/03/2024</a:t>
            </a:fld>
            <a:endParaRPr lang="en-GB"/>
          </a:p>
        </p:txBody>
      </p:sp>
      <p:sp>
        <p:nvSpPr>
          <p:cNvPr id="6" name="Footer Placeholder 5">
            <a:extLst>
              <a:ext uri="{FF2B5EF4-FFF2-40B4-BE49-F238E27FC236}">
                <a16:creationId xmlns:a16="http://schemas.microsoft.com/office/drawing/2014/main" id="{25C3D880-A33E-1DB4-F137-DE642C527F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30313B-4DDA-759D-D5F3-C23B254A9FEA}"/>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19579087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FC266-0369-DBE3-C621-75A398CE0BB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774E35A-846C-3F28-4009-DBE754A3DE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67A19D5-B0B1-37A5-19B0-C9A8E518B3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03CBA26-FDBA-FF8E-970C-0D5379E055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56DF67-3764-CD37-9B57-4C54C21F2E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6054D8E-0E5D-B40D-3AF8-1B7B1B5738D6}"/>
              </a:ext>
            </a:extLst>
          </p:cNvPr>
          <p:cNvSpPr>
            <a:spLocks noGrp="1"/>
          </p:cNvSpPr>
          <p:nvPr>
            <p:ph type="dt" sz="half" idx="10"/>
          </p:nvPr>
        </p:nvSpPr>
        <p:spPr/>
        <p:txBody>
          <a:bodyPr/>
          <a:lstStyle/>
          <a:p>
            <a:fld id="{C126143E-2F02-46D9-AF0C-C405A34632D8}" type="datetimeFigureOut">
              <a:rPr lang="en-GB" smtClean="0"/>
              <a:t>04/03/2024</a:t>
            </a:fld>
            <a:endParaRPr lang="en-GB"/>
          </a:p>
        </p:txBody>
      </p:sp>
      <p:sp>
        <p:nvSpPr>
          <p:cNvPr id="8" name="Footer Placeholder 7">
            <a:extLst>
              <a:ext uri="{FF2B5EF4-FFF2-40B4-BE49-F238E27FC236}">
                <a16:creationId xmlns:a16="http://schemas.microsoft.com/office/drawing/2014/main" id="{5DBA8F75-5BB5-3462-C55F-7A1A36698F7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761F753-F069-9E13-30EB-4455A235BC34}"/>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1912580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B1903-C889-19AA-1864-C1E4B562A7B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9B9D211-5ED0-93AF-CACF-8C7D565EA6BE}"/>
              </a:ext>
            </a:extLst>
          </p:cNvPr>
          <p:cNvSpPr>
            <a:spLocks noGrp="1"/>
          </p:cNvSpPr>
          <p:nvPr>
            <p:ph type="dt" sz="half" idx="10"/>
          </p:nvPr>
        </p:nvSpPr>
        <p:spPr/>
        <p:txBody>
          <a:bodyPr/>
          <a:lstStyle/>
          <a:p>
            <a:fld id="{C126143E-2F02-46D9-AF0C-C405A34632D8}" type="datetimeFigureOut">
              <a:rPr lang="en-GB" smtClean="0"/>
              <a:t>04/03/2024</a:t>
            </a:fld>
            <a:endParaRPr lang="en-GB"/>
          </a:p>
        </p:txBody>
      </p:sp>
      <p:sp>
        <p:nvSpPr>
          <p:cNvPr id="4" name="Footer Placeholder 3">
            <a:extLst>
              <a:ext uri="{FF2B5EF4-FFF2-40B4-BE49-F238E27FC236}">
                <a16:creationId xmlns:a16="http://schemas.microsoft.com/office/drawing/2014/main" id="{CACDDC5B-BFE5-8904-DFB1-F9B56CE480D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ABDED28-7CAB-F209-2F78-7C243197B5D4}"/>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15410534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642461E-5FB6-923E-243D-6AD5392A98EC}"/>
              </a:ext>
            </a:extLst>
          </p:cNvPr>
          <p:cNvSpPr>
            <a:spLocks noGrp="1"/>
          </p:cNvSpPr>
          <p:nvPr>
            <p:ph type="dt" sz="half" idx="10"/>
          </p:nvPr>
        </p:nvSpPr>
        <p:spPr/>
        <p:txBody>
          <a:bodyPr/>
          <a:lstStyle/>
          <a:p>
            <a:fld id="{C126143E-2F02-46D9-AF0C-C405A34632D8}" type="datetimeFigureOut">
              <a:rPr lang="en-GB" smtClean="0"/>
              <a:t>04/03/2024</a:t>
            </a:fld>
            <a:endParaRPr lang="en-GB"/>
          </a:p>
        </p:txBody>
      </p:sp>
      <p:sp>
        <p:nvSpPr>
          <p:cNvPr id="3" name="Footer Placeholder 2">
            <a:extLst>
              <a:ext uri="{FF2B5EF4-FFF2-40B4-BE49-F238E27FC236}">
                <a16:creationId xmlns:a16="http://schemas.microsoft.com/office/drawing/2014/main" id="{B81A0EBA-A076-8F14-8F79-26BEEDE7C5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A398CC1-6A8C-04A0-9B85-AB1B1A2C0054}"/>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3587710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C6065-C0E8-F36B-80F3-03B37C2595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C2B63E8-742E-50D3-5CC5-23992ABCD4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391FB36-AA54-B057-1E28-89E0A4956D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394B1B-3304-E67A-44C9-FBC311920F33}"/>
              </a:ext>
            </a:extLst>
          </p:cNvPr>
          <p:cNvSpPr>
            <a:spLocks noGrp="1"/>
          </p:cNvSpPr>
          <p:nvPr>
            <p:ph type="dt" sz="half" idx="10"/>
          </p:nvPr>
        </p:nvSpPr>
        <p:spPr/>
        <p:txBody>
          <a:bodyPr/>
          <a:lstStyle/>
          <a:p>
            <a:fld id="{C126143E-2F02-46D9-AF0C-C405A34632D8}" type="datetimeFigureOut">
              <a:rPr lang="en-GB" smtClean="0"/>
              <a:t>04/03/2024</a:t>
            </a:fld>
            <a:endParaRPr lang="en-GB"/>
          </a:p>
        </p:txBody>
      </p:sp>
      <p:sp>
        <p:nvSpPr>
          <p:cNvPr id="6" name="Footer Placeholder 5">
            <a:extLst>
              <a:ext uri="{FF2B5EF4-FFF2-40B4-BE49-F238E27FC236}">
                <a16:creationId xmlns:a16="http://schemas.microsoft.com/office/drawing/2014/main" id="{2C7616FB-6C97-7913-6D7B-02328FEFEC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C23BAA-356D-EAD8-A68B-854060AB2964}"/>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967332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624915-A187-A8C7-F92D-4DF0FBFE01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986535A-22E7-DF75-28FB-D7567044F6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496A51F-22E1-A75D-7B1A-9E7CEADA9A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DF4C51-FCBF-3311-961B-A7342C3DBB02}"/>
              </a:ext>
            </a:extLst>
          </p:cNvPr>
          <p:cNvSpPr>
            <a:spLocks noGrp="1"/>
          </p:cNvSpPr>
          <p:nvPr>
            <p:ph type="dt" sz="half" idx="10"/>
          </p:nvPr>
        </p:nvSpPr>
        <p:spPr/>
        <p:txBody>
          <a:bodyPr/>
          <a:lstStyle/>
          <a:p>
            <a:fld id="{C126143E-2F02-46D9-AF0C-C405A34632D8}" type="datetimeFigureOut">
              <a:rPr lang="en-GB" smtClean="0"/>
              <a:t>04/03/2024</a:t>
            </a:fld>
            <a:endParaRPr lang="en-GB"/>
          </a:p>
        </p:txBody>
      </p:sp>
      <p:sp>
        <p:nvSpPr>
          <p:cNvPr id="6" name="Footer Placeholder 5">
            <a:extLst>
              <a:ext uri="{FF2B5EF4-FFF2-40B4-BE49-F238E27FC236}">
                <a16:creationId xmlns:a16="http://schemas.microsoft.com/office/drawing/2014/main" id="{AC54E426-51BE-EEF1-4723-4C909027FC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1E78D0-75B5-490A-D338-471225F4A792}"/>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1501796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85DF9-5825-82DE-3028-AB5DC49B795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AD46281-7E9A-6F20-C234-E8F0B0C10F4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7D7FAA-3E0B-DC3E-9378-0AFF77A3A742}"/>
              </a:ext>
            </a:extLst>
          </p:cNvPr>
          <p:cNvSpPr>
            <a:spLocks noGrp="1"/>
          </p:cNvSpPr>
          <p:nvPr>
            <p:ph type="dt" sz="half" idx="10"/>
          </p:nvPr>
        </p:nvSpPr>
        <p:spPr/>
        <p:txBody>
          <a:bodyPr/>
          <a:lstStyle/>
          <a:p>
            <a:fld id="{C126143E-2F02-46D9-AF0C-C405A34632D8}" type="datetimeFigureOut">
              <a:rPr lang="en-GB" smtClean="0"/>
              <a:t>04/03/2024</a:t>
            </a:fld>
            <a:endParaRPr lang="en-GB"/>
          </a:p>
        </p:txBody>
      </p:sp>
      <p:sp>
        <p:nvSpPr>
          <p:cNvPr id="5" name="Footer Placeholder 4">
            <a:extLst>
              <a:ext uri="{FF2B5EF4-FFF2-40B4-BE49-F238E27FC236}">
                <a16:creationId xmlns:a16="http://schemas.microsoft.com/office/drawing/2014/main" id="{A07695E4-DF2C-475A-FFBC-DE203C14D0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72D905-FDC4-E733-67DB-43F13BC1A309}"/>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41669906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6872DCA-9466-481F-C7D6-E54C47420C3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E4787-1FBA-9DF3-FA00-2DFC1C6E6A6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ADD56B-F1EF-7060-F080-25A849513DD8}"/>
              </a:ext>
            </a:extLst>
          </p:cNvPr>
          <p:cNvSpPr>
            <a:spLocks noGrp="1"/>
          </p:cNvSpPr>
          <p:nvPr>
            <p:ph type="dt" sz="half" idx="10"/>
          </p:nvPr>
        </p:nvSpPr>
        <p:spPr/>
        <p:txBody>
          <a:bodyPr/>
          <a:lstStyle/>
          <a:p>
            <a:fld id="{C126143E-2F02-46D9-AF0C-C405A34632D8}" type="datetimeFigureOut">
              <a:rPr lang="en-GB" smtClean="0"/>
              <a:t>04/03/2024</a:t>
            </a:fld>
            <a:endParaRPr lang="en-GB"/>
          </a:p>
        </p:txBody>
      </p:sp>
      <p:sp>
        <p:nvSpPr>
          <p:cNvPr id="5" name="Footer Placeholder 4">
            <a:extLst>
              <a:ext uri="{FF2B5EF4-FFF2-40B4-BE49-F238E27FC236}">
                <a16:creationId xmlns:a16="http://schemas.microsoft.com/office/drawing/2014/main" id="{9674C521-86C6-C4D9-B612-734B7A85E7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E7A419-5FF5-823F-2468-1C18DBB08611}"/>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3123510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01882B-2667-F622-4430-8F13DA5F14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3B5AD83-5CB5-3784-CF51-719649FDBC5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78DF5-EC1C-8B7B-ED3E-7E2294ADA2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26143E-2F02-46D9-AF0C-C405A34632D8}" type="datetimeFigureOut">
              <a:rPr lang="en-GB" smtClean="0"/>
              <a:t>04/03/2024</a:t>
            </a:fld>
            <a:endParaRPr lang="en-GB"/>
          </a:p>
        </p:txBody>
      </p:sp>
      <p:sp>
        <p:nvSpPr>
          <p:cNvPr id="5" name="Footer Placeholder 4">
            <a:extLst>
              <a:ext uri="{FF2B5EF4-FFF2-40B4-BE49-F238E27FC236}">
                <a16:creationId xmlns:a16="http://schemas.microsoft.com/office/drawing/2014/main" id="{8F343389-7F6E-0B3B-3FE0-F7293E01EF7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0D69BED-184A-A0BA-51F9-BCDA3F33DD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958159-C0A8-4BA7-9480-1BD25F294397}" type="slidenum">
              <a:rPr lang="en-GB" smtClean="0"/>
              <a:t>‹#›</a:t>
            </a:fld>
            <a:endParaRPr lang="en-GB"/>
          </a:p>
        </p:txBody>
      </p:sp>
    </p:spTree>
    <p:extLst>
      <p:ext uri="{BB962C8B-B14F-4D97-AF65-F5344CB8AC3E}">
        <p14:creationId xmlns:p14="http://schemas.microsoft.com/office/powerpoint/2010/main" val="31098561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019956" y="1584357"/>
            <a:ext cx="8172044" cy="5203214"/>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066973" y="-10800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a:latin typeface="Amatic SC"/>
                <a:cs typeface="Amatic SC"/>
              </a:rPr>
              <a:t>Preschool Long </a:t>
            </a:r>
            <a:endParaRPr lang="en-US" sz="7200">
              <a:latin typeface="Amatic SC" panose="00000500000000000000" pitchFamily="2" charset="-79"/>
              <a:cs typeface="Amatic SC" panose="00000500000000000000" pitchFamily="2" charset="-79"/>
            </a:endParaRPr>
          </a:p>
          <a:p>
            <a:r>
              <a:rPr lang="en-US" sz="7200">
                <a:latin typeface="Amatic SC"/>
                <a:cs typeface="Amatic SC"/>
              </a:rPr>
              <a:t>Term Plan 23-24</a:t>
            </a:r>
            <a:endParaRPr lang="en-GB" sz="7200">
              <a:latin typeface="Amatic SC" panose="00000500000000000000" pitchFamily="2" charset="-79"/>
              <a:cs typeface="Amatic SC" panose="00000500000000000000" pitchFamily="2" charset="-79"/>
            </a:endParaRPr>
          </a:p>
        </p:txBody>
      </p:sp>
      <p:sp>
        <p:nvSpPr>
          <p:cNvPr id="7" name="TextBox 6">
            <a:extLst>
              <a:ext uri="{FF2B5EF4-FFF2-40B4-BE49-F238E27FC236}">
                <a16:creationId xmlns:a16="http://schemas.microsoft.com/office/drawing/2014/main" id="{35190E74-8587-48B1-A2DC-DA613BB57499}"/>
              </a:ext>
            </a:extLst>
          </p:cNvPr>
          <p:cNvSpPr txBox="1"/>
          <p:nvPr/>
        </p:nvSpPr>
        <p:spPr>
          <a:xfrm>
            <a:off x="149820" y="3636951"/>
            <a:ext cx="3969615" cy="3046988"/>
          </a:xfrm>
          <a:prstGeom prst="rect">
            <a:avLst/>
          </a:prstGeom>
          <a:noFill/>
        </p:spPr>
        <p:txBody>
          <a:bodyPr wrap="square">
            <a:spAutoFit/>
          </a:bodyPr>
          <a:lstStyle/>
          <a:p>
            <a:r>
              <a:rPr lang="en-US" sz="1600" i="1"/>
              <a:t>Children will an abundance of opportunities to learn through play. We will ensure that learning will be fun, engaging and we will challenge and support all children where ever their starting point. As an EYFS team and effective role models, we will provide high quality interactions in order to develop and deepen the children’s learning opportunities. We will deliver our curriculum through a balance of adult led and child-initiated activities based on the EYFS Framework 21’ &amp; children’s interests.</a:t>
            </a:r>
            <a:endParaRPr lang="en-GB" sz="1600" i="1"/>
          </a:p>
        </p:txBody>
      </p:sp>
      <p:sp>
        <p:nvSpPr>
          <p:cNvPr id="8" name="TextBox 7">
            <a:extLst>
              <a:ext uri="{FF2B5EF4-FFF2-40B4-BE49-F238E27FC236}">
                <a16:creationId xmlns:a16="http://schemas.microsoft.com/office/drawing/2014/main" id="{26423087-9BE2-4DE3-9A6C-B07225FFFFA9}"/>
              </a:ext>
            </a:extLst>
          </p:cNvPr>
          <p:cNvSpPr txBox="1"/>
          <p:nvPr/>
        </p:nvSpPr>
        <p:spPr>
          <a:xfrm>
            <a:off x="4722998" y="70429"/>
            <a:ext cx="7632070" cy="2062103"/>
          </a:xfrm>
          <a:prstGeom prst="rect">
            <a:avLst/>
          </a:prstGeom>
          <a:noFill/>
        </p:spPr>
        <p:txBody>
          <a:bodyPr wrap="square">
            <a:spAutoFit/>
          </a:bodyPr>
          <a:lstStyle/>
          <a:p>
            <a:r>
              <a:rPr lang="en-US" sz="1600" i="1"/>
              <a:t>We understand and appreciate the importance of the outdoor environment for our children. It is a continuation of our indoor provision and it will be used at every opportunity. At The Spires Federation, we provide our children with opportunities to develop their gross motor skills, to deepen their imaginations and also their sense of curiosity. We want the children to feel safe and secure at all times and ensure that our safeguarding procedures are rigorous and kept up to date. Communication is important to us and we greatly value the relationship that we develop with parents throughout this vital year.</a:t>
            </a:r>
            <a:endParaRPr lang="en-GB" sz="1600" i="1"/>
          </a:p>
        </p:txBody>
      </p:sp>
      <p:pic>
        <p:nvPicPr>
          <p:cNvPr id="1026" name="Picture 2" descr="56,000+ Preschool Children Stock Illustrations, Royalty-Free ...">
            <a:extLst>
              <a:ext uri="{FF2B5EF4-FFF2-40B4-BE49-F238E27FC236}">
                <a16:creationId xmlns:a16="http://schemas.microsoft.com/office/drawing/2014/main" id="{655E5665-4375-2287-276E-55EA471B5A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939" y="2284401"/>
            <a:ext cx="3381375" cy="1352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56,000+ Preschool Children Stock Illustrations, Royalty-Free ...">
            <a:extLst>
              <a:ext uri="{FF2B5EF4-FFF2-40B4-BE49-F238E27FC236}">
                <a16:creationId xmlns:a16="http://schemas.microsoft.com/office/drawing/2014/main" id="{74D3ECAB-647C-1C3C-620A-DAC551754D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957" y="-366965"/>
            <a:ext cx="2587784" cy="1035114"/>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panose="00000500000000000000" pitchFamily="2" charset="-79"/>
                <a:cs typeface="Amatic SC" panose="00000500000000000000" pitchFamily="2" charset="-79"/>
              </a:rPr>
              <a:t>preschool Long Term Plan 23-24</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079478422"/>
              </p:ext>
            </p:extLst>
          </p:nvPr>
        </p:nvGraphicFramePr>
        <p:xfrm>
          <a:off x="366318" y="476214"/>
          <a:ext cx="11459364" cy="5929168"/>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a:solidFill>
                            <a:schemeClr val="bg1">
                              <a:lumMod val="50000"/>
                            </a:schemeClr>
                          </a:solidFill>
                          <a:latin typeface="Amatic SC"/>
                          <a:cs typeface="Amatic SC"/>
                        </a:rPr>
                        <a:t>Autumn 1</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a:solidFill>
                            <a:schemeClr val="bg1">
                              <a:lumMod val="50000"/>
                            </a:schemeClr>
                          </a:solidFill>
                          <a:latin typeface="Amatic SC"/>
                          <a:cs typeface="Amatic SC"/>
                        </a:rPr>
                        <a:t>Autumn 2</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a:solidFill>
                            <a:schemeClr val="bg1">
                              <a:lumMod val="50000"/>
                            </a:schemeClr>
                          </a:solidFill>
                          <a:latin typeface="Amatic SC"/>
                          <a:cs typeface="Amatic SC"/>
                        </a:rPr>
                        <a:t>Spring 1</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a:solidFill>
                            <a:schemeClr val="bg1">
                              <a:lumMod val="50000"/>
                            </a:schemeClr>
                          </a:solidFill>
                          <a:latin typeface="Amatic SC"/>
                          <a:cs typeface="Amatic SC"/>
                        </a:rPr>
                        <a:t>Spring 2</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a:solidFill>
                            <a:schemeClr val="bg1">
                              <a:lumMod val="50000"/>
                            </a:schemeClr>
                          </a:solidFill>
                          <a:latin typeface="Amatic SC"/>
                          <a:cs typeface="Amatic SC"/>
                        </a:rPr>
                        <a:t>Summer 1</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a:solidFill>
                            <a:schemeClr val="bg1">
                              <a:lumMod val="50000"/>
                            </a:schemeClr>
                          </a:solidFill>
                          <a:latin typeface="Amatic SC"/>
                          <a:cs typeface="Amatic SC"/>
                        </a:rPr>
                        <a:t>Summer 2</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endParaRPr lang="en-US" sz="2000" b="1" err="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superheroes</a:t>
                      </a:r>
                      <a:endParaRPr lang="en-GB" sz="2000" b="1" err="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endParaRPr lang="en-US" sz="80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r>
                        <a:rPr lang="en-US" sz="3200" b="0">
                          <a:latin typeface="Amatic SC"/>
                          <a:cs typeface="Amatic SC"/>
                        </a:rPr>
                        <a:t>Over Arching Principles </a:t>
                      </a:r>
                      <a:endParaRPr lang="en-GB" sz="32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a:solidFill>
                            <a:schemeClr val="bg1">
                              <a:lumMod val="50000"/>
                            </a:schemeClr>
                          </a:solidFill>
                          <a:latin typeface="+mj-lt"/>
                          <a:cs typeface="Amatic SC"/>
                        </a:rPr>
                        <a:t>Characteristics of Effective Learning </a:t>
                      </a:r>
                      <a:endParaRPr lang="en-US" sz="1200" b="1">
                        <a:solidFill>
                          <a:schemeClr val="bg1">
                            <a:lumMod val="50000"/>
                          </a:schemeClr>
                        </a:solidFill>
                        <a:latin typeface="+mj-lt"/>
                        <a:cs typeface="Amatic SC" panose="00000500000000000000" pitchFamily="2" charset="-79"/>
                      </a:endParaRPr>
                    </a:p>
                    <a:p>
                      <a:r>
                        <a:rPr lang="en-US" sz="1200" b="1">
                          <a:solidFill>
                            <a:srgbClr val="FF33CC"/>
                          </a:solidFill>
                          <a:latin typeface="+mj-lt"/>
                          <a:cs typeface="Amatic SC"/>
                        </a:rPr>
                        <a:t>Playing and exploring: </a:t>
                      </a:r>
                      <a:r>
                        <a:rPr lang="en-US" sz="1200">
                          <a:latin typeface="+mj-lt"/>
                          <a:cs typeface="RM Typerighter old" panose="00000400000000000000" pitchFamily="2" charset="-79"/>
                        </a:rPr>
                        <a:t>- Children investigate and experience things, and ‘have a go’. </a:t>
                      </a:r>
                      <a:r>
                        <a:rPr lang="en-GB" sz="1200">
                          <a:solidFill>
                            <a:srgbClr val="000000"/>
                          </a:solidFill>
                          <a:effectLst/>
                          <a:latin typeface="+mj-lt"/>
                          <a:ea typeface="Calibri" panose="020F0502020204030204" pitchFamily="34" charset="0"/>
                          <a:cs typeface="Acumin Pro"/>
                        </a:rPr>
                        <a:t>Children who actively participate in their </a:t>
                      </a:r>
                      <a:r>
                        <a:rPr lang="en-GB" sz="1200">
                          <a:solidFill>
                            <a:srgbClr val="000000"/>
                          </a:solidFill>
                          <a:latin typeface="+mj-lt"/>
                          <a:ea typeface="Calibri" panose="020F0502020204030204" pitchFamily="34" charset="0"/>
                          <a:cs typeface="Acumin Pro"/>
                        </a:rPr>
                        <a:t>own play </a:t>
                      </a:r>
                      <a:r>
                        <a:rPr lang="en-GB" sz="1200">
                          <a:solidFill>
                            <a:srgbClr val="000000"/>
                          </a:solidFill>
                          <a:effectLst/>
                          <a:latin typeface="+mj-lt"/>
                          <a:ea typeface="Calibri" panose="020F0502020204030204" pitchFamily="34" charset="0"/>
                          <a:cs typeface="Acumin Pro"/>
                        </a:rPr>
                        <a:t>develop a larger store of information and experiences to draw on which positively supports their learning </a:t>
                      </a:r>
                      <a:endParaRPr lang="en-US" sz="1200">
                        <a:latin typeface="+mj-lt"/>
                        <a:cs typeface="RM Typerighter old" panose="00000400000000000000" pitchFamily="2" charset="-79"/>
                      </a:endParaRPr>
                    </a:p>
                    <a:p>
                      <a:r>
                        <a:rPr lang="en-US" sz="1200" b="1">
                          <a:solidFill>
                            <a:srgbClr val="FF33CC"/>
                          </a:solidFill>
                          <a:latin typeface="+mj-lt"/>
                          <a:cs typeface="Amatic SC"/>
                        </a:rPr>
                        <a:t>Active learning: </a:t>
                      </a:r>
                      <a:r>
                        <a:rPr lang="en-US" sz="1200">
                          <a:latin typeface="+mj-lt"/>
                          <a:cs typeface="RM Typerighter old" panose="00000400000000000000" pitchFamily="2" charset="-79"/>
                        </a:rPr>
                        <a:t>- Children concentrate and keep on trying if they encounter difficulties. They are proud of their own achievements. </a:t>
                      </a:r>
                      <a:r>
                        <a:rPr lang="en-GB" sz="1200">
                          <a:effectLst/>
                          <a:latin typeface="+mj-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a:solidFill>
                            <a:srgbClr val="FF33CC"/>
                          </a:solidFill>
                          <a:latin typeface="+mj-lt"/>
                          <a:cs typeface="Amatic SC"/>
                        </a:rPr>
                        <a:t>Creating and thinking critically: </a:t>
                      </a:r>
                      <a:r>
                        <a:rPr lang="en-US" sz="1200">
                          <a:latin typeface="+mj-lt"/>
                          <a:cs typeface="RM Typerighter old" panose="00000400000000000000" pitchFamily="2" charset="-79"/>
                        </a:rPr>
                        <a:t>- Children develop their own ideas and make links between these ideas. </a:t>
                      </a:r>
                      <a:r>
                        <a:rPr lang="en-GB" sz="1200">
                          <a:effectLst/>
                          <a:latin typeface="+mj-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a:effectLst/>
                          <a:latin typeface="+mj-lt"/>
                          <a:ea typeface="Calibri" panose="020F0502020204030204" pitchFamily="34" charset="0"/>
                          <a:cs typeface="Arial"/>
                        </a:rPr>
                        <a:t> </a:t>
                      </a:r>
                    </a:p>
                    <a:p>
                      <a:endParaRPr lang="en-GB" sz="1200">
                        <a:latin typeface="+mj-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a:latin typeface="Amatic SC" panose="00000500000000000000" pitchFamily="2" charset="-79"/>
                          <a:cs typeface="Amatic SC" panose="00000500000000000000" pitchFamily="2" charset="-79"/>
                        </a:rPr>
                        <a:t>Over Arching Principles </a:t>
                      </a:r>
                      <a:endParaRPr lang="en-GB" sz="32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a:solidFill>
                            <a:srgbClr val="7030A0"/>
                          </a:solidFill>
                          <a:latin typeface="+mj-lt"/>
                          <a:cs typeface="Amatic SC"/>
                        </a:rPr>
                        <a:t>Unique Child: </a:t>
                      </a:r>
                      <a:r>
                        <a:rPr lang="en-US" sz="1200" i="0">
                          <a:latin typeface="+mj-lt"/>
                          <a:cs typeface="RM Typerighter old" panose="00000400000000000000" pitchFamily="2" charset="-79"/>
                        </a:rPr>
                        <a:t>Every child is unique and has the potential to be resilient, capable, confident and self-assured.  </a:t>
                      </a:r>
                    </a:p>
                    <a:p>
                      <a:r>
                        <a:rPr lang="en-US" sz="1200" b="1" i="0">
                          <a:solidFill>
                            <a:srgbClr val="7030A0"/>
                          </a:solidFill>
                          <a:latin typeface="+mj-lt"/>
                          <a:cs typeface="Amatic SC"/>
                        </a:rPr>
                        <a:t>Positive Relationships: </a:t>
                      </a:r>
                      <a:r>
                        <a:rPr lang="en-US" sz="1200" i="0">
                          <a:latin typeface="+mj-lt"/>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200" b="1" i="0">
                          <a:solidFill>
                            <a:srgbClr val="7030A0"/>
                          </a:solidFill>
                          <a:latin typeface="+mj-lt"/>
                          <a:cs typeface="Amatic SC"/>
                        </a:rPr>
                        <a:t>Enabling environments: </a:t>
                      </a:r>
                      <a:r>
                        <a:rPr lang="en-US" sz="1200" i="0">
                          <a:latin typeface="+mj-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a:solidFill>
                            <a:srgbClr val="7030A0"/>
                          </a:solidFill>
                          <a:latin typeface="+mj-lt"/>
                          <a:cs typeface="Amatic SC"/>
                        </a:rPr>
                        <a:t>Learning and Development: </a:t>
                      </a:r>
                      <a:r>
                        <a:rPr lang="en-US" sz="1200" i="0">
                          <a:latin typeface="+mj-lt"/>
                          <a:cs typeface="RM Typerighter old" panose="00000400000000000000" pitchFamily="2" charset="-79"/>
                        </a:rPr>
                        <a:t>Children develop and learn at different rates (not in different ways as it stated 2017). We must be aware of children who need greater support than others. </a:t>
                      </a:r>
                    </a:p>
                    <a:p>
                      <a:endParaRPr lang="en-US" sz="1200" i="1">
                        <a:latin typeface="+mj-lt"/>
                        <a:cs typeface="RM Typerighter old" panose="00000400000000000000" pitchFamily="2" charset="-79"/>
                      </a:endParaRPr>
                    </a:p>
                    <a:p>
                      <a:r>
                        <a:rPr lang="en-US" sz="1200" i="1">
                          <a:latin typeface="+mj-lt"/>
                          <a:cs typeface="RM Typerighter old" panose="00000400000000000000" pitchFamily="2" charset="-79"/>
                        </a:rPr>
                        <a:t>PLAY: </a:t>
                      </a:r>
                      <a:r>
                        <a:rPr lang="en-US" sz="1200" b="0" i="1" kern="1200">
                          <a:solidFill>
                            <a:schemeClr val="dk1"/>
                          </a:solidFill>
                          <a:effectLst/>
                          <a:latin typeface="+mj-lt"/>
                          <a:ea typeface="+mn-ea"/>
                          <a:cs typeface="+mn-cs"/>
                        </a:rPr>
                        <a:t>At The Spires Federation, we understand that children learn best when they are engaged active and inspired.  We understand that active learning involves other children, adults, objects, ideas, stimuli and events that aim to engage and involve children for sustained periods. We believe that Early Years education should be as practical as possible and therefore , we are proud that our EYFS setting has an underlying ethos of ‘Learning through play. </a:t>
                      </a:r>
                      <a:r>
                        <a:rPr lang="en-GB" sz="1200" i="1">
                          <a:solidFill>
                            <a:schemeClr val="tx1"/>
                          </a:solidFill>
                          <a:latin typeface="+mj-lt"/>
                          <a:cs typeface="RM Typerighter old" panose="000004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r>
                        <a:rPr lang="en-US" sz="1200" b="0" i="1" kern="1200">
                          <a:solidFill>
                            <a:schemeClr val="dk1"/>
                          </a:solidFill>
                          <a:effectLst/>
                          <a:latin typeface="+mj-lt"/>
                          <a:ea typeface="+mn-ea"/>
                          <a:cs typeface="+mn-cs"/>
                        </a:rPr>
                        <a:t>’</a:t>
                      </a:r>
                    </a:p>
                    <a:p>
                      <a:pPr marL="0" marR="0" lvl="0" indent="0" algn="ctr" rtl="0" eaLnBrk="1" fontAlgn="auto" latinLnBrk="0" hangingPunct="1">
                        <a:lnSpc>
                          <a:spcPct val="100000"/>
                        </a:lnSpc>
                        <a:spcBef>
                          <a:spcPts val="0"/>
                        </a:spcBef>
                        <a:spcAft>
                          <a:spcPts val="0"/>
                        </a:spcAft>
                        <a:buClrTx/>
                        <a:buSzTx/>
                        <a:buFontTx/>
                        <a:buNone/>
                      </a:pPr>
                      <a:r>
                        <a:rPr lang="en-US" sz="1400" b="1" i="1">
                          <a:latin typeface="+mj-lt"/>
                          <a:cs typeface="Amatic SC"/>
                        </a:rPr>
                        <a:t>We will ensure that all children learn and develop well and are kept healthy and safe at ALL times. </a:t>
                      </a:r>
                      <a:endParaRPr lang="en-GB" sz="1400" b="1" i="1">
                        <a:latin typeface="+mj-lt"/>
                        <a:cs typeface="Amatic SC" panose="00000500000000000000" pitchFamily="2" charset="-79"/>
                      </a:endParaRPr>
                    </a:p>
                    <a:p>
                      <a:endParaRPr lang="en-US" sz="1200" i="1">
                        <a:latin typeface="+mj-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6" name="TextBox 5">
            <a:extLst>
              <a:ext uri="{FF2B5EF4-FFF2-40B4-BE49-F238E27FC236}">
                <a16:creationId xmlns:a16="http://schemas.microsoft.com/office/drawing/2014/main" id="{D6796E57-4BE4-4760-9518-06087CD670E2}"/>
              </a:ext>
            </a:extLst>
          </p:cNvPr>
          <p:cNvSpPr txBox="1"/>
          <p:nvPr/>
        </p:nvSpPr>
        <p:spPr>
          <a:xfrm>
            <a:off x="1109291" y="6477811"/>
            <a:ext cx="12192000" cy="307777"/>
          </a:xfrm>
          <a:prstGeom prst="rect">
            <a:avLst/>
          </a:prstGeom>
          <a:noFill/>
        </p:spPr>
        <p:txBody>
          <a:bodyPr wrap="square">
            <a:spAutoFit/>
          </a:bodyPr>
          <a:lstStyle/>
          <a:p>
            <a:r>
              <a:rPr lang="en-US" sz="1400" i="1">
                <a:solidFill>
                  <a:schemeClr val="bg1">
                    <a:lumMod val="50000"/>
                  </a:schemeClr>
                </a:solidFill>
              </a:rPr>
              <a:t>The ultimate purpose of education, for adults and children, is to help them cultivate love, which is both an aesthetic and rational experience.</a:t>
            </a:r>
            <a:endParaRPr lang="en-GB" sz="1400" i="1">
              <a:solidFill>
                <a:schemeClr val="bg1">
                  <a:lumMod val="50000"/>
                </a:schemeClr>
              </a:solidFill>
            </a:endParaRPr>
          </a:p>
        </p:txBody>
      </p:sp>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a:ln/>
                <a:solidFill>
                  <a:schemeClr val="accent3"/>
                </a:solidFill>
                <a:latin typeface="Adler" panose="00000400000000000000" pitchFamily="2" charset="0"/>
              </a:rPr>
              <a:t>COEL</a:t>
            </a:r>
          </a:p>
        </p:txBody>
      </p:sp>
    </p:spTree>
    <p:extLst>
      <p:ext uri="{BB962C8B-B14F-4D97-AF65-F5344CB8AC3E}">
        <p14:creationId xmlns:p14="http://schemas.microsoft.com/office/powerpoint/2010/main" val="2952778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56,000+ Preschool Children Stock Illustrations, Royalty-Free ...">
            <a:extLst>
              <a:ext uri="{FF2B5EF4-FFF2-40B4-BE49-F238E27FC236}">
                <a16:creationId xmlns:a16="http://schemas.microsoft.com/office/drawing/2014/main" id="{F446E26C-E6D3-85DC-1816-6A8CBDA656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48691" y="-332403"/>
            <a:ext cx="2860896" cy="114435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42717AF-082F-3E13-2EDA-C125B3012AE5}"/>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B433D7CE-961E-E7DA-EC5E-631E4937F1F9}"/>
              </a:ext>
            </a:extLst>
          </p:cNvPr>
          <p:cNvSpPr>
            <a:spLocks noGrp="1"/>
          </p:cNvSpPr>
          <p:nvPr>
            <p:ph type="subTitle" idx="1"/>
          </p:nvPr>
        </p:nvSpPr>
        <p:spPr/>
        <p:txBody>
          <a:bodyPr/>
          <a:lstStyle/>
          <a:p>
            <a:endParaRPr lang="en-GB"/>
          </a:p>
        </p:txBody>
      </p:sp>
      <p:graphicFrame>
        <p:nvGraphicFramePr>
          <p:cNvPr id="4" name="Table 4">
            <a:extLst>
              <a:ext uri="{FF2B5EF4-FFF2-40B4-BE49-F238E27FC236}">
                <a16:creationId xmlns:a16="http://schemas.microsoft.com/office/drawing/2014/main" id="{EE92E399-74F1-CD2D-F893-DDF798A712F5}"/>
              </a:ext>
            </a:extLst>
          </p:cNvPr>
          <p:cNvGraphicFramePr>
            <a:graphicFrameLocks noGrp="1"/>
          </p:cNvGraphicFramePr>
          <p:nvPr>
            <p:extLst>
              <p:ext uri="{D42A27DB-BD31-4B8C-83A1-F6EECF244321}">
                <p14:modId xmlns:p14="http://schemas.microsoft.com/office/powerpoint/2010/main" val="1448512936"/>
              </p:ext>
            </p:extLst>
          </p:nvPr>
        </p:nvGraphicFramePr>
        <p:xfrm>
          <a:off x="133491" y="501550"/>
          <a:ext cx="11925017" cy="5981223"/>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729109">
                  <a:extLst>
                    <a:ext uri="{9D8B030D-6E8A-4147-A177-3AD203B41FA5}">
                      <a16:colId xmlns:a16="http://schemas.microsoft.com/office/drawing/2014/main" val="2865123548"/>
                    </a:ext>
                  </a:extLst>
                </a:gridCol>
                <a:gridCol w="1729109">
                  <a:extLst>
                    <a:ext uri="{9D8B030D-6E8A-4147-A177-3AD203B41FA5}">
                      <a16:colId xmlns:a16="http://schemas.microsoft.com/office/drawing/2014/main" val="872926247"/>
                    </a:ext>
                  </a:extLst>
                </a:gridCol>
                <a:gridCol w="1729109">
                  <a:extLst>
                    <a:ext uri="{9D8B030D-6E8A-4147-A177-3AD203B41FA5}">
                      <a16:colId xmlns:a16="http://schemas.microsoft.com/office/drawing/2014/main" val="1315738151"/>
                    </a:ext>
                  </a:extLst>
                </a:gridCol>
                <a:gridCol w="1729109">
                  <a:extLst>
                    <a:ext uri="{9D8B030D-6E8A-4147-A177-3AD203B41FA5}">
                      <a16:colId xmlns:a16="http://schemas.microsoft.com/office/drawing/2014/main" val="2709165749"/>
                    </a:ext>
                  </a:extLst>
                </a:gridCol>
                <a:gridCol w="1729109">
                  <a:extLst>
                    <a:ext uri="{9D8B030D-6E8A-4147-A177-3AD203B41FA5}">
                      <a16:colId xmlns:a16="http://schemas.microsoft.com/office/drawing/2014/main" val="2335150482"/>
                    </a:ext>
                  </a:extLst>
                </a:gridCol>
                <a:gridCol w="1729109">
                  <a:extLst>
                    <a:ext uri="{9D8B030D-6E8A-4147-A177-3AD203B41FA5}">
                      <a16:colId xmlns:a16="http://schemas.microsoft.com/office/drawing/2014/main" val="4046203905"/>
                    </a:ext>
                  </a:extLst>
                </a:gridCol>
              </a:tblGrid>
              <a:tr h="261930">
                <a:tc>
                  <a:txBody>
                    <a:bodyPr/>
                    <a:lstStyle/>
                    <a:p>
                      <a:pPr lvl="0" algn="ctr">
                        <a:buNone/>
                      </a:pP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a:solidFill>
                            <a:schemeClr val="bg1">
                              <a:lumMod val="50000"/>
                            </a:schemeClr>
                          </a:solidFill>
                          <a:latin typeface="Amatic SC"/>
                          <a:cs typeface="Amatic SC"/>
                        </a:rPr>
                        <a:t>Autumn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a:cs typeface="Amatic SC"/>
                        </a:rPr>
                        <a:t>Autumn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a:solidFill>
                            <a:schemeClr val="bg1">
                              <a:lumMod val="50000"/>
                            </a:schemeClr>
                          </a:solidFill>
                          <a:latin typeface="Amatic SC"/>
                          <a:cs typeface="Amatic SC"/>
                        </a:rPr>
                        <a:t>Spring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Spring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Summer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a:solidFill>
                            <a:schemeClr val="bg1">
                              <a:lumMod val="50000"/>
                            </a:schemeClr>
                          </a:solidFill>
                          <a:latin typeface="Amatic SC"/>
                          <a:cs typeface="Amatic SC"/>
                        </a:rPr>
                        <a:t>Summer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64343">
                <a:tc rowSpan="2">
                  <a:txBody>
                    <a:bodyPr/>
                    <a:lstStyle/>
                    <a:p>
                      <a:pPr algn="ctr"/>
                      <a:r>
                        <a:rPr lang="en-US" sz="2400" b="1">
                          <a:latin typeface="Amatic SC"/>
                          <a:cs typeface="Amatic SC"/>
                        </a:rPr>
                        <a:t>General Themes </a:t>
                      </a:r>
                      <a:endParaRPr lang="en-US"/>
                    </a:p>
                    <a:p>
                      <a:pPr lvl="0" algn="ctr">
                        <a:buNone/>
                      </a:pPr>
                      <a:r>
                        <a:rPr lang="en-US" sz="1400" b="0">
                          <a:latin typeface="Amatic SC"/>
                          <a:cs typeface="Amatic SC"/>
                        </a:rPr>
                        <a:t>NB: </a:t>
                      </a:r>
                      <a:r>
                        <a:rPr lang="en-US" sz="1400" b="0" i="1">
                          <a:latin typeface="Amatic SC"/>
                          <a:cs typeface="Amatic SC"/>
                        </a:rPr>
                        <a:t>These themes may be adapted at various points to allow for children’s interests to flow through the provision  </a:t>
                      </a:r>
                      <a:endParaRPr lang="en-US"/>
                    </a:p>
                    <a:p>
                      <a:pPr lvl="0" algn="ctr">
                        <a:buNone/>
                      </a:pPr>
                      <a:r>
                        <a:rPr lang="en-US" sz="1200" b="1" i="1">
                          <a:solidFill>
                            <a:srgbClr val="7030A0"/>
                          </a:solidFill>
                          <a:latin typeface="Amatic SC"/>
                          <a:cs typeface="Amatic SC"/>
                        </a:rPr>
                        <a:t>WELL-BEING  &amp; </a:t>
                      </a:r>
                      <a:r>
                        <a:rPr lang="en-US" sz="1200" b="1" i="1" err="1">
                          <a:solidFill>
                            <a:srgbClr val="7030A0"/>
                          </a:solidFill>
                          <a:latin typeface="Amatic SC"/>
                          <a:cs typeface="Amatic SC"/>
                        </a:rPr>
                        <a:t>Behaviour</a:t>
                      </a:r>
                      <a:r>
                        <a:rPr lang="en-US" sz="1200" b="1" i="1">
                          <a:solidFill>
                            <a:srgbClr val="7030A0"/>
                          </a:solidFill>
                          <a:latin typeface="Amatic SC"/>
                          <a:cs typeface="Amatic SC"/>
                        </a:rPr>
                        <a:t> For Learning </a:t>
                      </a:r>
                      <a:endParaRPr lang="en-GB" sz="1200" b="1" i="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400" b="1">
                          <a:solidFill>
                            <a:srgbClr val="7030A0"/>
                          </a:solidFill>
                          <a:latin typeface="Amatic SC"/>
                          <a:cs typeface="Amatic SC"/>
                        </a:rPr>
                        <a:t>All about me </a:t>
                      </a:r>
                      <a:endParaRPr lang="en-US" sz="2400" b="1">
                        <a:solidFill>
                          <a:srgbClr val="7030A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4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24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GB" sz="2400" b="1" baseline="0">
                          <a:solidFill>
                            <a:srgbClr val="7030A0"/>
                          </a:solidFill>
                          <a:latin typeface="Amatic SC"/>
                          <a:cs typeface="Amatic SC"/>
                        </a:rPr>
                        <a:t>On the farm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400" b="1" baseline="0">
                          <a:solidFill>
                            <a:srgbClr val="7030A0"/>
                          </a:solidFill>
                          <a:latin typeface="Amatic SC"/>
                          <a:cs typeface="Amatic SC"/>
                        </a:rPr>
                        <a:t>Summer holidays</a:t>
                      </a:r>
                      <a:endParaRPr lang="en-GB" sz="2400" b="1" baseline="0" err="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400" b="1">
                          <a:solidFill>
                            <a:srgbClr val="7030A0"/>
                          </a:solidFill>
                          <a:latin typeface="Amatic SC"/>
                          <a:cs typeface="Amatic SC"/>
                        </a:rPr>
                        <a:t>superheroes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4082736468"/>
                  </a:ext>
                </a:extLst>
              </a:tr>
              <a:tr h="1962326">
                <a:tc vMerge="1">
                  <a:txBody>
                    <a:bodyPr/>
                    <a:lstStyle/>
                    <a:p>
                      <a:pPr algn="ctr"/>
                      <a:endParaRPr lang="en-GB" sz="1400" b="1" i="1">
                        <a:solidFill>
                          <a:srgbClr val="7030A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00">
                          <a:solidFill>
                            <a:schemeClr val="tx1"/>
                          </a:solidFill>
                          <a:latin typeface="+mj-lt"/>
                          <a:cs typeface="Amatic SC"/>
                        </a:rPr>
                        <a:t>Starting pre school </a:t>
                      </a:r>
                      <a:endParaRPr lang="en-US" sz="1000">
                        <a:solidFill>
                          <a:schemeClr val="tx1"/>
                        </a:solidFill>
                        <a:latin typeface="+mj-lt"/>
                        <a:cs typeface="Amatic SC" panose="00000500000000000000" pitchFamily="2" charset="-79"/>
                      </a:endParaRPr>
                    </a:p>
                    <a:p>
                      <a:pPr lvl="0" algn="ctr">
                        <a:buNone/>
                      </a:pPr>
                      <a:r>
                        <a:rPr lang="en-US" sz="1000">
                          <a:solidFill>
                            <a:schemeClr val="tx1"/>
                          </a:solidFill>
                          <a:latin typeface="+mj-lt"/>
                          <a:cs typeface="Amatic SC"/>
                        </a:rPr>
                        <a:t> new beginnings </a:t>
                      </a:r>
                    </a:p>
                    <a:p>
                      <a:pPr lvl="0" algn="ctr">
                        <a:buNone/>
                      </a:pPr>
                      <a:r>
                        <a:rPr lang="en-US" sz="1000">
                          <a:solidFill>
                            <a:schemeClr val="tx1"/>
                          </a:solidFill>
                          <a:latin typeface="+mj-lt"/>
                          <a:cs typeface="Amatic SC"/>
                        </a:rPr>
                        <a:t>All about me </a:t>
                      </a:r>
                    </a:p>
                    <a:p>
                      <a:pPr lvl="0" algn="ctr">
                        <a:buNone/>
                      </a:pPr>
                      <a:r>
                        <a:rPr lang="en-US" sz="1000">
                          <a:solidFill>
                            <a:schemeClr val="tx1"/>
                          </a:solidFill>
                          <a:latin typeface="+mj-lt"/>
                          <a:cs typeface="Amatic SC"/>
                        </a:rPr>
                        <a:t>My family </a:t>
                      </a:r>
                    </a:p>
                    <a:p>
                      <a:pPr lvl="0" algn="ctr">
                        <a:buNone/>
                      </a:pPr>
                      <a:r>
                        <a:rPr lang="en-US" sz="1000">
                          <a:solidFill>
                            <a:schemeClr val="tx1"/>
                          </a:solidFill>
                          <a:latin typeface="+mj-lt"/>
                          <a:cs typeface="Amatic SC"/>
                        </a:rPr>
                        <a:t>My school </a:t>
                      </a:r>
                    </a:p>
                    <a:p>
                      <a:pPr lvl="0" algn="ctr">
                        <a:buNone/>
                      </a:pPr>
                      <a:r>
                        <a:rPr lang="en-US" sz="1000">
                          <a:solidFill>
                            <a:schemeClr val="tx1"/>
                          </a:solidFill>
                          <a:latin typeface="+mj-lt"/>
                          <a:cs typeface="Amatic SC"/>
                        </a:rPr>
                        <a:t>My village </a:t>
                      </a:r>
                    </a:p>
                    <a:p>
                      <a:pPr lvl="0" algn="ctr">
                        <a:buNone/>
                      </a:pPr>
                      <a:r>
                        <a:rPr lang="en-US" sz="1000">
                          <a:solidFill>
                            <a:schemeClr val="tx1"/>
                          </a:solidFill>
                          <a:latin typeface="+mj-lt"/>
                          <a:cs typeface="Amatic SC"/>
                        </a:rPr>
                        <a:t>Autumn </a:t>
                      </a:r>
                    </a:p>
                    <a:p>
                      <a:pPr lvl="0" algn="ctr">
                        <a:buNone/>
                      </a:pPr>
                      <a:r>
                        <a:rPr lang="en-US" sz="1000">
                          <a:solidFill>
                            <a:schemeClr val="tx1"/>
                          </a:solidFill>
                          <a:latin typeface="+mj-lt"/>
                          <a:cs typeface="Amatic SC"/>
                        </a:rPr>
                        <a:t>All Hallows Eve</a:t>
                      </a:r>
                    </a:p>
                    <a:p>
                      <a:pPr algn="ctr"/>
                      <a:r>
                        <a:rPr lang="en-US" sz="1000" baseline="0">
                          <a:solidFill>
                            <a:schemeClr val="tx1"/>
                          </a:solidFill>
                          <a:latin typeface="+mj-lt"/>
                          <a:cs typeface="Amatic SC"/>
                        </a:rPr>
                        <a:t>Food / Healthy Eating</a:t>
                      </a:r>
                    </a:p>
                    <a:p>
                      <a:pPr algn="ctr"/>
                      <a:r>
                        <a:rPr lang="en-US" sz="1000" baseline="0">
                          <a:solidFill>
                            <a:schemeClr val="tx1"/>
                          </a:solidFill>
                          <a:latin typeface="+mj-lt"/>
                          <a:cs typeface="Amatic SC"/>
                        </a:rPr>
                        <a:t>Harvest – where food comes from</a:t>
                      </a:r>
                      <a:endParaRPr lang="en-US" sz="1000">
                        <a:solidFill>
                          <a:schemeClr val="tx1"/>
                        </a:solidFill>
                        <a:latin typeface="+mj-lt"/>
                        <a:cs typeface="Amatic SC"/>
                      </a:endParaRPr>
                    </a:p>
                    <a:p>
                      <a:pPr algn="ctr"/>
                      <a:r>
                        <a:rPr lang="en-US" sz="1000">
                          <a:solidFill>
                            <a:schemeClr val="tx1"/>
                          </a:solidFill>
                          <a:latin typeface="+mj-lt"/>
                          <a:cs typeface="Amatic SC"/>
                        </a:rPr>
                        <a:t>PSED focus </a:t>
                      </a:r>
                    </a:p>
                    <a:p>
                      <a:pPr algn="ctr"/>
                      <a:endParaRPr lang="en-US" sz="1000">
                        <a:solidFill>
                          <a:schemeClr val="tx1"/>
                        </a:solidFill>
                        <a:latin typeface="+mj-lt"/>
                        <a:cs typeface="Amatic SC" panose="00000500000000000000" pitchFamily="2" charset="-79"/>
                      </a:endParaRPr>
                    </a:p>
                    <a:p>
                      <a:pPr algn="ctr"/>
                      <a:r>
                        <a:rPr lang="en-US" sz="1000" b="1" baseline="0">
                          <a:solidFill>
                            <a:schemeClr val="tx1"/>
                          </a:solidFill>
                          <a:latin typeface="+mj-lt"/>
                          <a:cs typeface="Amatic SC"/>
                        </a:rPr>
                        <a:t>Spires Explorers Focuses:</a:t>
                      </a:r>
                    </a:p>
                    <a:p>
                      <a:pPr algn="ctr"/>
                      <a:r>
                        <a:rPr lang="en-US" sz="1000" baseline="0">
                          <a:solidFill>
                            <a:schemeClr val="tx1"/>
                          </a:solidFill>
                          <a:latin typeface="+mj-lt"/>
                          <a:cs typeface="Amatic SC"/>
                        </a:rPr>
                        <a:t>Leaves, apples, mushrooms, sticks</a:t>
                      </a:r>
                      <a:endParaRPr lang="en-US" sz="1000">
                        <a:solidFill>
                          <a:schemeClr val="tx1"/>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Bonfire night </a:t>
                      </a:r>
                      <a:endParaRPr lang="en-US" sz="1000">
                        <a:latin typeface="+mj-lt"/>
                      </a:endParaRP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Remembrance day </a:t>
                      </a:r>
                      <a:endParaRPr lang="en-US" sz="1000">
                        <a:latin typeface="+mj-lt"/>
                      </a:endParaRP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Fairy tales </a:t>
                      </a: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Careers week</a:t>
                      </a: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Diwali </a:t>
                      </a: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Christmas </a:t>
                      </a:r>
                    </a:p>
                    <a:p>
                      <a:pPr marL="0" marR="0" lvl="0" indent="0" algn="ctr" rtl="0" eaLnBrk="1" fontAlgn="auto" latinLnBrk="0" hangingPunct="1">
                        <a:lnSpc>
                          <a:spcPct val="100000"/>
                        </a:lnSpc>
                        <a:spcBef>
                          <a:spcPts val="0"/>
                        </a:spcBef>
                        <a:spcAft>
                          <a:spcPts val="0"/>
                        </a:spcAft>
                        <a:buClrTx/>
                        <a:buSzTx/>
                        <a:buFontTx/>
                        <a:buNone/>
                      </a:pPr>
                      <a:r>
                        <a:rPr lang="en-US" sz="1000" baseline="0">
                          <a:solidFill>
                            <a:schemeClr val="tx1"/>
                          </a:solidFill>
                          <a:latin typeface="+mj-lt"/>
                          <a:cs typeface="Amatic SC"/>
                        </a:rPr>
                        <a:t>Celebrations </a:t>
                      </a:r>
                      <a:endParaRPr lang="en-US" sz="1000">
                        <a:solidFill>
                          <a:schemeClr val="tx1"/>
                        </a:solidFill>
                        <a:latin typeface="+mj-lt"/>
                        <a:cs typeface="Amatic SC"/>
                      </a:endParaRP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latin typeface="+mj-lt"/>
                          <a:cs typeface="Amatic SC"/>
                        </a:rPr>
                        <a:t>At the Panto </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Christmas Lists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latin typeface="+mj-lt"/>
                          <a:cs typeface="Amatic SC"/>
                        </a:rPr>
                        <a:t>Letters to Father Christmas</a:t>
                      </a:r>
                    </a:p>
                    <a:p>
                      <a:pPr marL="0" marR="0" lvl="0" indent="0" algn="ctr" rtl="0" eaLnBrk="1" fontAlgn="auto" latinLnBrk="0" hangingPunct="1">
                        <a:lnSpc>
                          <a:spcPct val="100000"/>
                        </a:lnSpc>
                        <a:spcBef>
                          <a:spcPts val="0"/>
                        </a:spcBef>
                        <a:spcAft>
                          <a:spcPts val="0"/>
                        </a:spcAft>
                        <a:buClrTx/>
                        <a:buSzTx/>
                        <a:buFontTx/>
                        <a:buNone/>
                      </a:pPr>
                      <a:endParaRPr lang="en-US" sz="1000" b="1" baseline="0">
                        <a:solidFill>
                          <a:schemeClr val="tx1"/>
                        </a:solidFill>
                        <a:latin typeface="+mj-lt"/>
                        <a:cs typeface="Amatic SC"/>
                      </a:endParaRPr>
                    </a:p>
                    <a:p>
                      <a:pPr marL="0" marR="0" lvl="0" indent="0" algn="ctr">
                        <a:lnSpc>
                          <a:spcPct val="100000"/>
                        </a:lnSpc>
                        <a:spcBef>
                          <a:spcPts val="0"/>
                        </a:spcBef>
                        <a:spcAft>
                          <a:spcPts val="0"/>
                        </a:spcAft>
                        <a:buClrTx/>
                        <a:buSzTx/>
                        <a:buFontTx/>
                        <a:buNone/>
                      </a:pPr>
                      <a:endParaRPr lang="en-US" sz="1000" b="1" baseline="0">
                        <a:solidFill>
                          <a:schemeClr val="tx1"/>
                        </a:solidFill>
                        <a:latin typeface="+mj-lt"/>
                        <a:cs typeface="Amatic SC"/>
                      </a:endParaRPr>
                    </a:p>
                    <a:p>
                      <a:pPr marL="0" marR="0" lvl="0" indent="0" algn="ctr">
                        <a:lnSpc>
                          <a:spcPct val="100000"/>
                        </a:lnSpc>
                        <a:spcBef>
                          <a:spcPts val="0"/>
                        </a:spcBef>
                        <a:spcAft>
                          <a:spcPts val="0"/>
                        </a:spcAft>
                        <a:buClrTx/>
                        <a:buSzTx/>
                        <a:buFontTx/>
                        <a:buNone/>
                      </a:pPr>
                      <a:r>
                        <a:rPr lang="en-US" sz="1000" b="1" baseline="0">
                          <a:solidFill>
                            <a:schemeClr val="tx1"/>
                          </a:solidFill>
                          <a:latin typeface="+mj-lt"/>
                          <a:cs typeface="Amatic SC"/>
                        </a:rPr>
                        <a:t>Spires Explorers  Focuses:</a:t>
                      </a:r>
                      <a:endParaRPr lang="en-US" sz="1000">
                        <a:solidFill>
                          <a:schemeClr val="tx1"/>
                        </a:solidFill>
                        <a:latin typeface="+mj-lt"/>
                        <a:cs typeface="Amatic SC"/>
                      </a:endParaRPr>
                    </a:p>
                    <a:p>
                      <a:pPr marL="0" marR="0" lvl="0" indent="0" algn="ctr" rtl="0" eaLnBrk="1" fontAlgn="auto" latinLnBrk="0" hangingPunct="1">
                        <a:lnSpc>
                          <a:spcPct val="100000"/>
                        </a:lnSpc>
                        <a:spcBef>
                          <a:spcPts val="0"/>
                        </a:spcBef>
                        <a:spcAft>
                          <a:spcPts val="0"/>
                        </a:spcAft>
                        <a:buClrTx/>
                        <a:buSzTx/>
                        <a:buFontTx/>
                        <a:buNone/>
                      </a:pPr>
                      <a:r>
                        <a:rPr lang="en-US" sz="1000" b="0" baseline="0">
                          <a:solidFill>
                            <a:schemeClr val="tx1"/>
                          </a:solidFill>
                          <a:latin typeface="+mj-lt"/>
                          <a:cs typeface="Amatic SC"/>
                        </a:rPr>
                        <a:t>Pumpkins, spiders, fire, winter trees, decorations,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00">
                          <a:solidFill>
                            <a:schemeClr val="tx1"/>
                          </a:solidFill>
                          <a:latin typeface="+mj-lt"/>
                          <a:cs typeface="Amatic SC"/>
                        </a:rPr>
                        <a:t>Winter </a:t>
                      </a:r>
                      <a:endParaRPr lang="en-US" sz="1000">
                        <a:latin typeface="+mj-lt"/>
                      </a:endParaRPr>
                    </a:p>
                    <a:p>
                      <a:pPr lvl="0" algn="ctr">
                        <a:buNone/>
                      </a:pPr>
                      <a:r>
                        <a:rPr lang="en-US" sz="1000">
                          <a:solidFill>
                            <a:schemeClr val="tx1"/>
                          </a:solidFill>
                          <a:latin typeface="+mj-lt"/>
                          <a:cs typeface="Amatic SC"/>
                        </a:rPr>
                        <a:t>New life new beginnings </a:t>
                      </a:r>
                    </a:p>
                    <a:p>
                      <a:pPr lvl="0" algn="ctr">
                        <a:buNone/>
                      </a:pPr>
                      <a:r>
                        <a:rPr lang="en-US" sz="1000">
                          <a:solidFill>
                            <a:schemeClr val="tx1"/>
                          </a:solidFill>
                          <a:latin typeface="+mj-lt"/>
                          <a:cs typeface="Amatic SC"/>
                        </a:rPr>
                        <a:t>Chinese new year </a:t>
                      </a:r>
                      <a:endParaRPr lang="en-US" sz="1000">
                        <a:latin typeface="+mj-lt"/>
                      </a:endParaRPr>
                    </a:p>
                    <a:p>
                      <a:pPr lvl="0" algn="ctr">
                        <a:buNone/>
                      </a:pPr>
                      <a:r>
                        <a:rPr lang="en-US" sz="1000">
                          <a:solidFill>
                            <a:schemeClr val="tx1"/>
                          </a:solidFill>
                          <a:latin typeface="+mj-lt"/>
                          <a:cs typeface="Amatic SC"/>
                        </a:rPr>
                        <a:t>Transport and journeys </a:t>
                      </a:r>
                      <a:endParaRPr lang="en-US" sz="1000">
                        <a:latin typeface="+mj-lt"/>
                      </a:endParaRPr>
                    </a:p>
                    <a:p>
                      <a:pPr lvl="0" algn="ctr">
                        <a:buNone/>
                      </a:pPr>
                      <a:r>
                        <a:rPr lang="en-US" sz="1000">
                          <a:solidFill>
                            <a:schemeClr val="tx1"/>
                          </a:solidFill>
                          <a:latin typeface="+mj-lt"/>
                          <a:cs typeface="Amatic SC"/>
                        </a:rPr>
                        <a:t>Growing and changing </a:t>
                      </a:r>
                      <a:endParaRPr lang="en-US" sz="1000">
                        <a:latin typeface="+mj-lt"/>
                      </a:endParaRPr>
                    </a:p>
                    <a:p>
                      <a:pPr lvl="0" algn="ctr">
                        <a:buNone/>
                      </a:pPr>
                      <a:r>
                        <a:rPr lang="en-US" sz="1000" b="0" i="0" u="none" strike="noStrike" noProof="0">
                          <a:latin typeface="+mj-lt"/>
                        </a:rPr>
                        <a:t>Day and Night</a:t>
                      </a:r>
                      <a:endParaRPr lang="en-US" sz="1000">
                        <a:latin typeface="+mj-lt"/>
                      </a:endParaRP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Climates / Hibernation </a:t>
                      </a:r>
                    </a:p>
                    <a:p>
                      <a:pPr algn="ctr"/>
                      <a:r>
                        <a:rPr lang="en-US" sz="1000">
                          <a:solidFill>
                            <a:schemeClr val="tx1"/>
                          </a:solidFill>
                          <a:latin typeface="+mj-lt"/>
                          <a:cs typeface="Amatic SC"/>
                        </a:rPr>
                        <a:t>Animal patterns</a:t>
                      </a:r>
                    </a:p>
                    <a:p>
                      <a:pPr algn="ctr"/>
                      <a:r>
                        <a:rPr lang="en-US" sz="1000">
                          <a:solidFill>
                            <a:schemeClr val="tx1"/>
                          </a:solidFill>
                          <a:latin typeface="+mj-lt"/>
                          <a:cs typeface="Amatic SC"/>
                        </a:rPr>
                        <a:t>David Attenborough </a:t>
                      </a:r>
                    </a:p>
                    <a:p>
                      <a:pPr algn="ctr"/>
                      <a:r>
                        <a:rPr lang="en-US" sz="1000">
                          <a:solidFill>
                            <a:schemeClr val="tx1"/>
                          </a:solidFill>
                          <a:latin typeface="+mj-lt"/>
                          <a:cs typeface="Amatic SC"/>
                        </a:rPr>
                        <a:t>Happy Habitats</a:t>
                      </a:r>
                    </a:p>
                    <a:p>
                      <a:pPr algn="ctr"/>
                      <a:r>
                        <a:rPr lang="en-US" sz="1000">
                          <a:solidFill>
                            <a:schemeClr val="tx1"/>
                          </a:solidFill>
                          <a:latin typeface="+mj-lt"/>
                          <a:cs typeface="Amatic SC"/>
                        </a:rPr>
                        <a:t>Birds and Feeders</a:t>
                      </a:r>
                    </a:p>
                    <a:p>
                      <a:pPr algn="ctr"/>
                      <a:endParaRPr lang="en-US" sz="1000" baseline="0">
                        <a:solidFill>
                          <a:schemeClr val="tx1"/>
                        </a:solidFill>
                        <a:latin typeface="+mj-lt"/>
                        <a:cs typeface="Amatic SC"/>
                      </a:endParaRPr>
                    </a:p>
                    <a:p>
                      <a:pPr algn="ctr"/>
                      <a:endParaRPr lang="en-US" sz="1000" baseline="0">
                        <a:solidFill>
                          <a:schemeClr val="tx1"/>
                        </a:solidFill>
                        <a:latin typeface="+mj-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000" b="1" baseline="0">
                          <a:solidFill>
                            <a:schemeClr val="tx1"/>
                          </a:solidFill>
                          <a:latin typeface="+mj-lt"/>
                          <a:cs typeface="Amatic SC"/>
                        </a:rPr>
                        <a:t>Spires Explorers Focuses: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baseline="0">
                          <a:solidFill>
                            <a:schemeClr val="tx1"/>
                          </a:solidFill>
                          <a:latin typeface="+mj-lt"/>
                          <a:cs typeface="Amatic SC"/>
                        </a:rPr>
                        <a:t>Hedgehogs, owls, badgers, bird feeders, stars (autumn), robins, northern lights (winter) the moon (spring)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00">
                          <a:solidFill>
                            <a:schemeClr val="tx1"/>
                          </a:solidFill>
                          <a:latin typeface="+mj-lt"/>
                          <a:cs typeface="Amatic SC"/>
                        </a:rPr>
                        <a:t>Seasonal changes</a:t>
                      </a:r>
                      <a:r>
                        <a:rPr lang="en-US" sz="1000" baseline="0">
                          <a:solidFill>
                            <a:schemeClr val="tx1"/>
                          </a:solidFill>
                          <a:latin typeface="+mj-lt"/>
                          <a:cs typeface="Amatic SC"/>
                        </a:rPr>
                        <a:t> – Spring</a:t>
                      </a:r>
                    </a:p>
                    <a:p>
                      <a:pPr lvl="0" algn="ctr">
                        <a:buNone/>
                      </a:pPr>
                      <a:r>
                        <a:rPr lang="en-US" sz="1000" baseline="0">
                          <a:solidFill>
                            <a:schemeClr val="tx1"/>
                          </a:solidFill>
                          <a:latin typeface="+mj-lt"/>
                          <a:cs typeface="Amatic SC"/>
                        </a:rPr>
                        <a:t>Pancake day </a:t>
                      </a:r>
                    </a:p>
                    <a:p>
                      <a:pPr lvl="0" algn="ctr">
                        <a:buNone/>
                      </a:pPr>
                      <a:r>
                        <a:rPr lang="en-US" sz="1000" baseline="0">
                          <a:solidFill>
                            <a:schemeClr val="tx1"/>
                          </a:solidFill>
                          <a:latin typeface="+mj-lt"/>
                          <a:cs typeface="Amatic SC"/>
                        </a:rPr>
                        <a:t>On the farm </a:t>
                      </a:r>
                    </a:p>
                    <a:p>
                      <a:pPr lvl="0" algn="ctr">
                        <a:buNone/>
                      </a:pPr>
                      <a:r>
                        <a:rPr lang="en-US" sz="1000" baseline="0">
                          <a:solidFill>
                            <a:schemeClr val="tx1"/>
                          </a:solidFill>
                          <a:latin typeface="+mj-lt"/>
                          <a:cs typeface="Amatic SC"/>
                        </a:rPr>
                        <a:t>Farm to fork</a:t>
                      </a:r>
                    </a:p>
                    <a:p>
                      <a:pPr lvl="0" algn="ctr">
                        <a:buNone/>
                      </a:pPr>
                      <a:r>
                        <a:rPr lang="en-US" sz="1000" baseline="0">
                          <a:solidFill>
                            <a:schemeClr val="tx1"/>
                          </a:solidFill>
                          <a:latin typeface="+mj-lt"/>
                          <a:cs typeface="Amatic SC"/>
                        </a:rPr>
                        <a:t>Farm transport </a:t>
                      </a:r>
                    </a:p>
                    <a:p>
                      <a:pPr lvl="0" algn="ctr">
                        <a:buNone/>
                      </a:pPr>
                      <a:r>
                        <a:rPr lang="en-US" sz="1000" baseline="0">
                          <a:solidFill>
                            <a:schemeClr val="tx1"/>
                          </a:solidFill>
                          <a:latin typeface="+mj-lt"/>
                          <a:cs typeface="Amatic SC"/>
                        </a:rPr>
                        <a:t>Growing up and generations </a:t>
                      </a:r>
                    </a:p>
                    <a:p>
                      <a:pPr lvl="0" algn="ctr">
                        <a:buNone/>
                      </a:pPr>
                      <a:r>
                        <a:rPr lang="en-US" sz="1000" baseline="0">
                          <a:solidFill>
                            <a:schemeClr val="tx1"/>
                          </a:solidFill>
                          <a:latin typeface="+mj-lt"/>
                          <a:cs typeface="Amatic SC"/>
                        </a:rPr>
                        <a:t>Easter </a:t>
                      </a:r>
                    </a:p>
                    <a:p>
                      <a:pPr lvl="0" algn="ctr">
                        <a:buNone/>
                      </a:pPr>
                      <a:r>
                        <a:rPr lang="en-US" sz="1000" b="0" i="0" u="none" strike="noStrike" noProof="0">
                          <a:latin typeface="+mj-lt"/>
                        </a:rPr>
                        <a:t>Night and day animals</a:t>
                      </a:r>
                      <a:endParaRPr lang="en-US" sz="1000">
                        <a:latin typeface="+mj-lt"/>
                      </a:endParaRPr>
                    </a:p>
                    <a:p>
                      <a:pPr lvl="0" algn="ctr">
                        <a:buNone/>
                      </a:pPr>
                      <a:r>
                        <a:rPr lang="en-US" sz="1000" b="0" i="0" u="none" strike="noStrike" noProof="0">
                          <a:solidFill>
                            <a:schemeClr val="tx1"/>
                          </a:solidFill>
                          <a:latin typeface="+mj-lt"/>
                        </a:rPr>
                        <a:t>The Earth/The Moon/The Sun</a:t>
                      </a:r>
                      <a:endParaRPr lang="en-US" sz="1000">
                        <a:latin typeface="+mj-lt"/>
                      </a:endParaRPr>
                    </a:p>
                    <a:p>
                      <a:pPr lvl="0" algn="ctr">
                        <a:buNone/>
                      </a:pPr>
                      <a:endParaRPr lang="en-US" sz="1000" b="0" i="0" u="none" strike="noStrike" noProof="0">
                        <a:solidFill>
                          <a:schemeClr val="tx1"/>
                        </a:solidFill>
                        <a:latin typeface="+mj-lt"/>
                      </a:endParaRPr>
                    </a:p>
                    <a:p>
                      <a:pPr lvl="0" algn="ctr">
                        <a:buNone/>
                      </a:pPr>
                      <a:endParaRPr lang="en-US" sz="1000" b="0" i="0" u="none" strike="noStrike" noProof="0">
                        <a:solidFill>
                          <a:schemeClr val="tx1"/>
                        </a:solidFill>
                        <a:latin typeface="+mj-lt"/>
                      </a:endParaRPr>
                    </a:p>
                    <a:p>
                      <a:pPr lvl="0" algn="ctr">
                        <a:buNone/>
                      </a:pPr>
                      <a:endParaRPr lang="en-US" sz="1000" b="0" i="0" u="none" strike="noStrike" noProof="0">
                        <a:solidFill>
                          <a:schemeClr val="tx1"/>
                        </a:solidFill>
                        <a:latin typeface="+mj-lt"/>
                      </a:endParaRPr>
                    </a:p>
                    <a:p>
                      <a:pPr marL="0" marR="0" lvl="0" indent="0" algn="ctr" rtl="0" eaLnBrk="1" fontAlgn="auto" latinLnBrk="0" hangingPunct="1">
                        <a:lnSpc>
                          <a:spcPct val="100000"/>
                        </a:lnSpc>
                        <a:spcBef>
                          <a:spcPts val="0"/>
                        </a:spcBef>
                        <a:spcAft>
                          <a:spcPts val="0"/>
                        </a:spcAft>
                        <a:buClrTx/>
                        <a:buSzTx/>
                        <a:buFontTx/>
                        <a:buNone/>
                      </a:pPr>
                      <a:r>
                        <a:rPr lang="en-US" sz="1000" b="1" baseline="0">
                          <a:solidFill>
                            <a:schemeClr val="tx1"/>
                          </a:solidFill>
                          <a:latin typeface="+mj-lt"/>
                          <a:cs typeface="Amatic SC"/>
                        </a:rPr>
                        <a:t>Spires Explorers Focuses:</a:t>
                      </a:r>
                    </a:p>
                    <a:p>
                      <a:pPr algn="ctr"/>
                      <a:r>
                        <a:rPr lang="en-US" sz="1000">
                          <a:solidFill>
                            <a:schemeClr val="tx1"/>
                          </a:solidFill>
                          <a:latin typeface="+mj-lt"/>
                          <a:cs typeface="Amatic SC"/>
                        </a:rPr>
                        <a:t>Fire and Ice, rocks (winter), rain, rainbows, the sea,</a:t>
                      </a:r>
                      <a:r>
                        <a:rPr lang="en-US" sz="1000" baseline="0">
                          <a:solidFill>
                            <a:schemeClr val="tx1"/>
                          </a:solidFill>
                          <a:latin typeface="+mj-lt"/>
                          <a:cs typeface="Amatic SC"/>
                        </a:rPr>
                        <a:t> spring flowers </a:t>
                      </a:r>
                      <a:r>
                        <a:rPr lang="en-US" sz="1000">
                          <a:solidFill>
                            <a:schemeClr val="tx1"/>
                          </a:solidFill>
                          <a:latin typeface="+mj-lt"/>
                          <a:cs typeface="Amatic SC"/>
                        </a:rPr>
                        <a:t>(spring)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00">
                          <a:solidFill>
                            <a:schemeClr val="tx1"/>
                          </a:solidFill>
                          <a:latin typeface="+mj-lt"/>
                          <a:cs typeface="Amatic SC"/>
                        </a:rPr>
                        <a:t>Life cycles </a:t>
                      </a:r>
                      <a:endParaRPr lang="en-US" sz="1000">
                        <a:solidFill>
                          <a:schemeClr val="tx1"/>
                        </a:solidFill>
                        <a:latin typeface="+mj-lt"/>
                        <a:cs typeface="Amatic SC" panose="00000500000000000000" pitchFamily="2" charset="-79"/>
                      </a:endParaRPr>
                    </a:p>
                    <a:p>
                      <a:pPr lvl="0" algn="ctr">
                        <a:buNone/>
                      </a:pPr>
                      <a:r>
                        <a:rPr lang="en-US" sz="1000">
                          <a:solidFill>
                            <a:schemeClr val="tx1"/>
                          </a:solidFill>
                          <a:latin typeface="+mj-lt"/>
                          <a:cs typeface="Amatic SC"/>
                        </a:rPr>
                        <a:t>Camping  and Explorers </a:t>
                      </a:r>
                      <a:endParaRPr lang="en-US" sz="1000">
                        <a:latin typeface="+mj-lt"/>
                      </a:endParaRPr>
                    </a:p>
                    <a:p>
                      <a:pPr lvl="0" algn="ctr">
                        <a:buNone/>
                      </a:pPr>
                      <a:r>
                        <a:rPr lang="en-US" sz="1000">
                          <a:solidFill>
                            <a:schemeClr val="tx1"/>
                          </a:solidFill>
                          <a:latin typeface="+mj-lt"/>
                          <a:cs typeface="Amatic SC"/>
                        </a:rPr>
                        <a:t>Hot places </a:t>
                      </a:r>
                      <a:endParaRPr lang="en-US" sz="1000">
                        <a:latin typeface="+mj-lt"/>
                      </a:endParaRPr>
                    </a:p>
                    <a:p>
                      <a:pPr lvl="0" algn="ctr">
                        <a:buNone/>
                      </a:pPr>
                      <a:r>
                        <a:rPr lang="en-US" sz="1000">
                          <a:solidFill>
                            <a:schemeClr val="tx1"/>
                          </a:solidFill>
                          <a:latin typeface="+mj-lt"/>
                          <a:cs typeface="Amatic SC"/>
                        </a:rPr>
                        <a:t>Rock pools </a:t>
                      </a:r>
                      <a:endParaRPr lang="en-US" sz="1000">
                        <a:latin typeface="+mj-lt"/>
                      </a:endParaRPr>
                    </a:p>
                    <a:p>
                      <a:pPr lvl="0" algn="ctr">
                        <a:buNone/>
                      </a:pPr>
                      <a:r>
                        <a:rPr lang="en-US" sz="1000">
                          <a:solidFill>
                            <a:schemeClr val="tx1"/>
                          </a:solidFill>
                          <a:latin typeface="+mj-lt"/>
                          <a:cs typeface="Amatic SC"/>
                        </a:rPr>
                        <a:t>Beaches </a:t>
                      </a:r>
                      <a:endParaRPr lang="en-US" sz="1000">
                        <a:latin typeface="+mj-lt"/>
                      </a:endParaRPr>
                    </a:p>
                    <a:p>
                      <a:pPr lvl="0" algn="ctr">
                        <a:buNone/>
                      </a:pPr>
                      <a:r>
                        <a:rPr lang="en-US" sz="1000">
                          <a:solidFill>
                            <a:schemeClr val="tx1"/>
                          </a:solidFill>
                          <a:latin typeface="+mj-lt"/>
                          <a:cs typeface="Amatic SC"/>
                        </a:rPr>
                        <a:t>Plants &amp; Flowers </a:t>
                      </a:r>
                      <a:endParaRPr lang="en-US" sz="1000">
                        <a:latin typeface="+mj-lt"/>
                      </a:endParaRPr>
                    </a:p>
                    <a:p>
                      <a:pPr algn="ctr"/>
                      <a:r>
                        <a:rPr lang="en-US" sz="1000">
                          <a:solidFill>
                            <a:schemeClr val="tx1"/>
                          </a:solidFill>
                          <a:latin typeface="+mj-lt"/>
                          <a:cs typeface="Amatic SC"/>
                        </a:rPr>
                        <a:t>Weather / seasons </a:t>
                      </a:r>
                    </a:p>
                    <a:p>
                      <a:pPr algn="ctr"/>
                      <a:r>
                        <a:rPr lang="en-US" sz="1000">
                          <a:solidFill>
                            <a:schemeClr val="tx1"/>
                          </a:solidFill>
                          <a:latin typeface="+mj-lt"/>
                          <a:cs typeface="Amatic SC"/>
                        </a:rPr>
                        <a:t>The great outdoors </a:t>
                      </a:r>
                    </a:p>
                    <a:p>
                      <a:pPr algn="ctr"/>
                      <a:r>
                        <a:rPr lang="en-US" sz="1000">
                          <a:solidFill>
                            <a:schemeClr val="tx1"/>
                          </a:solidFill>
                          <a:latin typeface="+mj-lt"/>
                          <a:cs typeface="Amatic SC"/>
                        </a:rPr>
                        <a:t>Forest School </a:t>
                      </a:r>
                    </a:p>
                    <a:p>
                      <a:pPr algn="ctr"/>
                      <a:r>
                        <a:rPr lang="en-US" sz="1000">
                          <a:solidFill>
                            <a:schemeClr val="tx1"/>
                          </a:solidFill>
                          <a:latin typeface="+mj-lt"/>
                          <a:cs typeface="Amatic SC"/>
                        </a:rPr>
                        <a:t>Planting seeds </a:t>
                      </a:r>
                    </a:p>
                    <a:p>
                      <a:pPr algn="ctr"/>
                      <a:r>
                        <a:rPr lang="en-US" sz="1000">
                          <a:solidFill>
                            <a:schemeClr val="tx1"/>
                          </a:solidFill>
                          <a:latin typeface="+mj-lt"/>
                          <a:cs typeface="Amatic SC"/>
                        </a:rPr>
                        <a:t>Life cycles </a:t>
                      </a:r>
                    </a:p>
                    <a:p>
                      <a:pPr algn="ctr"/>
                      <a:r>
                        <a:rPr lang="en-US" sz="1000">
                          <a:solidFill>
                            <a:schemeClr val="tx1"/>
                          </a:solidFill>
                          <a:latin typeface="+mj-lt"/>
                          <a:cs typeface="Amatic SC"/>
                        </a:rPr>
                        <a:t>Mini Beasts </a:t>
                      </a:r>
                    </a:p>
                    <a:p>
                      <a:pPr algn="ctr"/>
                      <a:r>
                        <a:rPr lang="en-US" sz="1000">
                          <a:solidFill>
                            <a:schemeClr val="tx1"/>
                          </a:solidFill>
                          <a:latin typeface="+mj-lt"/>
                          <a:cs typeface="Amatic SC"/>
                        </a:rPr>
                        <a:t>Animal Arts and crafts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a:solidFill>
                          <a:schemeClr val="tx1"/>
                        </a:solidFill>
                        <a:latin typeface="+mj-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000" b="1" baseline="0">
                          <a:solidFill>
                            <a:schemeClr val="tx1"/>
                          </a:solidFill>
                          <a:latin typeface="+mj-lt"/>
                          <a:cs typeface="Amatic SC"/>
                        </a:rPr>
                        <a:t>Spires Explorers focus:</a:t>
                      </a:r>
                      <a:endParaRPr lang="en-US" sz="1000">
                        <a:latin typeface="+mj-lt"/>
                      </a:endParaRP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Worms (winter), nests, caterpillars, tadpoles (spring) bees (summer)</a:t>
                      </a:r>
                      <a:endParaRPr lang="en-US" sz="100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00">
                          <a:solidFill>
                            <a:schemeClr val="tx1"/>
                          </a:solidFill>
                          <a:latin typeface="+mj-lt"/>
                          <a:cs typeface="Amatic SC"/>
                        </a:rPr>
                        <a:t>Summer </a:t>
                      </a:r>
                      <a:endParaRPr lang="en-US" sz="1000">
                        <a:latin typeface="+mj-lt"/>
                      </a:endParaRPr>
                    </a:p>
                    <a:p>
                      <a:pPr lvl="0" algn="ctr">
                        <a:buNone/>
                      </a:pPr>
                      <a:r>
                        <a:rPr lang="en-GB" sz="1000">
                          <a:solidFill>
                            <a:schemeClr val="tx1"/>
                          </a:solidFill>
                          <a:latin typeface="+mj-lt"/>
                          <a:cs typeface="Amatic SC"/>
                        </a:rPr>
                        <a:t>Oceans</a:t>
                      </a:r>
                    </a:p>
                    <a:p>
                      <a:pPr lvl="0" algn="ctr">
                        <a:buNone/>
                      </a:pPr>
                      <a:r>
                        <a:rPr lang="en-GB" sz="1000">
                          <a:solidFill>
                            <a:schemeClr val="tx1"/>
                          </a:solidFill>
                          <a:latin typeface="+mj-lt"/>
                          <a:cs typeface="Amatic SC"/>
                        </a:rPr>
                        <a:t>Protect our planet </a:t>
                      </a:r>
                    </a:p>
                    <a:p>
                      <a:pPr lvl="0" algn="ctr">
                        <a:buNone/>
                      </a:pPr>
                      <a:r>
                        <a:rPr lang="en-GB" sz="1000">
                          <a:solidFill>
                            <a:schemeClr val="tx1"/>
                          </a:solidFill>
                          <a:latin typeface="+mj-lt"/>
                          <a:cs typeface="Amatic SC"/>
                        </a:rPr>
                        <a:t>Pirates </a:t>
                      </a:r>
                      <a:endParaRPr lang="en-GB" sz="1000">
                        <a:latin typeface="+mj-lt"/>
                      </a:endParaRPr>
                    </a:p>
                    <a:p>
                      <a:pPr lvl="0" algn="ctr">
                        <a:buNone/>
                      </a:pPr>
                      <a:r>
                        <a:rPr lang="en-GB" sz="1000">
                          <a:solidFill>
                            <a:schemeClr val="tx1"/>
                          </a:solidFill>
                          <a:latin typeface="+mj-lt"/>
                          <a:cs typeface="Amatic SC"/>
                        </a:rPr>
                        <a:t>Sports day </a:t>
                      </a:r>
                      <a:endParaRPr lang="en-GB" sz="1000">
                        <a:latin typeface="+mj-lt"/>
                      </a:endParaRPr>
                    </a:p>
                    <a:p>
                      <a:pPr lvl="0" algn="ctr">
                        <a:buNone/>
                      </a:pPr>
                      <a:r>
                        <a:rPr lang="en-GB" sz="1000">
                          <a:solidFill>
                            <a:schemeClr val="tx1"/>
                          </a:solidFill>
                          <a:latin typeface="+mj-lt"/>
                          <a:cs typeface="Amatic SC"/>
                        </a:rPr>
                        <a:t>Olympics </a:t>
                      </a:r>
                      <a:endParaRPr lang="en-GB" sz="1000">
                        <a:latin typeface="+mj-lt"/>
                      </a:endParaRPr>
                    </a:p>
                    <a:p>
                      <a:pPr lvl="0" algn="ctr">
                        <a:buNone/>
                      </a:pPr>
                      <a:r>
                        <a:rPr lang="en-GB" sz="1000">
                          <a:solidFill>
                            <a:schemeClr val="tx1"/>
                          </a:solidFill>
                          <a:latin typeface="+mj-lt"/>
                          <a:cs typeface="Amatic SC"/>
                        </a:rPr>
                        <a:t>Teddy bears picnic </a:t>
                      </a:r>
                      <a:endParaRPr lang="en-GB" sz="1000">
                        <a:latin typeface="+mj-lt"/>
                      </a:endParaRPr>
                    </a:p>
                    <a:p>
                      <a:pPr lvl="0" algn="ctr">
                        <a:buNone/>
                      </a:pPr>
                      <a:r>
                        <a:rPr lang="en-GB" sz="1000">
                          <a:solidFill>
                            <a:schemeClr val="tx1"/>
                          </a:solidFill>
                          <a:latin typeface="+mj-lt"/>
                          <a:cs typeface="Amatic SC"/>
                        </a:rPr>
                        <a:t>Celebrating me </a:t>
                      </a:r>
                      <a:endParaRPr lang="en-GB" sz="1000">
                        <a:latin typeface="+mj-lt"/>
                      </a:endParaRPr>
                    </a:p>
                    <a:p>
                      <a:pPr lvl="0" algn="ctr">
                        <a:buNone/>
                      </a:pPr>
                      <a:r>
                        <a:rPr lang="en-GB" sz="1000">
                          <a:solidFill>
                            <a:schemeClr val="tx1"/>
                          </a:solidFill>
                          <a:latin typeface="+mj-lt"/>
                          <a:cs typeface="Amatic SC"/>
                        </a:rPr>
                        <a:t>New beginnings </a:t>
                      </a:r>
                      <a:endParaRPr lang="en-GB" sz="1000">
                        <a:latin typeface="+mj-lt"/>
                      </a:endParaRPr>
                    </a:p>
                    <a:p>
                      <a:pPr lvl="0" algn="ctr">
                        <a:buNone/>
                      </a:pPr>
                      <a:r>
                        <a:rPr lang="en-GB" sz="1000">
                          <a:solidFill>
                            <a:schemeClr val="tx1"/>
                          </a:solidFill>
                          <a:latin typeface="+mj-lt"/>
                          <a:cs typeface="Amatic SC"/>
                        </a:rPr>
                        <a:t>Summer changes</a:t>
                      </a:r>
                      <a:endParaRPr lang="en-GB" sz="1000">
                        <a:latin typeface="+mj-lt"/>
                      </a:endParaRPr>
                    </a:p>
                    <a:p>
                      <a:pPr lvl="0" algn="ctr">
                        <a:buNone/>
                      </a:pPr>
                      <a:r>
                        <a:rPr lang="en-GB" sz="1000">
                          <a:solidFill>
                            <a:schemeClr val="tx1"/>
                          </a:solidFill>
                          <a:latin typeface="+mj-lt"/>
                          <a:cs typeface="Amatic SC"/>
                        </a:rPr>
                        <a:t>Year one ready </a:t>
                      </a:r>
                    </a:p>
                    <a:p>
                      <a:pPr marL="0" marR="0" indent="0" algn="ctr" rtl="0" eaLnBrk="1" fontAlgn="auto" latinLnBrk="0" hangingPunct="1">
                        <a:lnSpc>
                          <a:spcPct val="100000"/>
                        </a:lnSpc>
                        <a:spcBef>
                          <a:spcPts val="0"/>
                        </a:spcBef>
                        <a:spcAft>
                          <a:spcPts val="0"/>
                        </a:spcAft>
                        <a:buClrTx/>
                        <a:buSzTx/>
                        <a:buFontTx/>
                        <a:buNone/>
                      </a:pPr>
                      <a:endParaRPr lang="en-US" sz="1000">
                        <a:solidFill>
                          <a:schemeClr val="tx1"/>
                        </a:solidFill>
                        <a:latin typeface="+mj-lt"/>
                        <a:cs typeface="Amatic SC"/>
                      </a:endParaRPr>
                    </a:p>
                    <a:p>
                      <a:pPr algn="ctr"/>
                      <a:endParaRPr lang="en-GB" sz="1000">
                        <a:solidFill>
                          <a:schemeClr val="tx1"/>
                        </a:solidFill>
                        <a:latin typeface="+mj-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000" b="1" baseline="0">
                          <a:solidFill>
                            <a:schemeClr val="tx1"/>
                          </a:solidFill>
                          <a:latin typeface="+mj-lt"/>
                          <a:cs typeface="Amatic SC"/>
                        </a:rPr>
                        <a:t>Spires Explorers Focuses:</a:t>
                      </a:r>
                    </a:p>
                    <a:p>
                      <a:pPr algn="ctr"/>
                      <a:r>
                        <a:rPr lang="en-GB" sz="1000" b="0">
                          <a:solidFill>
                            <a:schemeClr val="tx1"/>
                          </a:solidFill>
                          <a:latin typeface="+mj-lt"/>
                          <a:cs typeface="Amatic SC"/>
                        </a:rPr>
                        <a:t>Sunshine and shadows, summer flowers, the beach, storms,</a:t>
                      </a:r>
                      <a:r>
                        <a:rPr lang="en-GB" sz="1000" b="0" baseline="0">
                          <a:solidFill>
                            <a:schemeClr val="tx1"/>
                          </a:solidFill>
                          <a:latin typeface="+mj-lt"/>
                          <a:cs typeface="Amatic SC"/>
                        </a:rPr>
                        <a:t> clouds (summer)</a:t>
                      </a:r>
                      <a:endParaRPr lang="en-GB" sz="1000" b="0">
                        <a:solidFill>
                          <a:schemeClr val="tx1"/>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245256">
                <a:tc>
                  <a:txBody>
                    <a:bodyPr/>
                    <a:lstStyle/>
                    <a:p>
                      <a:pPr algn="ctr"/>
                      <a:r>
                        <a:rPr lang="en-US" sz="2000" b="1">
                          <a:latin typeface="Amatic SC"/>
                          <a:cs typeface="Amatic SC"/>
                        </a:rPr>
                        <a:t>‘Wow’ moments / </a:t>
                      </a:r>
                      <a:r>
                        <a:rPr lang="en-US" sz="2000" b="1">
                          <a:solidFill>
                            <a:srgbClr val="0070C0"/>
                          </a:solidFill>
                          <a:latin typeface="Amatic SC"/>
                          <a:cs typeface="Amatic SC"/>
                        </a:rPr>
                        <a:t>Enrichment Weeks </a:t>
                      </a:r>
                      <a:endParaRPr lang="en-GB" sz="2000" b="1">
                        <a:solidFill>
                          <a:srgbClr val="0070C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00">
                          <a:solidFill>
                            <a:schemeClr val="tx1"/>
                          </a:solidFill>
                          <a:latin typeface="+mj-lt"/>
                          <a:cs typeface="Amatic SC"/>
                        </a:rPr>
                        <a:t>Autumn Trail /walk</a:t>
                      </a:r>
                      <a:endParaRPr lang="en-US" sz="1000">
                        <a:latin typeface="+mj-lt"/>
                      </a:endParaRPr>
                    </a:p>
                    <a:p>
                      <a:pPr lvl="0" algn="ctr">
                        <a:buNone/>
                      </a:pPr>
                      <a:r>
                        <a:rPr lang="en-US" sz="1000">
                          <a:solidFill>
                            <a:schemeClr val="tx1"/>
                          </a:solidFill>
                          <a:latin typeface="+mj-lt"/>
                          <a:cs typeface="Amatic SC"/>
                        </a:rPr>
                        <a:t>Looking for signs of Autumn </a:t>
                      </a:r>
                    </a:p>
                    <a:p>
                      <a:pPr algn="ctr"/>
                      <a:r>
                        <a:rPr lang="en-US" sz="1000">
                          <a:solidFill>
                            <a:schemeClr val="tx1"/>
                          </a:solidFill>
                          <a:latin typeface="+mj-lt"/>
                          <a:cs typeface="Amatic SC"/>
                        </a:rPr>
                        <a:t>Harvest Time </a:t>
                      </a:r>
                    </a:p>
                    <a:p>
                      <a:pPr lvl="0" algn="ctr">
                        <a:buNone/>
                      </a:pPr>
                      <a:r>
                        <a:rPr lang="en-US" sz="1000">
                          <a:solidFill>
                            <a:schemeClr val="tx1"/>
                          </a:solidFill>
                          <a:latin typeface="+mj-lt"/>
                          <a:cs typeface="Amatic SC"/>
                        </a:rPr>
                        <a:t>Church service</a:t>
                      </a:r>
                    </a:p>
                    <a:p>
                      <a:pPr algn="ctr"/>
                      <a:r>
                        <a:rPr lang="en-US" sz="1000">
                          <a:solidFill>
                            <a:schemeClr val="tx1"/>
                          </a:solidFill>
                          <a:latin typeface="+mj-lt"/>
                          <a:cs typeface="Amatic SC"/>
                        </a:rPr>
                        <a:t>Birthdays</a:t>
                      </a:r>
                    </a:p>
                    <a:p>
                      <a:pPr algn="ctr"/>
                      <a:r>
                        <a:rPr lang="en-US" sz="1000">
                          <a:solidFill>
                            <a:schemeClr val="tx1"/>
                          </a:solidFill>
                          <a:latin typeface="+mj-lt"/>
                          <a:cs typeface="Amatic SC"/>
                        </a:rPr>
                        <a:t>Our </a:t>
                      </a:r>
                      <a:r>
                        <a:rPr lang="en-US" sz="1000" err="1">
                          <a:solidFill>
                            <a:schemeClr val="tx1"/>
                          </a:solidFill>
                          <a:latin typeface="+mj-lt"/>
                          <a:cs typeface="Amatic SC"/>
                        </a:rPr>
                        <a:t>favourite</a:t>
                      </a:r>
                      <a:r>
                        <a:rPr lang="en-US" sz="1000">
                          <a:solidFill>
                            <a:schemeClr val="tx1"/>
                          </a:solidFill>
                          <a:latin typeface="+mj-lt"/>
                          <a:cs typeface="Amatic SC"/>
                        </a:rPr>
                        <a:t> things</a:t>
                      </a:r>
                    </a:p>
                    <a:p>
                      <a:pPr lvl="0" algn="ctr">
                        <a:buNone/>
                      </a:pPr>
                      <a:endParaRPr lang="en-US" sz="1000">
                        <a:solidFill>
                          <a:schemeClr val="tx1"/>
                        </a:solidFill>
                        <a:latin typeface="+mj-lt"/>
                        <a:cs typeface="Amatic SC"/>
                      </a:endParaRPr>
                    </a:p>
                    <a:p>
                      <a:pPr algn="ctr"/>
                      <a:r>
                        <a:rPr lang="en-US" sz="1000">
                          <a:solidFill>
                            <a:schemeClr val="tx1"/>
                          </a:solidFill>
                          <a:latin typeface="+mj-lt"/>
                          <a:cs typeface="Amatic SC"/>
                        </a:rPr>
                        <a:t>Bread baking</a:t>
                      </a:r>
                    </a:p>
                    <a:p>
                      <a:pPr algn="ctr"/>
                      <a:endParaRPr lang="en-US" sz="1000">
                        <a:solidFill>
                          <a:schemeClr val="tx1"/>
                        </a:solidFill>
                        <a:latin typeface="+mj-lt"/>
                        <a:cs typeface="Amatic SC"/>
                      </a:endParaRPr>
                    </a:p>
                    <a:p>
                      <a:pPr algn="ctr"/>
                      <a:endParaRPr lang="en-US" sz="1000">
                        <a:solidFill>
                          <a:schemeClr val="tx1"/>
                        </a:solidFill>
                        <a:latin typeface="+mj-lt"/>
                        <a:cs typeface="Amatic SC" panose="00000500000000000000" pitchFamily="2" charset="-79"/>
                      </a:endParaRPr>
                    </a:p>
                    <a:p>
                      <a:pPr algn="ctr"/>
                      <a:endParaRPr lang="en-US" sz="100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latin typeface="+mj-lt"/>
                          <a:cs typeface="Amatic SC"/>
                        </a:rPr>
                        <a:t>Halloween</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Guy Fawkes / Bonfire Night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latin typeface="+mj-lt"/>
                          <a:cs typeface="Amatic SC"/>
                        </a:rPr>
                        <a:t>Christmas Songs</a:t>
                      </a:r>
                      <a:r>
                        <a:rPr lang="en-US" sz="1000" baseline="0">
                          <a:solidFill>
                            <a:schemeClr val="tx1"/>
                          </a:solidFill>
                          <a:latin typeface="+mj-lt"/>
                          <a:cs typeface="Amatic SC"/>
                        </a:rPr>
                        <a:t> to Parents</a:t>
                      </a:r>
                      <a:endParaRPr lang="en-US" sz="1000">
                        <a:solidFill>
                          <a:schemeClr val="tx1"/>
                        </a:solidFill>
                        <a:latin typeface="+mj-lt"/>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latin typeface="+mj-lt"/>
                          <a:cs typeface="Amatic SC"/>
                        </a:rPr>
                        <a:t>Diwali (4/11)</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Hannukah </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Remembrance day </a:t>
                      </a: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Poppy wreath</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Stories by the Fireside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latin typeface="+mj-lt"/>
                          <a:cs typeface="Amatic SC"/>
                        </a:rPr>
                        <a:t>Children in Need</a:t>
                      </a: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Nursery Rhyme week </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Anti- Bullying Week </a:t>
                      </a: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Gingerbread  making </a:t>
                      </a: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Porridge making (</a:t>
                      </a:r>
                      <a:r>
                        <a:rPr lang="en-US" sz="1000" err="1">
                          <a:solidFill>
                            <a:schemeClr val="tx1"/>
                          </a:solidFill>
                          <a:latin typeface="+mj-lt"/>
                          <a:cs typeface="Amatic SC"/>
                        </a:rPr>
                        <a:t>Goldlocks</a:t>
                      </a:r>
                      <a:r>
                        <a:rPr lang="en-US" sz="1000">
                          <a:solidFill>
                            <a:schemeClr val="tx1"/>
                          </a:solidFill>
                          <a:latin typeface="+mj-lt"/>
                          <a:cs typeface="Amatic SC"/>
                        </a:rPr>
                        <a:t>)</a:t>
                      </a:r>
                    </a:p>
                    <a:p>
                      <a:pPr marL="0" marR="0" lvl="0" indent="0" algn="ctr" rtl="0" eaLnBrk="1" fontAlgn="auto" latinLnBrk="0" hangingPunct="1">
                        <a:lnSpc>
                          <a:spcPct val="100000"/>
                        </a:lnSpc>
                        <a:spcBef>
                          <a:spcPts val="0"/>
                        </a:spcBef>
                        <a:spcAft>
                          <a:spcPts val="0"/>
                        </a:spcAft>
                        <a:buClrTx/>
                        <a:buSzTx/>
                        <a:buFontTx/>
                        <a:buNone/>
                      </a:pPr>
                      <a:endParaRPr lang="en-GB" sz="100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00">
                          <a:solidFill>
                            <a:schemeClr val="tx1"/>
                          </a:solidFill>
                          <a:latin typeface="+mj-lt"/>
                          <a:cs typeface="Amatic SC"/>
                        </a:rPr>
                        <a:t>Chinese New Year </a:t>
                      </a:r>
                      <a:endParaRPr lang="en-US" sz="1000">
                        <a:solidFill>
                          <a:schemeClr val="tx1"/>
                        </a:solidFill>
                        <a:latin typeface="+mj-lt"/>
                        <a:cs typeface="Amatic SC" panose="00000500000000000000" pitchFamily="2" charset="-79"/>
                      </a:endParaRPr>
                    </a:p>
                    <a:p>
                      <a:pPr lvl="0" algn="ctr">
                        <a:buNone/>
                      </a:pPr>
                      <a:r>
                        <a:rPr lang="en-US" sz="1000" b="0" i="0" u="none" strike="noStrike" noProof="0">
                          <a:latin typeface="+mj-lt"/>
                        </a:rPr>
                        <a:t>Chinese food </a:t>
                      </a:r>
                      <a:endParaRPr lang="en-US" sz="1000">
                        <a:latin typeface="+mj-lt"/>
                      </a:endParaRPr>
                    </a:p>
                    <a:p>
                      <a:pPr lvl="0" algn="ctr">
                        <a:buNone/>
                      </a:pPr>
                      <a:r>
                        <a:rPr lang="en-US" sz="1000" b="0" i="0" u="none" strike="noStrike" noProof="0">
                          <a:latin typeface="+mj-lt"/>
                        </a:rPr>
                        <a:t>Chinese chop sticks </a:t>
                      </a:r>
                    </a:p>
                    <a:p>
                      <a:pPr algn="ctr"/>
                      <a:r>
                        <a:rPr lang="en-US" sz="1000">
                          <a:solidFill>
                            <a:schemeClr val="tx1"/>
                          </a:solidFill>
                          <a:latin typeface="+mj-lt"/>
                          <a:cs typeface="Amatic SC"/>
                        </a:rPr>
                        <a:t>Internet Safety Day</a:t>
                      </a:r>
                    </a:p>
                    <a:p>
                      <a:pPr algn="ctr"/>
                      <a:r>
                        <a:rPr lang="en-US" sz="1000">
                          <a:solidFill>
                            <a:schemeClr val="tx1"/>
                          </a:solidFill>
                          <a:latin typeface="+mj-lt"/>
                          <a:cs typeface="Amatic SC"/>
                        </a:rPr>
                        <a:t>Woodland</a:t>
                      </a:r>
                      <a:r>
                        <a:rPr lang="en-US" sz="1000" baseline="0">
                          <a:solidFill>
                            <a:schemeClr val="tx1"/>
                          </a:solidFill>
                          <a:latin typeface="+mj-lt"/>
                          <a:cs typeface="Amatic SC"/>
                        </a:rPr>
                        <a:t> Walk</a:t>
                      </a:r>
                    </a:p>
                    <a:p>
                      <a:pPr algn="ctr"/>
                      <a:r>
                        <a:rPr lang="en-US" sz="1000" baseline="0">
                          <a:solidFill>
                            <a:schemeClr val="tx1"/>
                          </a:solidFill>
                          <a:latin typeface="+mj-lt"/>
                          <a:cs typeface="Amatic SC"/>
                        </a:rPr>
                        <a:t>British Bird Watch</a:t>
                      </a:r>
                    </a:p>
                    <a:p>
                      <a:pPr lvl="0" algn="ctr">
                        <a:buNone/>
                      </a:pPr>
                      <a:r>
                        <a:rPr lang="en-US" sz="1000" baseline="0">
                          <a:solidFill>
                            <a:schemeClr val="tx1"/>
                          </a:solidFill>
                          <a:latin typeface="+mj-lt"/>
                          <a:cs typeface="Amatic SC"/>
                        </a:rPr>
                        <a:t>Making pancakes </a:t>
                      </a:r>
                    </a:p>
                    <a:p>
                      <a:pPr lvl="0" algn="ctr">
                        <a:buNone/>
                      </a:pPr>
                      <a:r>
                        <a:rPr lang="en-US" sz="1000" baseline="0">
                          <a:solidFill>
                            <a:schemeClr val="tx1"/>
                          </a:solidFill>
                          <a:latin typeface="+mj-lt"/>
                          <a:cs typeface="Amatic SC"/>
                        </a:rPr>
                        <a:t>Pancake races</a:t>
                      </a:r>
                    </a:p>
                    <a:p>
                      <a:pPr lvl="0" algn="ctr">
                        <a:buNone/>
                      </a:pPr>
                      <a:r>
                        <a:rPr lang="en-US" sz="1000" baseline="0">
                          <a:solidFill>
                            <a:schemeClr val="tx1"/>
                          </a:solidFill>
                          <a:latin typeface="+mj-lt"/>
                          <a:cs typeface="Amatic SC"/>
                        </a:rPr>
                        <a:t>Flowers of the spring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00">
                          <a:solidFill>
                            <a:schemeClr val="tx1"/>
                          </a:solidFill>
                          <a:latin typeface="+mj-lt"/>
                          <a:cs typeface="Amatic SC"/>
                        </a:rPr>
                        <a:t>LENT</a:t>
                      </a:r>
                    </a:p>
                    <a:p>
                      <a:pPr lvl="0" algn="ctr">
                        <a:buNone/>
                      </a:pPr>
                      <a:r>
                        <a:rPr lang="en-GB" sz="1000">
                          <a:solidFill>
                            <a:schemeClr val="tx1"/>
                          </a:solidFill>
                          <a:latin typeface="+mj-lt"/>
                          <a:cs typeface="Amatic SC"/>
                        </a:rPr>
                        <a:t>Turnip soup </a:t>
                      </a:r>
                    </a:p>
                    <a:p>
                      <a:pPr lvl="0" algn="ctr">
                        <a:buNone/>
                      </a:pPr>
                      <a:r>
                        <a:rPr lang="en-GB" sz="1000">
                          <a:solidFill>
                            <a:schemeClr val="tx1"/>
                          </a:solidFill>
                          <a:latin typeface="+mj-lt"/>
                          <a:cs typeface="Amatic SC"/>
                        </a:rPr>
                        <a:t>Planting seeds </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Easter story</a:t>
                      </a: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Hot cross buns </a:t>
                      </a:r>
                    </a:p>
                    <a:p>
                      <a:pPr marL="0" marR="0" lvl="0" indent="0" algn="ctr">
                        <a:lnSpc>
                          <a:spcPct val="100000"/>
                        </a:lnSpc>
                        <a:spcBef>
                          <a:spcPts val="0"/>
                        </a:spcBef>
                        <a:spcAft>
                          <a:spcPts val="0"/>
                        </a:spcAft>
                        <a:buClrTx/>
                        <a:buSzTx/>
                        <a:buFontTx/>
                        <a:buNone/>
                      </a:pPr>
                      <a:r>
                        <a:rPr lang="en-US" sz="1000">
                          <a:latin typeface="+mj-lt"/>
                        </a:rPr>
                        <a:t>Easter egg hunt</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Weather experiments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latin typeface="+mj-lt"/>
                          <a:cs typeface="Amatic SC"/>
                        </a:rPr>
                        <a:t>Nature Scavenger Hunt</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Mother’s Day </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Queen’s Birthday </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Science Week </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Eater Egg Hunt </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Farm visit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a:solidFill>
                          <a:schemeClr val="tx1"/>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00">
                          <a:solidFill>
                            <a:schemeClr val="tx1"/>
                          </a:solidFill>
                          <a:latin typeface="+mj-lt"/>
                          <a:cs typeface="Amatic SC"/>
                        </a:rPr>
                        <a:t>Jubilee celebrations </a:t>
                      </a:r>
                      <a:endParaRPr lang="en-US" sz="1000">
                        <a:latin typeface="+mj-lt"/>
                      </a:endParaRPr>
                    </a:p>
                    <a:p>
                      <a:pPr lvl="0" algn="ctr">
                        <a:buNone/>
                      </a:pPr>
                      <a:r>
                        <a:rPr lang="en-US" sz="1000">
                          <a:solidFill>
                            <a:schemeClr val="tx1"/>
                          </a:solidFill>
                          <a:latin typeface="+mj-lt"/>
                          <a:cs typeface="Amatic SC"/>
                        </a:rPr>
                        <a:t>Hatching</a:t>
                      </a:r>
                      <a:r>
                        <a:rPr lang="en-US" sz="1000" baseline="0">
                          <a:solidFill>
                            <a:schemeClr val="tx1"/>
                          </a:solidFill>
                          <a:latin typeface="+mj-lt"/>
                          <a:cs typeface="Amatic SC"/>
                        </a:rPr>
                        <a:t> Eggs</a:t>
                      </a:r>
                    </a:p>
                    <a:p>
                      <a:pPr algn="ctr"/>
                      <a:r>
                        <a:rPr lang="en-US" sz="1000" baseline="0">
                          <a:solidFill>
                            <a:schemeClr val="tx1"/>
                          </a:solidFill>
                          <a:latin typeface="+mj-lt"/>
                          <a:cs typeface="Amatic SC"/>
                        </a:rPr>
                        <a:t>Caterpillars to Butterflies</a:t>
                      </a:r>
                    </a:p>
                    <a:p>
                      <a:pPr algn="ctr"/>
                      <a:r>
                        <a:rPr lang="en-US" sz="1000" baseline="0">
                          <a:solidFill>
                            <a:schemeClr val="tx1"/>
                          </a:solidFill>
                          <a:latin typeface="+mj-lt"/>
                          <a:cs typeface="Amatic SC"/>
                        </a:rPr>
                        <a:t>Ladybird Lifecycle</a:t>
                      </a:r>
                    </a:p>
                    <a:p>
                      <a:pPr algn="ctr"/>
                      <a:r>
                        <a:rPr lang="en-US" sz="1000" baseline="0">
                          <a:solidFill>
                            <a:schemeClr val="tx1"/>
                          </a:solidFill>
                          <a:latin typeface="+mj-lt"/>
                          <a:cs typeface="Amatic SC"/>
                        </a:rPr>
                        <a:t>Pond Dipping</a:t>
                      </a:r>
                    </a:p>
                    <a:p>
                      <a:pPr algn="ctr"/>
                      <a:r>
                        <a:rPr lang="en-US" sz="1000" baseline="0">
                          <a:solidFill>
                            <a:schemeClr val="tx1"/>
                          </a:solidFill>
                          <a:latin typeface="+mj-lt"/>
                          <a:cs typeface="Amatic SC"/>
                        </a:rPr>
                        <a:t>Bug Hotel building</a:t>
                      </a:r>
                    </a:p>
                    <a:p>
                      <a:pPr algn="ctr"/>
                      <a:r>
                        <a:rPr lang="en-US" sz="1000">
                          <a:solidFill>
                            <a:schemeClr val="tx1"/>
                          </a:solidFill>
                          <a:latin typeface="+mj-lt"/>
                          <a:cs typeface="Amatic SC"/>
                        </a:rPr>
                        <a:t>Start of Ramadan </a:t>
                      </a:r>
                    </a:p>
                    <a:p>
                      <a:pPr algn="ctr"/>
                      <a:r>
                        <a:rPr lang="en-US" sz="1000">
                          <a:solidFill>
                            <a:schemeClr val="tx1"/>
                          </a:solidFill>
                          <a:latin typeface="+mj-lt"/>
                          <a:cs typeface="Amatic SC"/>
                        </a:rPr>
                        <a:t>Eid</a:t>
                      </a:r>
                    </a:p>
                    <a:p>
                      <a:pPr algn="ctr"/>
                      <a:r>
                        <a:rPr lang="en-US" sz="1000">
                          <a:solidFill>
                            <a:schemeClr val="tx1"/>
                          </a:solidFill>
                          <a:latin typeface="+mj-lt"/>
                          <a:cs typeface="Amatic SC"/>
                        </a:rPr>
                        <a:t>Bee keeping </a:t>
                      </a:r>
                    </a:p>
                    <a:p>
                      <a:pPr algn="ctr"/>
                      <a:r>
                        <a:rPr lang="en-US" sz="1000">
                          <a:solidFill>
                            <a:schemeClr val="tx1"/>
                          </a:solidFill>
                          <a:latin typeface="+mj-lt"/>
                          <a:cs typeface="Amatic SC"/>
                        </a:rPr>
                        <a:t>Flowers of the summer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00">
                          <a:solidFill>
                            <a:schemeClr val="tx1"/>
                          </a:solidFill>
                          <a:latin typeface="+mj-lt"/>
                          <a:cs typeface="Amatic SC"/>
                        </a:rPr>
                        <a:t>Father’s Day </a:t>
                      </a:r>
                      <a:endParaRPr lang="en-US" sz="1000">
                        <a:solidFill>
                          <a:schemeClr val="tx1"/>
                        </a:solidFill>
                        <a:latin typeface="+mj-lt"/>
                        <a:cs typeface="Amatic SC" panose="00000500000000000000" pitchFamily="2" charset="-79"/>
                      </a:endParaRPr>
                    </a:p>
                    <a:p>
                      <a:pPr algn="ctr"/>
                      <a:r>
                        <a:rPr lang="en-US" sz="1000">
                          <a:solidFill>
                            <a:schemeClr val="tx1"/>
                          </a:solidFill>
                          <a:latin typeface="+mj-lt"/>
                          <a:cs typeface="Amatic SC"/>
                        </a:rPr>
                        <a:t>Heathy Eating Week </a:t>
                      </a:r>
                    </a:p>
                    <a:p>
                      <a:pPr algn="ctr"/>
                      <a:r>
                        <a:rPr lang="en-US" sz="1000">
                          <a:solidFill>
                            <a:schemeClr val="tx1"/>
                          </a:solidFill>
                          <a:latin typeface="+mj-lt"/>
                          <a:cs typeface="Amatic SC"/>
                        </a:rPr>
                        <a:t>World Environment Day </a:t>
                      </a:r>
                    </a:p>
                    <a:p>
                      <a:pPr algn="ctr"/>
                      <a:r>
                        <a:rPr lang="en-US" sz="1000">
                          <a:solidFill>
                            <a:schemeClr val="tx1"/>
                          </a:solidFill>
                          <a:latin typeface="+mj-lt"/>
                          <a:cs typeface="Amatic SC"/>
                        </a:rPr>
                        <a:t>Anniversary of the NHS</a:t>
                      </a:r>
                    </a:p>
                    <a:p>
                      <a:pPr algn="ctr"/>
                      <a:r>
                        <a:rPr lang="en-US" sz="1000">
                          <a:solidFill>
                            <a:schemeClr val="tx1"/>
                          </a:solidFill>
                          <a:latin typeface="+mj-lt"/>
                          <a:cs typeface="Amatic SC"/>
                        </a:rPr>
                        <a:t>Pirate Day </a:t>
                      </a:r>
                    </a:p>
                    <a:p>
                      <a:pPr algn="ctr"/>
                      <a:r>
                        <a:rPr lang="en-GB" sz="1000">
                          <a:solidFill>
                            <a:schemeClr val="tx1"/>
                          </a:solidFill>
                          <a:latin typeface="+mj-lt"/>
                          <a:cs typeface="Amatic SC"/>
                        </a:rPr>
                        <a:t>Transition</a:t>
                      </a:r>
                      <a:r>
                        <a:rPr lang="en-GB" sz="1000" baseline="0">
                          <a:solidFill>
                            <a:schemeClr val="tx1"/>
                          </a:solidFill>
                          <a:latin typeface="+mj-lt"/>
                          <a:cs typeface="Amatic SC"/>
                        </a:rPr>
                        <a:t> Days</a:t>
                      </a:r>
                    </a:p>
                    <a:p>
                      <a:pPr lvl="0" algn="ctr">
                        <a:buNone/>
                      </a:pPr>
                      <a:r>
                        <a:rPr lang="en-GB" sz="1000" baseline="0">
                          <a:solidFill>
                            <a:schemeClr val="tx1"/>
                          </a:solidFill>
                          <a:latin typeface="+mj-lt"/>
                          <a:cs typeface="Amatic SC"/>
                        </a:rPr>
                        <a:t>Teddy bear picnic </a:t>
                      </a:r>
                    </a:p>
                    <a:p>
                      <a:pPr lvl="0" algn="ctr">
                        <a:buNone/>
                      </a:pPr>
                      <a:endParaRPr lang="en-GB" sz="1000" baseline="0">
                        <a:solidFill>
                          <a:schemeClr val="tx1"/>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Tree>
    <p:extLst>
      <p:ext uri="{BB962C8B-B14F-4D97-AF65-F5344CB8AC3E}">
        <p14:creationId xmlns:p14="http://schemas.microsoft.com/office/powerpoint/2010/main" val="27508810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56,000+ Preschool Children Stock Illustrations, Royalty-Free ...">
            <a:extLst>
              <a:ext uri="{FF2B5EF4-FFF2-40B4-BE49-F238E27FC236}">
                <a16:creationId xmlns:a16="http://schemas.microsoft.com/office/drawing/2014/main" id="{E65A8085-0F68-2157-4D84-3E55E2DE1E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40376" y="-332552"/>
            <a:ext cx="3381375" cy="135255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Pre school Long Term Plan 23-24</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215191458"/>
              </p:ext>
            </p:extLst>
          </p:nvPr>
        </p:nvGraphicFramePr>
        <p:xfrm>
          <a:off x="199158" y="632116"/>
          <a:ext cx="11637775" cy="5883621"/>
        </p:xfrm>
        <a:graphic>
          <a:graphicData uri="http://schemas.openxmlformats.org/drawingml/2006/table">
            <a:tbl>
              <a:tblPr firstRow="1" bandRow="1">
                <a:tableStyleId>{5C22544A-7EE6-4342-B048-85BDC9FD1C3A}</a:tableStyleId>
              </a:tblPr>
              <a:tblGrid>
                <a:gridCol w="1612836">
                  <a:extLst>
                    <a:ext uri="{9D8B030D-6E8A-4147-A177-3AD203B41FA5}">
                      <a16:colId xmlns:a16="http://schemas.microsoft.com/office/drawing/2014/main" val="385991600"/>
                    </a:ext>
                  </a:extLst>
                </a:gridCol>
                <a:gridCol w="1537957">
                  <a:extLst>
                    <a:ext uri="{9D8B030D-6E8A-4147-A177-3AD203B41FA5}">
                      <a16:colId xmlns:a16="http://schemas.microsoft.com/office/drawing/2014/main" val="2865123548"/>
                    </a:ext>
                  </a:extLst>
                </a:gridCol>
                <a:gridCol w="1722796">
                  <a:extLst>
                    <a:ext uri="{9D8B030D-6E8A-4147-A177-3AD203B41FA5}">
                      <a16:colId xmlns:a16="http://schemas.microsoft.com/office/drawing/2014/main" val="2690459710"/>
                    </a:ext>
                  </a:extLst>
                </a:gridCol>
                <a:gridCol w="1668094">
                  <a:extLst>
                    <a:ext uri="{9D8B030D-6E8A-4147-A177-3AD203B41FA5}">
                      <a16:colId xmlns:a16="http://schemas.microsoft.com/office/drawing/2014/main" val="1315738151"/>
                    </a:ext>
                  </a:extLst>
                </a:gridCol>
                <a:gridCol w="1683397">
                  <a:extLst>
                    <a:ext uri="{9D8B030D-6E8A-4147-A177-3AD203B41FA5}">
                      <a16:colId xmlns:a16="http://schemas.microsoft.com/office/drawing/2014/main" val="2709165749"/>
                    </a:ext>
                  </a:extLst>
                </a:gridCol>
                <a:gridCol w="1698696">
                  <a:extLst>
                    <a:ext uri="{9D8B030D-6E8A-4147-A177-3AD203B41FA5}">
                      <a16:colId xmlns:a16="http://schemas.microsoft.com/office/drawing/2014/main" val="2335150482"/>
                    </a:ext>
                  </a:extLst>
                </a:gridCol>
                <a:gridCol w="1713999">
                  <a:extLst>
                    <a:ext uri="{9D8B030D-6E8A-4147-A177-3AD203B41FA5}">
                      <a16:colId xmlns:a16="http://schemas.microsoft.com/office/drawing/2014/main" val="4046203905"/>
                    </a:ext>
                  </a:extLst>
                </a:gridCol>
              </a:tblGrid>
              <a:tr h="492529">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a:solidFill>
                            <a:schemeClr val="bg1">
                              <a:lumMod val="50000"/>
                            </a:schemeClr>
                          </a:solidFill>
                          <a:latin typeface="Amatic SC"/>
                          <a:cs typeface="Amatic SC"/>
                        </a:rPr>
                        <a:t>Autumn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US" sz="2800">
                          <a:solidFill>
                            <a:schemeClr val="bg1">
                              <a:lumMod val="50000"/>
                            </a:schemeClr>
                          </a:solidFill>
                          <a:latin typeface="Amatic SC"/>
                          <a:cs typeface="Amatic SC"/>
                        </a:rPr>
                        <a:t>Autumn 2</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a:solidFill>
                            <a:schemeClr val="bg1">
                              <a:lumMod val="50000"/>
                            </a:schemeClr>
                          </a:solidFill>
                          <a:latin typeface="Amatic SC"/>
                          <a:cs typeface="Amatic SC"/>
                        </a:rPr>
                        <a:t>Spring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a:cs typeface="Amatic SC"/>
                        </a:rPr>
                        <a:t>Spring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a:cs typeface="Amatic SC"/>
                        </a:rPr>
                        <a:t>Summer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a:solidFill>
                            <a:schemeClr val="bg1">
                              <a:lumMod val="50000"/>
                            </a:schemeClr>
                          </a:solidFill>
                          <a:latin typeface="Amatic SC"/>
                          <a:cs typeface="Amatic SC"/>
                        </a:rPr>
                        <a:t>Summer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76640">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US" sz="2000" b="1">
                          <a:solidFill>
                            <a:srgbClr val="7030A0"/>
                          </a:solidFill>
                          <a:latin typeface="Amatic SC"/>
                          <a:cs typeface="Amatic SC"/>
                        </a:rPr>
                        <a:t>Once upon a time</a:t>
                      </a:r>
                      <a:endParaRPr lang="en-US"/>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2955172">
                <a:tc>
                  <a:txBody>
                    <a:bodyPr/>
                    <a:lstStyle/>
                    <a:p>
                      <a:pPr algn="ctr"/>
                      <a:r>
                        <a:rPr lang="en-GB" sz="2800" b="1">
                          <a:latin typeface="Amatic SC" panose="00000500000000000000" pitchFamily="2" charset="-79"/>
                          <a:cs typeface="Amatic SC" panose="00000500000000000000" pitchFamily="2" charset="-79"/>
                        </a:rPr>
                        <a:t>Key Text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1" kern="1200">
                          <a:solidFill>
                            <a:schemeClr val="tx1"/>
                          </a:solidFill>
                          <a:effectLst/>
                          <a:latin typeface="+mj-lt"/>
                          <a:ea typeface="+mn-ea"/>
                          <a:cs typeface="Amatic SC"/>
                        </a:rPr>
                        <a:t>Texts as a Stimulus:</a:t>
                      </a:r>
                    </a:p>
                    <a:p>
                      <a:pPr marL="0" marR="0" lvl="0" indent="0" algn="ctr">
                        <a:lnSpc>
                          <a:spcPct val="100000"/>
                        </a:lnSpc>
                        <a:spcBef>
                          <a:spcPts val="0"/>
                        </a:spcBef>
                        <a:spcAft>
                          <a:spcPts val="0"/>
                        </a:spcAft>
                        <a:buNone/>
                      </a:pPr>
                      <a:r>
                        <a:rPr lang="en-GB" sz="1100" kern="1200">
                          <a:solidFill>
                            <a:schemeClr val="tx1"/>
                          </a:solidFill>
                          <a:effectLst/>
                          <a:latin typeface="+mj-lt"/>
                          <a:ea typeface="+mn-ea"/>
                          <a:cs typeface="Amatic SC"/>
                        </a:rPr>
                        <a:t>Only One You</a:t>
                      </a:r>
                    </a:p>
                    <a:p>
                      <a:pPr marL="0" marR="0" lvl="0" indent="0" algn="ctr">
                        <a:lnSpc>
                          <a:spcPct val="100000"/>
                        </a:lnSpc>
                        <a:spcBef>
                          <a:spcPts val="0"/>
                        </a:spcBef>
                        <a:spcAft>
                          <a:spcPts val="0"/>
                        </a:spcAft>
                        <a:buNone/>
                      </a:pPr>
                      <a:r>
                        <a:rPr lang="en-GB" sz="1100" kern="1200">
                          <a:solidFill>
                            <a:schemeClr val="tx1"/>
                          </a:solidFill>
                          <a:effectLst/>
                          <a:latin typeface="+mj-lt"/>
                          <a:ea typeface="+mn-ea"/>
                          <a:cs typeface="Amatic SC"/>
                        </a:rPr>
                        <a:t>Super Duper You</a:t>
                      </a:r>
                    </a:p>
                    <a:p>
                      <a:pPr marL="0" marR="0" lvl="0" indent="0" algn="ctr">
                        <a:lnSpc>
                          <a:spcPct val="100000"/>
                        </a:lnSpc>
                        <a:spcBef>
                          <a:spcPts val="0"/>
                        </a:spcBef>
                        <a:spcAft>
                          <a:spcPts val="0"/>
                        </a:spcAft>
                        <a:buNone/>
                      </a:pPr>
                      <a:r>
                        <a:rPr lang="en-GB" sz="1100" kern="1200">
                          <a:solidFill>
                            <a:schemeClr val="tx1"/>
                          </a:solidFill>
                          <a:effectLst/>
                          <a:latin typeface="+mj-lt"/>
                          <a:ea typeface="+mn-ea"/>
                          <a:cs typeface="Amatic SC"/>
                        </a:rPr>
                        <a:t>Elmer</a:t>
                      </a:r>
                    </a:p>
                    <a:p>
                      <a:pPr marL="0" marR="0" lvl="0" indent="0" algn="ctr">
                        <a:lnSpc>
                          <a:spcPct val="100000"/>
                        </a:lnSpc>
                        <a:spcBef>
                          <a:spcPts val="0"/>
                        </a:spcBef>
                        <a:spcAft>
                          <a:spcPts val="0"/>
                        </a:spcAft>
                        <a:buNone/>
                      </a:pPr>
                      <a:r>
                        <a:rPr lang="en-GB" sz="1100" kern="1200">
                          <a:solidFill>
                            <a:schemeClr val="tx1"/>
                          </a:solidFill>
                          <a:effectLst/>
                          <a:latin typeface="+mj-lt"/>
                          <a:ea typeface="+mn-ea"/>
                          <a:cs typeface="Amatic SC"/>
                        </a:rPr>
                        <a:t>The Little Red Hen </a:t>
                      </a:r>
                    </a:p>
                    <a:p>
                      <a:pPr marL="0" marR="0" lvl="0" indent="0" algn="ctr">
                        <a:lnSpc>
                          <a:spcPct val="100000"/>
                        </a:lnSpc>
                        <a:spcBef>
                          <a:spcPts val="0"/>
                        </a:spcBef>
                        <a:spcAft>
                          <a:spcPts val="0"/>
                        </a:spcAft>
                        <a:buNone/>
                      </a:pPr>
                      <a:r>
                        <a:rPr lang="en-GB" sz="1100" kern="1200">
                          <a:solidFill>
                            <a:schemeClr val="tx1"/>
                          </a:solidFill>
                          <a:effectLst/>
                          <a:latin typeface="+mj-lt"/>
                          <a:ea typeface="+mn-ea"/>
                          <a:cs typeface="Amatic SC"/>
                        </a:rPr>
                        <a:t>I'm absolutely too small for school </a:t>
                      </a:r>
                      <a:endParaRPr lang="en-GB" sz="1100">
                        <a:latin typeface="+mj-lt"/>
                      </a:endParaRPr>
                    </a:p>
                    <a:p>
                      <a:pPr marL="0" marR="0" lvl="0" indent="0" algn="ctr">
                        <a:lnSpc>
                          <a:spcPct val="100000"/>
                        </a:lnSpc>
                        <a:spcBef>
                          <a:spcPts val="0"/>
                        </a:spcBef>
                        <a:spcAft>
                          <a:spcPts val="0"/>
                        </a:spcAft>
                        <a:buNone/>
                      </a:pPr>
                      <a:r>
                        <a:rPr lang="en-GB" sz="1100" kern="1200">
                          <a:solidFill>
                            <a:schemeClr val="tx1"/>
                          </a:solidFill>
                          <a:effectLst/>
                          <a:latin typeface="+mj-lt"/>
                          <a:ea typeface="+mn-ea"/>
                          <a:cs typeface="Amatic SC"/>
                        </a:rPr>
                        <a:t>The Colour Monster</a:t>
                      </a:r>
                    </a:p>
                    <a:p>
                      <a:pPr marL="0" marR="0" lvl="0" indent="0" algn="ctr">
                        <a:lnSpc>
                          <a:spcPct val="100000"/>
                        </a:lnSpc>
                        <a:spcBef>
                          <a:spcPts val="0"/>
                        </a:spcBef>
                        <a:spcAft>
                          <a:spcPts val="0"/>
                        </a:spcAft>
                        <a:buNone/>
                      </a:pPr>
                      <a:r>
                        <a:rPr lang="en-GB" sz="1100" kern="1200">
                          <a:solidFill>
                            <a:schemeClr val="tx1"/>
                          </a:solidFill>
                          <a:effectLst/>
                          <a:latin typeface="+mj-lt"/>
                          <a:ea typeface="+mn-ea"/>
                          <a:cs typeface="Amatic SC"/>
                        </a:rPr>
                        <a:t>The Colour Monster goes to school</a:t>
                      </a:r>
                    </a:p>
                    <a:p>
                      <a:pPr marL="0" marR="0" lvl="0" indent="0" algn="ctr">
                        <a:lnSpc>
                          <a:spcPct val="100000"/>
                        </a:lnSpc>
                        <a:spcBef>
                          <a:spcPts val="0"/>
                        </a:spcBef>
                        <a:spcAft>
                          <a:spcPts val="0"/>
                        </a:spcAft>
                        <a:buNone/>
                      </a:pPr>
                      <a:r>
                        <a:rPr lang="en-GB" sz="1100" kern="1200">
                          <a:solidFill>
                            <a:schemeClr val="tx1"/>
                          </a:solidFill>
                          <a:effectLst/>
                          <a:latin typeface="+mj-lt"/>
                          <a:ea typeface="+mn-ea"/>
                          <a:cs typeface="Amatic SC"/>
                        </a:rPr>
                        <a:t>What makes me a me</a:t>
                      </a:r>
                    </a:p>
                    <a:p>
                      <a:pPr marL="0" marR="0" lvl="0" indent="0" algn="ctr">
                        <a:lnSpc>
                          <a:spcPct val="100000"/>
                        </a:lnSpc>
                        <a:spcBef>
                          <a:spcPts val="0"/>
                        </a:spcBef>
                        <a:spcAft>
                          <a:spcPts val="0"/>
                        </a:spcAft>
                        <a:buNone/>
                      </a:pPr>
                      <a:r>
                        <a:rPr lang="en-GB" sz="1100" kern="1200">
                          <a:solidFill>
                            <a:schemeClr val="tx1"/>
                          </a:solidFill>
                          <a:effectLst/>
                          <a:latin typeface="+mj-lt"/>
                          <a:ea typeface="+mn-ea"/>
                          <a:cs typeface="Amatic SC"/>
                        </a:rPr>
                        <a:t>Room on a Broom </a:t>
                      </a:r>
                    </a:p>
                    <a:p>
                      <a:pPr marL="0" marR="0" lvl="0" indent="0" algn="l" rtl="0" eaLnBrk="1" fontAlgn="base" latinLnBrk="0" hangingPunct="1">
                        <a:lnSpc>
                          <a:spcPct val="100000"/>
                        </a:lnSpc>
                        <a:spcBef>
                          <a:spcPts val="0"/>
                        </a:spcBef>
                        <a:spcAft>
                          <a:spcPts val="0"/>
                        </a:spcAft>
                        <a:buClrTx/>
                        <a:buSzTx/>
                        <a:buFontTx/>
                        <a:buNone/>
                      </a:pPr>
                      <a:endParaRPr lang="en-GB" sz="1100" kern="1200">
                        <a:solidFill>
                          <a:schemeClr val="bg1">
                            <a:lumMod val="50000"/>
                          </a:schemeClr>
                        </a:solidFill>
                        <a:effectLst/>
                        <a:latin typeface="+mj-lt"/>
                        <a:ea typeface="+mn-ea"/>
                        <a:cs typeface="Amatic SC"/>
                      </a:endParaRPr>
                    </a:p>
                    <a:p>
                      <a:pPr algn="ctr"/>
                      <a:endParaRPr lang="en-GB" sz="1100" b="0">
                        <a:solidFill>
                          <a:schemeClr val="tx1"/>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a:solidFill>
                            <a:schemeClr val="tx1"/>
                          </a:solidFill>
                          <a:effectLst/>
                          <a:latin typeface="+mj-lt"/>
                          <a:ea typeface="+mn-ea"/>
                          <a:cs typeface="Amatic SC"/>
                        </a:rPr>
                        <a:t>Texts as a Stimulus:</a:t>
                      </a:r>
                    </a:p>
                    <a:p>
                      <a:pPr algn="ctr">
                        <a:lnSpc>
                          <a:spcPct val="100000"/>
                        </a:lnSpc>
                        <a:spcAft>
                          <a:spcPts val="0"/>
                        </a:spcAft>
                      </a:pPr>
                      <a:r>
                        <a:rPr lang="en-GB" sz="1100">
                          <a:solidFill>
                            <a:schemeClr val="tx1"/>
                          </a:solidFill>
                          <a:effectLst/>
                          <a:latin typeface="+mj-lt"/>
                          <a:ea typeface="Calibri" panose="020F0502020204030204" pitchFamily="34" charset="0"/>
                          <a:cs typeface="Amatic SC"/>
                        </a:rPr>
                        <a:t>Goldilocks and the Three Bears</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Gingerbread Man</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Three Billy Goats Gruff</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Three Little Pigs</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Little Red Riding Hood</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Jack and the Beanstalk</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The Jolly Christmas Postman</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Rama and Sita</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The Christmas Story</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12 Days of Christmas</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The Night Before Christmas</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Stickman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a:solidFill>
                            <a:schemeClr val="tx1"/>
                          </a:solidFill>
                          <a:effectLst/>
                          <a:latin typeface="+mj-lt"/>
                          <a:ea typeface="+mn-ea"/>
                          <a:cs typeface="Amatic SC"/>
                        </a:rPr>
                        <a:t>Texts as a Stimulus: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latin typeface="+mj-lt"/>
                        </a:rPr>
                        <a:t>Peace at Last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solidFill>
                            <a:schemeClr val="tx1"/>
                          </a:solidFill>
                          <a:effectLst/>
                          <a:latin typeface="+mj-lt"/>
                          <a:ea typeface="Calibri" panose="020F0502020204030204" pitchFamily="34" charset="0"/>
                          <a:cs typeface="Amatic SC"/>
                        </a:rPr>
                        <a:t>Whatever Next</a:t>
                      </a:r>
                    </a:p>
                    <a:p>
                      <a:pPr marL="0" marR="0" lvl="0" indent="0" algn="ctr">
                        <a:lnSpc>
                          <a:spcPct val="100000"/>
                        </a:lnSpc>
                        <a:spcBef>
                          <a:spcPts val="0"/>
                        </a:spcBef>
                        <a:spcAft>
                          <a:spcPts val="0"/>
                        </a:spcAft>
                        <a:buClrTx/>
                        <a:buSzTx/>
                        <a:buFontTx/>
                        <a:buNone/>
                      </a:pPr>
                      <a:r>
                        <a:rPr lang="en-US" sz="1100">
                          <a:solidFill>
                            <a:schemeClr val="tx1"/>
                          </a:solidFill>
                          <a:effectLst/>
                          <a:latin typeface="+mj-lt"/>
                          <a:ea typeface="Calibri" panose="020F0502020204030204" pitchFamily="34" charset="0"/>
                          <a:cs typeface="Amatic SC"/>
                        </a:rPr>
                        <a:t>The Way Back Home</a:t>
                      </a:r>
                    </a:p>
                    <a:p>
                      <a:pPr marL="0" marR="0" lvl="0" indent="0" algn="ctr">
                        <a:lnSpc>
                          <a:spcPct val="100000"/>
                        </a:lnSpc>
                        <a:spcBef>
                          <a:spcPts val="0"/>
                        </a:spcBef>
                        <a:spcAft>
                          <a:spcPts val="0"/>
                        </a:spcAft>
                        <a:buClrTx/>
                        <a:buSzTx/>
                        <a:buFontTx/>
                        <a:buNone/>
                      </a:pPr>
                      <a:r>
                        <a:rPr lang="en-US" sz="1100">
                          <a:solidFill>
                            <a:schemeClr val="tx1"/>
                          </a:solidFill>
                          <a:effectLst/>
                          <a:latin typeface="+mj-lt"/>
                          <a:ea typeface="Calibri" panose="020F0502020204030204" pitchFamily="34" charset="0"/>
                          <a:cs typeface="Amatic SC"/>
                        </a:rPr>
                        <a:t>Train Ride</a:t>
                      </a:r>
                    </a:p>
                    <a:p>
                      <a:pPr marL="0" marR="0" lvl="0" indent="0" algn="ctr">
                        <a:lnSpc>
                          <a:spcPct val="100000"/>
                        </a:lnSpc>
                        <a:spcBef>
                          <a:spcPts val="0"/>
                        </a:spcBef>
                        <a:spcAft>
                          <a:spcPts val="0"/>
                        </a:spcAft>
                        <a:buClrTx/>
                        <a:buSzTx/>
                        <a:buFontTx/>
                        <a:buNone/>
                      </a:pPr>
                      <a:r>
                        <a:rPr lang="en-US" sz="1100">
                          <a:solidFill>
                            <a:schemeClr val="tx1"/>
                          </a:solidFill>
                          <a:effectLst/>
                          <a:latin typeface="+mj-lt"/>
                          <a:ea typeface="Calibri" panose="020F0502020204030204" pitchFamily="34" charset="0"/>
                          <a:cs typeface="Amatic SC"/>
                        </a:rPr>
                        <a:t>Lost and Found</a:t>
                      </a:r>
                    </a:p>
                    <a:p>
                      <a:pPr marL="0" marR="0" lvl="0" indent="0" algn="ctr">
                        <a:lnSpc>
                          <a:spcPct val="100000"/>
                        </a:lnSpc>
                        <a:spcBef>
                          <a:spcPts val="0"/>
                        </a:spcBef>
                        <a:spcAft>
                          <a:spcPts val="0"/>
                        </a:spcAft>
                        <a:buClrTx/>
                        <a:buSzTx/>
                        <a:buFontTx/>
                        <a:buNone/>
                      </a:pPr>
                      <a:r>
                        <a:rPr lang="en-US" sz="1100">
                          <a:solidFill>
                            <a:schemeClr val="tx1"/>
                          </a:solidFill>
                          <a:effectLst/>
                          <a:latin typeface="+mj-lt"/>
                          <a:ea typeface="Calibri" panose="020F0502020204030204" pitchFamily="34" charset="0"/>
                          <a:cs typeface="Amatic SC"/>
                        </a:rPr>
                        <a:t>Stuck</a:t>
                      </a:r>
                    </a:p>
                    <a:p>
                      <a:pPr marL="0" marR="0" lvl="0" indent="0" algn="ctr">
                        <a:lnSpc>
                          <a:spcPct val="100000"/>
                        </a:lnSpc>
                        <a:spcBef>
                          <a:spcPts val="0"/>
                        </a:spcBef>
                        <a:spcAft>
                          <a:spcPts val="0"/>
                        </a:spcAft>
                        <a:buClrTx/>
                        <a:buSzTx/>
                        <a:buFontTx/>
                        <a:buNone/>
                      </a:pPr>
                      <a:r>
                        <a:rPr lang="en-US" sz="1100">
                          <a:solidFill>
                            <a:schemeClr val="tx1"/>
                          </a:solidFill>
                          <a:effectLst/>
                          <a:latin typeface="+mj-lt"/>
                          <a:ea typeface="Calibri" panose="020F0502020204030204" pitchFamily="34" charset="0"/>
                          <a:cs typeface="Amatic SC"/>
                        </a:rPr>
                        <a:t>How to catch a star</a:t>
                      </a:r>
                    </a:p>
                    <a:p>
                      <a:pPr marL="0" marR="0" lvl="0" indent="0" algn="ctr" rtl="0" eaLnBrk="1" fontAlgn="auto" latinLnBrk="0" hangingPunct="1">
                        <a:lnSpc>
                          <a:spcPct val="100000"/>
                        </a:lnSpc>
                        <a:spcBef>
                          <a:spcPts val="0"/>
                        </a:spcBef>
                        <a:spcAft>
                          <a:spcPts val="0"/>
                        </a:spcAft>
                        <a:buClrTx/>
                        <a:buSzTx/>
                        <a:buFontTx/>
                        <a:buNone/>
                      </a:pPr>
                      <a:endParaRPr lang="en-US" sz="1100">
                        <a:solidFill>
                          <a:schemeClr val="tx1"/>
                        </a:solidFill>
                        <a:effectLst/>
                        <a:latin typeface="+mj-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100">
                        <a:solidFill>
                          <a:schemeClr val="tx1"/>
                        </a:solidFill>
                        <a:effectLst/>
                        <a:latin typeface="+mj-lt"/>
                        <a:ea typeface="Calibri" panose="020F0502020204030204" pitchFamily="34" charset="0"/>
                        <a:cs typeface="Amatic SC"/>
                      </a:endParaRPr>
                    </a:p>
                    <a:p>
                      <a:pPr algn="ctr"/>
                      <a:endParaRPr lang="en-GB" sz="110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a:solidFill>
                            <a:schemeClr val="tx1"/>
                          </a:solidFill>
                          <a:effectLst/>
                          <a:latin typeface="+mj-lt"/>
                          <a:ea typeface="+mn-ea"/>
                          <a:cs typeface="Amatic SC"/>
                        </a:rPr>
                        <a:t>Texts as a Stimulus:</a:t>
                      </a:r>
                    </a:p>
                    <a:p>
                      <a:pPr lvl="0" algn="ctr">
                        <a:lnSpc>
                          <a:spcPct val="100000"/>
                        </a:lnSpc>
                        <a:spcAft>
                          <a:spcPts val="0"/>
                        </a:spcAft>
                        <a:buNone/>
                      </a:pPr>
                      <a:r>
                        <a:rPr lang="en-US" sz="1100">
                          <a:solidFill>
                            <a:schemeClr val="tx1"/>
                          </a:solidFill>
                          <a:effectLst/>
                          <a:latin typeface="+mj-lt"/>
                          <a:cs typeface="Amatic SC"/>
                        </a:rPr>
                        <a:t>The Enormous Turnip</a:t>
                      </a:r>
                      <a:endParaRPr lang="en-US" sz="1100">
                        <a:latin typeface="+mj-lt"/>
                      </a:endParaRPr>
                    </a:p>
                    <a:p>
                      <a:pPr lvl="0" algn="ctr">
                        <a:lnSpc>
                          <a:spcPct val="100000"/>
                        </a:lnSpc>
                        <a:spcAft>
                          <a:spcPts val="0"/>
                        </a:spcAft>
                        <a:buNone/>
                      </a:pPr>
                      <a:r>
                        <a:rPr lang="en-US" sz="1100">
                          <a:solidFill>
                            <a:schemeClr val="tx1"/>
                          </a:solidFill>
                          <a:effectLst/>
                          <a:latin typeface="+mj-lt"/>
                          <a:ea typeface="Calibri" panose="020F0502020204030204" pitchFamily="34" charset="0"/>
                          <a:cs typeface="Amatic SC"/>
                        </a:rPr>
                        <a:t>The Scarecrows Wedding</a:t>
                      </a:r>
                    </a:p>
                    <a:p>
                      <a:pPr lvl="0" algn="ctr">
                        <a:lnSpc>
                          <a:spcPct val="100000"/>
                        </a:lnSpc>
                        <a:spcAft>
                          <a:spcPts val="0"/>
                        </a:spcAft>
                        <a:buNone/>
                      </a:pPr>
                      <a:r>
                        <a:rPr lang="en-US" sz="1100">
                          <a:solidFill>
                            <a:schemeClr val="tx1"/>
                          </a:solidFill>
                          <a:effectLst/>
                          <a:latin typeface="+mj-lt"/>
                          <a:ea typeface="Calibri" panose="020F0502020204030204" pitchFamily="34" charset="0"/>
                          <a:cs typeface="Amatic SC"/>
                        </a:rPr>
                        <a:t>Farmer Duck</a:t>
                      </a:r>
                    </a:p>
                    <a:p>
                      <a:pPr lvl="0" algn="ctr">
                        <a:lnSpc>
                          <a:spcPct val="100000"/>
                        </a:lnSpc>
                        <a:spcAft>
                          <a:spcPts val="0"/>
                        </a:spcAft>
                        <a:buNone/>
                      </a:pPr>
                      <a:r>
                        <a:rPr lang="en-US" sz="1100">
                          <a:solidFill>
                            <a:schemeClr val="tx1"/>
                          </a:solidFill>
                          <a:effectLst/>
                          <a:latin typeface="+mj-lt"/>
                          <a:ea typeface="Calibri" panose="020F0502020204030204" pitchFamily="34" charset="0"/>
                          <a:cs typeface="Amatic SC"/>
                        </a:rPr>
                        <a:t>Owl Babies</a:t>
                      </a:r>
                    </a:p>
                    <a:p>
                      <a:pPr lvl="0" algn="ctr">
                        <a:lnSpc>
                          <a:spcPct val="100000"/>
                        </a:lnSpc>
                        <a:spcAft>
                          <a:spcPts val="0"/>
                        </a:spcAft>
                        <a:buNone/>
                      </a:pPr>
                      <a:r>
                        <a:rPr lang="en-US" sz="1100">
                          <a:solidFill>
                            <a:schemeClr val="tx1"/>
                          </a:solidFill>
                          <a:effectLst/>
                          <a:latin typeface="+mj-lt"/>
                          <a:ea typeface="Calibri" panose="020F0502020204030204" pitchFamily="34" charset="0"/>
                          <a:cs typeface="Amatic SC"/>
                        </a:rPr>
                        <a:t>What the ladybird heard</a:t>
                      </a:r>
                    </a:p>
                    <a:p>
                      <a:pPr lvl="0" algn="ctr">
                        <a:lnSpc>
                          <a:spcPct val="100000"/>
                        </a:lnSpc>
                        <a:spcAft>
                          <a:spcPts val="0"/>
                        </a:spcAft>
                        <a:buNone/>
                      </a:pPr>
                      <a:r>
                        <a:rPr lang="en-US" sz="1100">
                          <a:solidFill>
                            <a:schemeClr val="tx1"/>
                          </a:solidFill>
                          <a:effectLst/>
                          <a:latin typeface="+mj-lt"/>
                          <a:ea typeface="Calibri" panose="020F0502020204030204" pitchFamily="34" charset="0"/>
                          <a:cs typeface="Amatic SC"/>
                        </a:rPr>
                        <a:t>Day Monkey Night Monkey</a:t>
                      </a:r>
                    </a:p>
                    <a:p>
                      <a:pPr lvl="0" algn="ctr">
                        <a:lnSpc>
                          <a:spcPct val="100000"/>
                        </a:lnSpc>
                        <a:spcAft>
                          <a:spcPts val="0"/>
                        </a:spcAft>
                        <a:buNone/>
                      </a:pPr>
                      <a:endParaRPr lang="en-US" sz="1100">
                        <a:solidFill>
                          <a:schemeClr val="tx1"/>
                        </a:solidFill>
                        <a:effectLst/>
                        <a:latin typeface="+mj-lt"/>
                        <a:ea typeface="Calibri" panose="020F0502020204030204" pitchFamily="34" charset="0"/>
                        <a:cs typeface="Amatic SC"/>
                      </a:endParaRPr>
                    </a:p>
                    <a:p>
                      <a:pPr lvl="0" algn="ctr">
                        <a:lnSpc>
                          <a:spcPct val="100000"/>
                        </a:lnSpc>
                        <a:spcAft>
                          <a:spcPts val="0"/>
                        </a:spcAft>
                        <a:buNone/>
                      </a:pPr>
                      <a:r>
                        <a:rPr lang="en-US" sz="1100">
                          <a:solidFill>
                            <a:schemeClr val="tx1"/>
                          </a:solidFill>
                          <a:effectLst/>
                          <a:latin typeface="+mj-lt"/>
                          <a:ea typeface="Calibri" panose="020F0502020204030204" pitchFamily="34" charset="0"/>
                          <a:cs typeface="Amatic SC"/>
                        </a:rPr>
                        <a:t>Non-Fiction Recipe books</a:t>
                      </a:r>
                    </a:p>
                    <a:p>
                      <a:pPr marL="0" marR="0" lvl="0" indent="0" algn="ctr" rtl="0" eaLnBrk="1" fontAlgn="auto" latinLnBrk="0" hangingPunct="1">
                        <a:lnSpc>
                          <a:spcPct val="100000"/>
                        </a:lnSpc>
                        <a:spcBef>
                          <a:spcPts val="0"/>
                        </a:spcBef>
                        <a:spcAft>
                          <a:spcPts val="0"/>
                        </a:spcAft>
                        <a:buClrTx/>
                        <a:buSzTx/>
                        <a:buFontTx/>
                        <a:buNone/>
                      </a:pPr>
                      <a:endParaRPr lang="en-US" sz="1100">
                        <a:solidFill>
                          <a:schemeClr val="tx1"/>
                        </a:solidFill>
                        <a:effectLst/>
                        <a:latin typeface="+mj-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100">
                        <a:solidFill>
                          <a:schemeClr val="tx1"/>
                        </a:solidFill>
                        <a:effectLst/>
                        <a:latin typeface="+mj-lt"/>
                        <a:ea typeface="Calibri" panose="020F0502020204030204" pitchFamily="34" charset="0"/>
                        <a:cs typeface="Amatic SC"/>
                      </a:endParaRPr>
                    </a:p>
                    <a:p>
                      <a:pPr algn="ctr"/>
                      <a:endParaRPr lang="en-GB" sz="110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a:solidFill>
                            <a:schemeClr val="tx1"/>
                          </a:solidFill>
                          <a:effectLst/>
                          <a:latin typeface="+mj-lt"/>
                          <a:ea typeface="+mn-ea"/>
                          <a:cs typeface="Amatic SC"/>
                        </a:rPr>
                        <a:t>Texts as a Stimulus:</a:t>
                      </a:r>
                    </a:p>
                    <a:p>
                      <a:pPr algn="ctr">
                        <a:lnSpc>
                          <a:spcPct val="100000"/>
                        </a:lnSpc>
                        <a:spcAft>
                          <a:spcPts val="0"/>
                        </a:spcAft>
                      </a:pPr>
                      <a:r>
                        <a:rPr lang="en-GB" sz="1100">
                          <a:solidFill>
                            <a:schemeClr val="tx1"/>
                          </a:solidFill>
                          <a:effectLst/>
                          <a:latin typeface="+mj-lt"/>
                          <a:ea typeface="Calibri" panose="020F0502020204030204" pitchFamily="34" charset="0"/>
                          <a:cs typeface="Amatic SC"/>
                        </a:rPr>
                        <a:t>The Very Hungry Caterpillar</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The Tiny Seed</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What the Ladybird heard on holiday</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Sharing a Shell </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Snail and the Whale</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Jaspers Beanstalk Tree</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Seasons come and Seasons go.</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Up in the garden, down in the dirt. </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An egg is quiet</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A butterfly is patient</a:t>
                      </a:r>
                    </a:p>
                    <a:p>
                      <a:pPr lvl="0" algn="ctr">
                        <a:lnSpc>
                          <a:spcPct val="100000"/>
                        </a:lnSpc>
                        <a:spcAft>
                          <a:spcPts val="0"/>
                        </a:spcAft>
                        <a:buNone/>
                      </a:pPr>
                      <a:endParaRPr lang="en-GB" sz="1100">
                        <a:solidFill>
                          <a:schemeClr val="tx1"/>
                        </a:solidFill>
                        <a:effectLst/>
                        <a:latin typeface="+mj-lt"/>
                        <a:ea typeface="Calibri" panose="020F0502020204030204" pitchFamily="34" charset="0"/>
                        <a:cs typeface="Amatic SC"/>
                      </a:endParaRP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Non-Fiction – Bug Hotel</a:t>
                      </a:r>
                    </a:p>
                    <a:p>
                      <a:pPr algn="ctr"/>
                      <a:endParaRPr lang="en-US" sz="110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a:solidFill>
                            <a:schemeClr val="tx1"/>
                          </a:solidFill>
                          <a:effectLst/>
                          <a:latin typeface="+mj-lt"/>
                          <a:ea typeface="+mn-ea"/>
                          <a:cs typeface="Amatic SC"/>
                        </a:rPr>
                        <a:t>Texts as a Stimulus:</a:t>
                      </a:r>
                    </a:p>
                    <a:p>
                      <a:pPr algn="ctr">
                        <a:lnSpc>
                          <a:spcPct val="100000"/>
                        </a:lnSpc>
                        <a:spcAft>
                          <a:spcPts val="0"/>
                        </a:spcAft>
                      </a:pPr>
                      <a:r>
                        <a:rPr lang="en-GB" sz="1100">
                          <a:solidFill>
                            <a:schemeClr val="tx1"/>
                          </a:solidFill>
                          <a:effectLst/>
                          <a:latin typeface="+mj-lt"/>
                          <a:ea typeface="Calibri" panose="020F0502020204030204" pitchFamily="34" charset="0"/>
                          <a:cs typeface="Amatic SC"/>
                        </a:rPr>
                        <a:t>The Rainbow Fish</a:t>
                      </a:r>
                      <a:r>
                        <a:rPr lang="en-GB" sz="1100" baseline="0">
                          <a:solidFill>
                            <a:schemeClr val="tx1"/>
                          </a:solidFill>
                          <a:effectLst/>
                          <a:latin typeface="+mj-lt"/>
                          <a:ea typeface="Calibri" panose="020F0502020204030204" pitchFamily="34" charset="0"/>
                          <a:cs typeface="Amatic SC"/>
                        </a:rPr>
                        <a:t> Commotion in the Ocean</a:t>
                      </a:r>
                      <a:endParaRPr lang="en-GB" sz="1100">
                        <a:solidFill>
                          <a:schemeClr val="tx1"/>
                        </a:solidFill>
                        <a:effectLst/>
                        <a:latin typeface="+mj-lt"/>
                        <a:ea typeface="Calibri" panose="020F0502020204030204" pitchFamily="34" charset="0"/>
                        <a:cs typeface="Amatic SC"/>
                      </a:endParaRPr>
                    </a:p>
                    <a:p>
                      <a:pPr lvl="0" algn="ctr">
                        <a:lnSpc>
                          <a:spcPct val="100000"/>
                        </a:lnSpc>
                        <a:spcAft>
                          <a:spcPts val="0"/>
                        </a:spcAft>
                        <a:buNone/>
                      </a:pPr>
                      <a:r>
                        <a:rPr lang="en-GB" sz="1100" baseline="0" err="1">
                          <a:solidFill>
                            <a:schemeClr val="tx1"/>
                          </a:solidFill>
                          <a:effectLst/>
                          <a:latin typeface="+mj-lt"/>
                          <a:ea typeface="Calibri" panose="020F0502020204030204" pitchFamily="34" charset="0"/>
                          <a:cs typeface="Amatic SC"/>
                        </a:rPr>
                        <a:t>Supertato</a:t>
                      </a:r>
                      <a:endParaRPr lang="en-GB" sz="1100" baseline="0">
                        <a:solidFill>
                          <a:schemeClr val="tx1"/>
                        </a:solidFill>
                        <a:effectLst/>
                        <a:latin typeface="+mj-lt"/>
                        <a:ea typeface="Calibri" panose="020F0502020204030204" pitchFamily="34" charset="0"/>
                        <a:cs typeface="Amatic SC"/>
                      </a:endParaRPr>
                    </a:p>
                    <a:p>
                      <a:pPr lvl="0" algn="ctr">
                        <a:lnSpc>
                          <a:spcPct val="100000"/>
                        </a:lnSpc>
                        <a:spcAft>
                          <a:spcPts val="0"/>
                        </a:spcAft>
                        <a:buNone/>
                      </a:pPr>
                      <a:r>
                        <a:rPr lang="en-GB" sz="1100" baseline="0" err="1">
                          <a:solidFill>
                            <a:schemeClr val="tx1"/>
                          </a:solidFill>
                          <a:effectLst/>
                          <a:latin typeface="+mj-lt"/>
                          <a:ea typeface="Calibri" panose="020F0502020204030204" pitchFamily="34" charset="0"/>
                          <a:cs typeface="Amatic SC"/>
                        </a:rPr>
                        <a:t>Superworm</a:t>
                      </a:r>
                      <a:endParaRPr lang="en-GB" sz="1100" baseline="0">
                        <a:solidFill>
                          <a:schemeClr val="tx1"/>
                        </a:solidFill>
                        <a:effectLst/>
                        <a:latin typeface="+mj-lt"/>
                        <a:ea typeface="Calibri" panose="020F0502020204030204" pitchFamily="34" charset="0"/>
                        <a:cs typeface="Amatic SC"/>
                      </a:endParaRPr>
                    </a:p>
                    <a:p>
                      <a:pPr lvl="0" algn="ctr">
                        <a:lnSpc>
                          <a:spcPct val="100000"/>
                        </a:lnSpc>
                        <a:spcAft>
                          <a:spcPts val="0"/>
                        </a:spcAft>
                        <a:buNone/>
                      </a:pPr>
                      <a:r>
                        <a:rPr lang="en-GB" sz="1100" baseline="0">
                          <a:solidFill>
                            <a:schemeClr val="tx1"/>
                          </a:solidFill>
                          <a:effectLst/>
                          <a:latin typeface="+mj-lt"/>
                          <a:ea typeface="Calibri" panose="020F0502020204030204" pitchFamily="34" charset="0"/>
                          <a:cs typeface="Amatic SC"/>
                        </a:rPr>
                        <a:t>The </a:t>
                      </a:r>
                      <a:r>
                        <a:rPr lang="en-GB" sz="1100" baseline="0" err="1">
                          <a:solidFill>
                            <a:schemeClr val="tx1"/>
                          </a:solidFill>
                          <a:effectLst/>
                          <a:latin typeface="+mj-lt"/>
                          <a:ea typeface="Calibri" panose="020F0502020204030204" pitchFamily="34" charset="0"/>
                          <a:cs typeface="Amatic SC"/>
                        </a:rPr>
                        <a:t>PIrates</a:t>
                      </a:r>
                      <a:r>
                        <a:rPr lang="en-GB" sz="1100" baseline="0">
                          <a:solidFill>
                            <a:schemeClr val="tx1"/>
                          </a:solidFill>
                          <a:effectLst/>
                          <a:latin typeface="+mj-lt"/>
                          <a:ea typeface="Calibri" panose="020F0502020204030204" pitchFamily="34" charset="0"/>
                          <a:cs typeface="Amatic SC"/>
                        </a:rPr>
                        <a:t> Next Door</a:t>
                      </a:r>
                    </a:p>
                    <a:p>
                      <a:pPr lvl="0" algn="ctr">
                        <a:lnSpc>
                          <a:spcPct val="100000"/>
                        </a:lnSpc>
                        <a:spcAft>
                          <a:spcPts val="0"/>
                        </a:spcAft>
                        <a:buNone/>
                      </a:pPr>
                      <a:r>
                        <a:rPr lang="en-GB" sz="1100" baseline="0">
                          <a:solidFill>
                            <a:schemeClr val="tx1"/>
                          </a:solidFill>
                          <a:effectLst/>
                          <a:latin typeface="+mj-lt"/>
                          <a:ea typeface="Calibri" panose="020F0502020204030204" pitchFamily="34" charset="0"/>
                          <a:cs typeface="Amatic SC"/>
                        </a:rPr>
                        <a:t>10 little pirates</a:t>
                      </a:r>
                    </a:p>
                    <a:p>
                      <a:pPr lvl="0" algn="ctr">
                        <a:lnSpc>
                          <a:spcPct val="100000"/>
                        </a:lnSpc>
                        <a:spcAft>
                          <a:spcPts val="0"/>
                        </a:spcAft>
                        <a:buNone/>
                      </a:pPr>
                      <a:r>
                        <a:rPr lang="en-GB" sz="1100" baseline="0">
                          <a:solidFill>
                            <a:schemeClr val="tx1"/>
                          </a:solidFill>
                          <a:effectLst/>
                          <a:latin typeface="+mj-lt"/>
                          <a:ea typeface="Calibri" panose="020F0502020204030204" pitchFamily="34" charset="0"/>
                          <a:cs typeface="Amatic SC"/>
                        </a:rPr>
                        <a:t>Tiddler</a:t>
                      </a:r>
                    </a:p>
                    <a:p>
                      <a:pPr lvl="0" algn="ctr">
                        <a:lnSpc>
                          <a:spcPct val="100000"/>
                        </a:lnSpc>
                        <a:spcAft>
                          <a:spcPts val="0"/>
                        </a:spcAft>
                        <a:buNone/>
                      </a:pPr>
                      <a:r>
                        <a:rPr lang="en-GB" sz="1100" baseline="0">
                          <a:solidFill>
                            <a:schemeClr val="tx1"/>
                          </a:solidFill>
                          <a:effectLst/>
                          <a:latin typeface="+mj-lt"/>
                          <a:ea typeface="Calibri" panose="020F0502020204030204" pitchFamily="34" charset="0"/>
                          <a:cs typeface="Amatic SC"/>
                        </a:rPr>
                        <a:t>Ones a snail Tens a crab</a:t>
                      </a:r>
                    </a:p>
                    <a:p>
                      <a:pPr lvl="0" algn="ctr">
                        <a:lnSpc>
                          <a:spcPct val="100000"/>
                        </a:lnSpc>
                        <a:spcAft>
                          <a:spcPts val="0"/>
                        </a:spcAft>
                        <a:buNone/>
                      </a:pPr>
                      <a:r>
                        <a:rPr lang="en-GB" sz="1100" baseline="0">
                          <a:solidFill>
                            <a:schemeClr val="tx1"/>
                          </a:solidFill>
                          <a:effectLst/>
                          <a:latin typeface="+mj-lt"/>
                          <a:ea typeface="Calibri" panose="020F0502020204030204" pitchFamily="34" charset="0"/>
                          <a:cs typeface="Amatic SC"/>
                        </a:rPr>
                        <a:t>Pirates Love underpants</a:t>
                      </a:r>
                    </a:p>
                    <a:p>
                      <a:pPr lvl="0" algn="ctr">
                        <a:lnSpc>
                          <a:spcPct val="100000"/>
                        </a:lnSpc>
                        <a:spcAft>
                          <a:spcPts val="800"/>
                        </a:spcAft>
                        <a:buNone/>
                      </a:pPr>
                      <a:endParaRPr lang="en-GB" sz="1100" baseline="0">
                        <a:solidFill>
                          <a:schemeClr val="tx1"/>
                        </a:solidFill>
                        <a:effectLst/>
                        <a:latin typeface="+mj-lt"/>
                        <a:ea typeface="Calibri" panose="020F0502020204030204" pitchFamily="34" charset="0"/>
                        <a:cs typeface="Amatic SC"/>
                      </a:endParaRPr>
                    </a:p>
                    <a:p>
                      <a:pPr algn="ctr"/>
                      <a:endParaRPr lang="en-GB" sz="110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860261">
                <a:tc>
                  <a:txBody>
                    <a:bodyPr/>
                    <a:lstStyle/>
                    <a:p>
                      <a:pPr algn="ctr"/>
                      <a:r>
                        <a:rPr lang="en-GB" sz="2800" b="1">
                          <a:latin typeface="Amatic SC" panose="00000500000000000000" pitchFamily="2" charset="-79"/>
                          <a:cs typeface="Amatic SC" panose="00000500000000000000" pitchFamily="2" charset="-79"/>
                        </a:rPr>
                        <a:t>Nursery rhymes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100" b="0">
                          <a:solidFill>
                            <a:schemeClr val="tx1"/>
                          </a:solidFill>
                          <a:latin typeface="+mj-lt"/>
                          <a:cs typeface="Amatic SC"/>
                        </a:rPr>
                        <a:t>I have 10 fingers</a:t>
                      </a:r>
                    </a:p>
                    <a:p>
                      <a:pPr algn="ctr"/>
                      <a:r>
                        <a:rPr lang="en-GB" sz="1100" b="0">
                          <a:solidFill>
                            <a:schemeClr val="tx1"/>
                          </a:solidFill>
                          <a:latin typeface="+mj-lt"/>
                          <a:cs typeface="Amatic SC"/>
                        </a:rPr>
                        <a:t>I have busy body</a:t>
                      </a:r>
                    </a:p>
                    <a:p>
                      <a:pPr algn="ctr"/>
                      <a:r>
                        <a:rPr lang="en-GB" sz="1100" b="0">
                          <a:solidFill>
                            <a:schemeClr val="tx1"/>
                          </a:solidFill>
                          <a:latin typeface="+mj-lt"/>
                          <a:cs typeface="Amatic SC"/>
                        </a:rPr>
                        <a:t>Head shoulders knees and toes</a:t>
                      </a:r>
                    </a:p>
                    <a:p>
                      <a:pPr algn="ctr"/>
                      <a:r>
                        <a:rPr lang="en-GB" sz="1100" b="0">
                          <a:solidFill>
                            <a:schemeClr val="tx1"/>
                          </a:solidFill>
                          <a:latin typeface="+mj-lt"/>
                          <a:cs typeface="Amatic SC"/>
                        </a:rPr>
                        <a:t>1 little, 2 little, 3 little children</a:t>
                      </a:r>
                    </a:p>
                    <a:p>
                      <a:pPr algn="ctr"/>
                      <a:endParaRPr lang="en-GB" sz="1100" b="0">
                        <a:solidFill>
                          <a:schemeClr val="tx1"/>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5 little snowmen</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Snowflakes, snowflakes</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When </a:t>
                      </a:r>
                      <a:r>
                        <a:rPr lang="en-GB" sz="1100" err="1">
                          <a:solidFill>
                            <a:schemeClr val="tx1"/>
                          </a:solidFill>
                          <a:effectLst/>
                          <a:latin typeface="+mj-lt"/>
                          <a:ea typeface="Calibri" panose="020F0502020204030204" pitchFamily="34" charset="0"/>
                          <a:cs typeface="Amatic SC"/>
                        </a:rPr>
                        <a:t>santa</a:t>
                      </a:r>
                      <a:r>
                        <a:rPr lang="en-GB" sz="1100">
                          <a:solidFill>
                            <a:schemeClr val="tx1"/>
                          </a:solidFill>
                          <a:effectLst/>
                          <a:latin typeface="+mj-lt"/>
                          <a:ea typeface="Calibri" panose="020F0502020204030204" pitchFamily="34" charset="0"/>
                          <a:cs typeface="Amatic SC"/>
                        </a:rPr>
                        <a:t> got stuck up the chimney </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When Goldilocks went to the house of the bears</a:t>
                      </a:r>
                    </a:p>
                    <a:p>
                      <a:pPr lvl="0" algn="ctr">
                        <a:lnSpc>
                          <a:spcPct val="100000"/>
                        </a:lnSpc>
                        <a:spcAft>
                          <a:spcPts val="0"/>
                        </a:spcAft>
                        <a:buNone/>
                      </a:pPr>
                      <a:r>
                        <a:rPr lang="en-GB" sz="1100">
                          <a:solidFill>
                            <a:schemeClr val="tx1"/>
                          </a:solidFill>
                          <a:effectLst/>
                          <a:latin typeface="+mj-lt"/>
                          <a:ea typeface="Calibri" panose="020F0502020204030204" pitchFamily="34" charset="0"/>
                          <a:cs typeface="Amatic SC"/>
                        </a:rPr>
                        <a:t>Humpty Dumpty</a:t>
                      </a:r>
                    </a:p>
                    <a:p>
                      <a:pPr lvl="0" algn="ctr">
                        <a:lnSpc>
                          <a:spcPct val="100000"/>
                        </a:lnSpc>
                        <a:spcAft>
                          <a:spcPts val="0"/>
                        </a:spcAft>
                        <a:buNone/>
                      </a:pPr>
                      <a:endParaRPr lang="en-GB" sz="1100">
                        <a:solidFill>
                          <a:schemeClr val="tx1"/>
                        </a:solidFill>
                        <a:effectLst/>
                        <a:latin typeface="+mj-lt"/>
                        <a:ea typeface="Calibri" panose="020F0502020204030204" pitchFamily="34"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100">
                          <a:solidFill>
                            <a:schemeClr val="tx1"/>
                          </a:solidFill>
                          <a:latin typeface="+mj-lt"/>
                          <a:cs typeface="Amatic SC" panose="00000500000000000000" pitchFamily="2" charset="-79"/>
                        </a:rPr>
                        <a:t>Twinkle twinkle</a:t>
                      </a:r>
                    </a:p>
                    <a:p>
                      <a:pPr algn="ctr"/>
                      <a:r>
                        <a:rPr lang="en-GB" sz="1100">
                          <a:solidFill>
                            <a:schemeClr val="tx1"/>
                          </a:solidFill>
                          <a:latin typeface="+mj-lt"/>
                          <a:cs typeface="Amatic SC" panose="00000500000000000000" pitchFamily="2" charset="-79"/>
                        </a:rPr>
                        <a:t>Baa </a:t>
                      </a:r>
                      <a:r>
                        <a:rPr lang="en-GB" sz="1100" err="1">
                          <a:solidFill>
                            <a:schemeClr val="tx1"/>
                          </a:solidFill>
                          <a:latin typeface="+mj-lt"/>
                          <a:cs typeface="Amatic SC" panose="00000500000000000000" pitchFamily="2" charset="-79"/>
                        </a:rPr>
                        <a:t>Baa</a:t>
                      </a:r>
                      <a:r>
                        <a:rPr lang="en-GB" sz="1100">
                          <a:solidFill>
                            <a:schemeClr val="tx1"/>
                          </a:solidFill>
                          <a:latin typeface="+mj-lt"/>
                          <a:cs typeface="Amatic SC" panose="00000500000000000000" pitchFamily="2" charset="-79"/>
                        </a:rPr>
                        <a:t> black sheep</a:t>
                      </a:r>
                    </a:p>
                    <a:p>
                      <a:pPr algn="ctr"/>
                      <a:r>
                        <a:rPr lang="en-GB" sz="1100" err="1">
                          <a:solidFill>
                            <a:schemeClr val="tx1"/>
                          </a:solidFill>
                          <a:latin typeface="+mj-lt"/>
                          <a:cs typeface="Amatic SC" panose="00000500000000000000" pitchFamily="2" charset="-79"/>
                        </a:rPr>
                        <a:t>Incy</a:t>
                      </a:r>
                      <a:r>
                        <a:rPr lang="en-GB" sz="1100">
                          <a:solidFill>
                            <a:schemeClr val="tx1"/>
                          </a:solidFill>
                          <a:latin typeface="+mj-lt"/>
                          <a:cs typeface="Amatic SC" panose="00000500000000000000" pitchFamily="2" charset="-79"/>
                        </a:rPr>
                        <a:t> </a:t>
                      </a:r>
                      <a:r>
                        <a:rPr lang="en-GB" sz="1100" err="1">
                          <a:solidFill>
                            <a:schemeClr val="tx1"/>
                          </a:solidFill>
                          <a:latin typeface="+mj-lt"/>
                          <a:cs typeface="Amatic SC" panose="00000500000000000000" pitchFamily="2" charset="-79"/>
                        </a:rPr>
                        <a:t>wincy</a:t>
                      </a:r>
                      <a:r>
                        <a:rPr lang="en-GB" sz="1100">
                          <a:solidFill>
                            <a:schemeClr val="tx1"/>
                          </a:solidFill>
                          <a:latin typeface="+mj-lt"/>
                          <a:cs typeface="Amatic SC" panose="00000500000000000000" pitchFamily="2" charset="-79"/>
                        </a:rPr>
                        <a:t> spider</a:t>
                      </a:r>
                    </a:p>
                    <a:p>
                      <a:pPr algn="ctr"/>
                      <a:r>
                        <a:rPr lang="en-GB" sz="1100">
                          <a:solidFill>
                            <a:schemeClr val="tx1"/>
                          </a:solidFill>
                          <a:latin typeface="+mj-lt"/>
                          <a:cs typeface="Amatic SC" panose="00000500000000000000" pitchFamily="2" charset="-79"/>
                        </a:rPr>
                        <a:t>Jack and jill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100">
                          <a:solidFill>
                            <a:schemeClr val="tx1"/>
                          </a:solidFill>
                          <a:latin typeface="+mj-lt"/>
                          <a:cs typeface="Amatic SC" panose="00000500000000000000" pitchFamily="2" charset="-79"/>
                        </a:rPr>
                        <a:t>Dingle Dangle</a:t>
                      </a:r>
                    </a:p>
                    <a:p>
                      <a:pPr algn="ctr"/>
                      <a:r>
                        <a:rPr lang="en-GB" sz="1100">
                          <a:solidFill>
                            <a:schemeClr val="tx1"/>
                          </a:solidFill>
                          <a:latin typeface="+mj-lt"/>
                          <a:cs typeface="Amatic SC" panose="00000500000000000000" pitchFamily="2" charset="-79"/>
                        </a:rPr>
                        <a:t>5 little leaves</a:t>
                      </a:r>
                    </a:p>
                    <a:p>
                      <a:pPr algn="ctr"/>
                      <a:r>
                        <a:rPr lang="en-GB" sz="1100">
                          <a:solidFill>
                            <a:schemeClr val="tx1"/>
                          </a:solidFill>
                          <a:latin typeface="+mj-lt"/>
                          <a:cs typeface="Amatic SC" panose="00000500000000000000" pitchFamily="2" charset="-79"/>
                        </a:rPr>
                        <a:t>Big re combine harvester</a:t>
                      </a:r>
                    </a:p>
                    <a:p>
                      <a:pPr algn="ctr"/>
                      <a:r>
                        <a:rPr lang="en-GB" sz="1100">
                          <a:solidFill>
                            <a:schemeClr val="tx1"/>
                          </a:solidFill>
                          <a:latin typeface="+mj-lt"/>
                          <a:cs typeface="Amatic SC" panose="00000500000000000000" pitchFamily="2" charset="-79"/>
                        </a:rPr>
                        <a:t>5 little pumpkins</a:t>
                      </a:r>
                    </a:p>
                    <a:p>
                      <a:pPr algn="ctr"/>
                      <a:r>
                        <a:rPr lang="en-GB" sz="1100">
                          <a:solidFill>
                            <a:schemeClr val="tx1"/>
                          </a:solidFill>
                          <a:latin typeface="+mj-lt"/>
                          <a:cs typeface="Amatic SC" panose="00000500000000000000" pitchFamily="2" charset="-79"/>
                        </a:rPr>
                        <a:t>Old MacDonald</a:t>
                      </a:r>
                    </a:p>
                    <a:p>
                      <a:pPr algn="ctr"/>
                      <a:r>
                        <a:rPr lang="en-GB" sz="1100">
                          <a:solidFill>
                            <a:schemeClr val="tx1"/>
                          </a:solidFill>
                          <a:latin typeface="+mj-lt"/>
                          <a:cs typeface="Amatic SC" panose="00000500000000000000" pitchFamily="2" charset="-79"/>
                        </a:rPr>
                        <a:t>Little Bo peep </a:t>
                      </a:r>
                    </a:p>
                    <a:p>
                      <a:pPr algn="ctr"/>
                      <a:r>
                        <a:rPr lang="en-GB" sz="1100">
                          <a:solidFill>
                            <a:schemeClr val="tx1"/>
                          </a:solidFill>
                          <a:latin typeface="+mj-lt"/>
                          <a:cs typeface="Amatic SC" panose="00000500000000000000" pitchFamily="2" charset="-79"/>
                        </a:rPr>
                        <a:t>The formers in the den</a:t>
                      </a:r>
                    </a:p>
                    <a:p>
                      <a:pPr algn="ctr"/>
                      <a:r>
                        <a:rPr lang="en-GB" sz="1100">
                          <a:solidFill>
                            <a:schemeClr val="tx1"/>
                          </a:solidFill>
                          <a:latin typeface="+mj-lt"/>
                          <a:cs typeface="Amatic SC" panose="00000500000000000000" pitchFamily="2" charset="-79"/>
                        </a:rPr>
                        <a:t>Mary had a little lamb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100">
                          <a:solidFill>
                            <a:schemeClr val="tx1"/>
                          </a:solidFill>
                          <a:latin typeface="+mj-lt"/>
                          <a:cs typeface="Amatic SC" panose="00000500000000000000" pitchFamily="2" charset="-79"/>
                        </a:rPr>
                        <a:t>The animals went in 2 by 2</a:t>
                      </a:r>
                    </a:p>
                    <a:p>
                      <a:pPr algn="ctr"/>
                      <a:r>
                        <a:rPr lang="en-US" sz="1100">
                          <a:solidFill>
                            <a:schemeClr val="tx1"/>
                          </a:solidFill>
                          <a:latin typeface="+mj-lt"/>
                          <a:cs typeface="Amatic SC" panose="00000500000000000000" pitchFamily="2" charset="-79"/>
                        </a:rPr>
                        <a:t>Row, row, row your boat</a:t>
                      </a:r>
                    </a:p>
                    <a:p>
                      <a:pPr algn="ctr"/>
                      <a:r>
                        <a:rPr lang="en-US" sz="1100">
                          <a:solidFill>
                            <a:schemeClr val="tx1"/>
                          </a:solidFill>
                          <a:latin typeface="+mj-lt"/>
                          <a:cs typeface="Amatic SC" panose="00000500000000000000" pitchFamily="2" charset="-79"/>
                        </a:rPr>
                        <a:t>The waves on the see, go up and down. </a:t>
                      </a:r>
                    </a:p>
                    <a:p>
                      <a:pPr algn="ctr"/>
                      <a:r>
                        <a:rPr lang="en-US" sz="1100">
                          <a:solidFill>
                            <a:schemeClr val="tx1"/>
                          </a:solidFill>
                          <a:latin typeface="+mj-lt"/>
                          <a:cs typeface="Amatic SC" panose="00000500000000000000" pitchFamily="2" charset="-79"/>
                        </a:rPr>
                        <a:t>The wheels on the  bus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100">
                          <a:solidFill>
                            <a:schemeClr val="tx1"/>
                          </a:solidFill>
                          <a:latin typeface="+mj-lt"/>
                          <a:cs typeface="Amatic SC" panose="00000500000000000000" pitchFamily="2" charset="-79"/>
                        </a:rPr>
                        <a:t>5 current buns </a:t>
                      </a:r>
                    </a:p>
                    <a:p>
                      <a:pPr algn="ctr"/>
                      <a:r>
                        <a:rPr lang="en-GB" sz="1100">
                          <a:solidFill>
                            <a:schemeClr val="tx1"/>
                          </a:solidFill>
                          <a:latin typeface="+mj-lt"/>
                          <a:cs typeface="Amatic SC" panose="00000500000000000000" pitchFamily="2" charset="-79"/>
                        </a:rPr>
                        <a:t>Five little firefighters</a:t>
                      </a:r>
                    </a:p>
                    <a:p>
                      <a:pPr algn="ctr"/>
                      <a:r>
                        <a:rPr lang="en-GB" sz="1100">
                          <a:solidFill>
                            <a:schemeClr val="tx1"/>
                          </a:solidFill>
                          <a:latin typeface="+mj-lt"/>
                          <a:cs typeface="Amatic SC" panose="00000500000000000000" pitchFamily="2" charset="-79"/>
                        </a:rPr>
                        <a:t>999 emergency song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9523376"/>
                  </a:ext>
                </a:extLst>
              </a:tr>
            </a:tbl>
          </a:graphicData>
        </a:graphic>
      </p:graphicFrame>
      <p:sp>
        <p:nvSpPr>
          <p:cNvPr id="5" name="TextBox 4">
            <a:extLst>
              <a:ext uri="{FF2B5EF4-FFF2-40B4-BE49-F238E27FC236}">
                <a16:creationId xmlns:a16="http://schemas.microsoft.com/office/drawing/2014/main" id="{3F4194DF-97B0-47DB-92D5-D5D6E1C9E41A}"/>
              </a:ext>
            </a:extLst>
          </p:cNvPr>
          <p:cNvSpPr txBox="1"/>
          <p:nvPr/>
        </p:nvSpPr>
        <p:spPr>
          <a:xfrm>
            <a:off x="1361907" y="6506800"/>
            <a:ext cx="12473126" cy="307777"/>
          </a:xfrm>
          <a:prstGeom prst="rect">
            <a:avLst/>
          </a:prstGeom>
          <a:noFill/>
        </p:spPr>
        <p:txBody>
          <a:bodyPr wrap="square">
            <a:spAutoFit/>
          </a:bodyPr>
          <a:lstStyle/>
          <a:p>
            <a:r>
              <a:rPr lang="en-US" sz="1400" i="1">
                <a:solidFill>
                  <a:schemeClr val="bg1">
                    <a:lumMod val="50000"/>
                  </a:schemeClr>
                </a:solidFill>
              </a:rPr>
              <a:t>We understand that children will make progress at different times.  There is no right time… they will progress when they are ready. </a:t>
            </a:r>
            <a:endParaRPr lang="en-GB" sz="1400" i="1">
              <a:solidFill>
                <a:schemeClr val="bg1">
                  <a:lumMod val="50000"/>
                </a:schemeClr>
              </a:solidFill>
            </a:endParaRPr>
          </a:p>
        </p:txBody>
      </p:sp>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13350" y="171441"/>
            <a:ext cx="848557" cy="848557"/>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56,000+ Preschool Children Stock Illustrations, Royalty-Free ...">
            <a:extLst>
              <a:ext uri="{FF2B5EF4-FFF2-40B4-BE49-F238E27FC236}">
                <a16:creationId xmlns:a16="http://schemas.microsoft.com/office/drawing/2014/main" id="{68EBE5D2-4DEC-99D4-BD27-64892A9C92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1499" y="-460570"/>
            <a:ext cx="3381375" cy="135255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Pre school Long Term Plan 23-24</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562857420"/>
              </p:ext>
            </p:extLst>
          </p:nvPr>
        </p:nvGraphicFramePr>
        <p:xfrm>
          <a:off x="199158" y="462708"/>
          <a:ext cx="11637775" cy="6117312"/>
        </p:xfrm>
        <a:graphic>
          <a:graphicData uri="http://schemas.openxmlformats.org/drawingml/2006/table">
            <a:tbl>
              <a:tblPr firstRow="1" bandRow="1">
                <a:tableStyleId>{5C22544A-7EE6-4342-B048-85BDC9FD1C3A}</a:tableStyleId>
              </a:tblPr>
              <a:tblGrid>
                <a:gridCol w="1612836">
                  <a:extLst>
                    <a:ext uri="{9D8B030D-6E8A-4147-A177-3AD203B41FA5}">
                      <a16:colId xmlns:a16="http://schemas.microsoft.com/office/drawing/2014/main" val="385991600"/>
                    </a:ext>
                  </a:extLst>
                </a:gridCol>
                <a:gridCol w="1816240">
                  <a:extLst>
                    <a:ext uri="{9D8B030D-6E8A-4147-A177-3AD203B41FA5}">
                      <a16:colId xmlns:a16="http://schemas.microsoft.com/office/drawing/2014/main" val="2865123548"/>
                    </a:ext>
                  </a:extLst>
                </a:gridCol>
                <a:gridCol w="1444513">
                  <a:extLst>
                    <a:ext uri="{9D8B030D-6E8A-4147-A177-3AD203B41FA5}">
                      <a16:colId xmlns:a16="http://schemas.microsoft.com/office/drawing/2014/main" val="2690459710"/>
                    </a:ext>
                  </a:extLst>
                </a:gridCol>
                <a:gridCol w="208280">
                  <a:extLst>
                    <a:ext uri="{9D8B030D-6E8A-4147-A177-3AD203B41FA5}">
                      <a16:colId xmlns:a16="http://schemas.microsoft.com/office/drawing/2014/main" val="1315738151"/>
                    </a:ext>
                  </a:extLst>
                </a:gridCol>
                <a:gridCol w="1459814">
                  <a:extLst>
                    <a:ext uri="{9D8B030D-6E8A-4147-A177-3AD203B41FA5}">
                      <a16:colId xmlns:a16="http://schemas.microsoft.com/office/drawing/2014/main" val="1848787987"/>
                    </a:ext>
                  </a:extLst>
                </a:gridCol>
                <a:gridCol w="208280">
                  <a:extLst>
                    <a:ext uri="{9D8B030D-6E8A-4147-A177-3AD203B41FA5}">
                      <a16:colId xmlns:a16="http://schemas.microsoft.com/office/drawing/2014/main" val="2709165749"/>
                    </a:ext>
                  </a:extLst>
                </a:gridCol>
                <a:gridCol w="1475117">
                  <a:extLst>
                    <a:ext uri="{9D8B030D-6E8A-4147-A177-3AD203B41FA5}">
                      <a16:colId xmlns:a16="http://schemas.microsoft.com/office/drawing/2014/main" val="1626726412"/>
                    </a:ext>
                  </a:extLst>
                </a:gridCol>
                <a:gridCol w="208280">
                  <a:extLst>
                    <a:ext uri="{9D8B030D-6E8A-4147-A177-3AD203B41FA5}">
                      <a16:colId xmlns:a16="http://schemas.microsoft.com/office/drawing/2014/main" val="2335150482"/>
                    </a:ext>
                  </a:extLst>
                </a:gridCol>
                <a:gridCol w="1490416">
                  <a:extLst>
                    <a:ext uri="{9D8B030D-6E8A-4147-A177-3AD203B41FA5}">
                      <a16:colId xmlns:a16="http://schemas.microsoft.com/office/drawing/2014/main" val="3189764146"/>
                    </a:ext>
                  </a:extLst>
                </a:gridCol>
                <a:gridCol w="208280">
                  <a:extLst>
                    <a:ext uri="{9D8B030D-6E8A-4147-A177-3AD203B41FA5}">
                      <a16:colId xmlns:a16="http://schemas.microsoft.com/office/drawing/2014/main" val="4046203905"/>
                    </a:ext>
                  </a:extLst>
                </a:gridCol>
                <a:gridCol w="1505719">
                  <a:extLst>
                    <a:ext uri="{9D8B030D-6E8A-4147-A177-3AD203B41FA5}">
                      <a16:colId xmlns:a16="http://schemas.microsoft.com/office/drawing/2014/main" val="1588033082"/>
                    </a:ext>
                  </a:extLst>
                </a:gridCol>
              </a:tblGrid>
              <a:tr h="447523">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a:solidFill>
                            <a:schemeClr val="bg1">
                              <a:lumMod val="50000"/>
                            </a:schemeClr>
                          </a:solidFill>
                          <a:latin typeface="Amatic SC"/>
                          <a:cs typeface="Amatic SC"/>
                        </a:rPr>
                        <a:t>Autumn 1</a:t>
                      </a:r>
                      <a:endParaRPr lang="en-GB" sz="20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US" sz="2000">
                          <a:solidFill>
                            <a:schemeClr val="bg1">
                              <a:lumMod val="50000"/>
                            </a:schemeClr>
                          </a:solidFill>
                          <a:latin typeface="Amatic SC"/>
                          <a:cs typeface="Amatic SC"/>
                        </a:rPr>
                        <a:t>Autumn 2</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2000">
                          <a:solidFill>
                            <a:schemeClr val="bg1">
                              <a:lumMod val="50000"/>
                            </a:schemeClr>
                          </a:solidFill>
                          <a:latin typeface="Amatic SC"/>
                          <a:cs typeface="Amatic SC"/>
                        </a:rPr>
                        <a:t>Spring 1</a:t>
                      </a:r>
                      <a:endParaRPr lang="en-GB" sz="20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a:solidFill>
                            <a:schemeClr val="bg1">
                              <a:lumMod val="50000"/>
                            </a:schemeClr>
                          </a:solidFill>
                          <a:latin typeface="Amatic SC"/>
                          <a:cs typeface="Amatic SC"/>
                        </a:rPr>
                        <a:t>Spring 2</a:t>
                      </a:r>
                      <a:endParaRPr lang="en-GB" sz="20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a:solidFill>
                            <a:schemeClr val="bg1">
                              <a:lumMod val="50000"/>
                            </a:schemeClr>
                          </a:solidFill>
                          <a:latin typeface="Amatic SC"/>
                          <a:cs typeface="Amatic SC"/>
                        </a:rPr>
                        <a:t>Summer 1</a:t>
                      </a:r>
                      <a:endParaRPr lang="en-GB" sz="20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2000">
                          <a:solidFill>
                            <a:schemeClr val="bg1">
                              <a:lumMod val="50000"/>
                            </a:schemeClr>
                          </a:solidFill>
                          <a:latin typeface="Amatic SC"/>
                          <a:cs typeface="Amatic SC"/>
                        </a:rPr>
                        <a:t>Summer 2</a:t>
                      </a:r>
                      <a:endParaRPr lang="en-GB" sz="20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396710">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a:lnSpc>
                          <a:spcPct val="100000"/>
                        </a:lnSpc>
                        <a:spcBef>
                          <a:spcPts val="0"/>
                        </a:spcBef>
                        <a:spcAft>
                          <a:spcPts val="0"/>
                        </a:spcAft>
                        <a:buClrTx/>
                        <a:buSzTx/>
                        <a:buFontTx/>
                        <a:buNone/>
                      </a:pPr>
                      <a:r>
                        <a:rPr lang="en-US" sz="18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b="1">
                          <a:solidFill>
                            <a:srgbClr val="7030A0"/>
                          </a:solidFill>
                          <a:latin typeface="Amatic SC"/>
                          <a:cs typeface="Amatic SC"/>
                        </a:rPr>
                        <a:t>Once upon a time</a:t>
                      </a:r>
                      <a:endParaRPr lang="en-US" sz="1800"/>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lvl="0" algn="ctr">
                        <a:buNone/>
                      </a:pPr>
                      <a:r>
                        <a:rPr lang="en-GB" sz="18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sz="2000" b="1">
                        <a:solidFill>
                          <a:srgbClr val="7030A0"/>
                        </a:solidFill>
                        <a:latin typeface="Amatic SC"/>
                        <a:cs typeface="Amatic SC"/>
                      </a:endParaRPr>
                    </a:p>
                  </a:txBody>
                  <a:tcPr/>
                </a:tc>
                <a:tc gridSpan="2">
                  <a:txBody>
                    <a:bodyPr/>
                    <a:lstStyle/>
                    <a:p>
                      <a:pPr lvl="0" algn="ctr">
                        <a:buNone/>
                      </a:pPr>
                      <a:r>
                        <a:rPr lang="en-GB" sz="18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indent="0" algn="ctr" rtl="0" eaLnBrk="1" fontAlgn="auto" latinLnBrk="0" hangingPunct="1">
                        <a:lnSpc>
                          <a:spcPct val="100000"/>
                        </a:lnSpc>
                        <a:spcBef>
                          <a:spcPts val="0"/>
                        </a:spcBef>
                        <a:spcAft>
                          <a:spcPts val="0"/>
                        </a:spcAft>
                        <a:buClrTx/>
                        <a:buSzTx/>
                        <a:buFontTx/>
                        <a:buNone/>
                      </a:pPr>
                      <a:r>
                        <a:rPr lang="en-GB" sz="18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GB" sz="1800" b="1">
                          <a:solidFill>
                            <a:srgbClr val="7030A0"/>
                          </a:solidFill>
                          <a:latin typeface="Amatic SC"/>
                          <a:cs typeface="Amatic SC"/>
                        </a:rPr>
                        <a:t>superheroes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1178479">
                <a:tc>
                  <a:txBody>
                    <a:bodyPr/>
                    <a:lstStyle/>
                    <a:p>
                      <a:pPr marL="0" marR="0" lvl="0" indent="0" algn="ctr" rtl="0" eaLnBrk="1" fontAlgn="auto" latinLnBrk="0" hangingPunct="1">
                        <a:lnSpc>
                          <a:spcPct val="100000"/>
                        </a:lnSpc>
                        <a:spcBef>
                          <a:spcPts val="0"/>
                        </a:spcBef>
                        <a:spcAft>
                          <a:spcPts val="0"/>
                        </a:spcAft>
                        <a:buClrTx/>
                        <a:buSzTx/>
                        <a:buFontTx/>
                        <a:buNone/>
                      </a:pPr>
                      <a:r>
                        <a:rPr lang="en-US" sz="1400" b="1">
                          <a:latin typeface="Amatic SC"/>
                          <a:cs typeface="Amatic SC"/>
                        </a:rPr>
                        <a:t>Communication and Language </a:t>
                      </a:r>
                      <a:endParaRPr lang="en-US" sz="1400" b="1">
                        <a:latin typeface="Amatic SC" panose="00000500000000000000" pitchFamily="2" charset="-79"/>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a:latin typeface="+mn-lt"/>
                        </a:rPr>
                        <a:t>Talk to parents about what language they speak at home, try and learn a few key words and celebrate multilingualism in your setting. </a:t>
                      </a:r>
                      <a:endParaRPr lang="en-GB" sz="800" b="1">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0">
                  <a:txBody>
                    <a:bodyPr/>
                    <a:lstStyle/>
                    <a:p>
                      <a:pPr algn="l"/>
                      <a:r>
                        <a:rPr lang="en-US" sz="1050" b="0" i="0">
                          <a:latin typeface="+mj-lt"/>
                        </a:rPr>
                        <a:t>The development of children’s spoken language underpins all seven areas of learning and development. Children’s </a:t>
                      </a:r>
                      <a:r>
                        <a:rPr lang="en-US" sz="1050" b="1" i="0">
                          <a:latin typeface="+mj-lt"/>
                        </a:rPr>
                        <a:t>back-and-forth interactions </a:t>
                      </a:r>
                      <a:r>
                        <a:rPr lang="en-US" sz="1050" b="0" i="0">
                          <a:latin typeface="+mj-lt"/>
                        </a:rPr>
                        <a:t>from an early age form the foundations for language and cognitive development. The number and quality of the conversations they have with adults and peers throughout the day in a </a:t>
                      </a:r>
                      <a:r>
                        <a:rPr lang="en-US" sz="1050" b="1" i="0">
                          <a:latin typeface="+mj-lt"/>
                        </a:rPr>
                        <a:t>language-rich environment</a:t>
                      </a:r>
                      <a:r>
                        <a:rPr lang="en-US" sz="1050" b="0" i="0">
                          <a:latin typeface="+mj-lt"/>
                        </a:rPr>
                        <a:t> is crucial. By commenting on what children are interested in or doing, and echoing back what they say with </a:t>
                      </a:r>
                      <a:r>
                        <a:rPr lang="en-US" sz="1050" b="1" i="0">
                          <a:latin typeface="+mj-lt"/>
                        </a:rPr>
                        <a:t>new vocabulary added</a:t>
                      </a:r>
                      <a:r>
                        <a:rPr lang="en-US" sz="1050" b="0" i="0">
                          <a:latin typeface="+mj-lt"/>
                        </a:rPr>
                        <a:t>, practitioners will build children's language effectively</a:t>
                      </a:r>
                      <a:r>
                        <a:rPr lang="en-US" sz="1050" b="1" i="0">
                          <a:latin typeface="+mj-lt"/>
                        </a:rPr>
                        <a:t>. Reading frequently to children</a:t>
                      </a:r>
                      <a:r>
                        <a:rPr lang="en-US" sz="1050" b="0" i="0">
                          <a:latin typeface="+mj-lt"/>
                        </a:rPr>
                        <a:t>, and </a:t>
                      </a:r>
                      <a:r>
                        <a:rPr lang="en-US" sz="1050" b="1" i="0">
                          <a:latin typeface="+mj-lt"/>
                        </a:rPr>
                        <a:t>engaging them actively in stories</a:t>
                      </a:r>
                      <a:r>
                        <a:rPr lang="en-US" sz="1050" b="0" i="0">
                          <a:latin typeface="+mj-lt"/>
                        </a:rPr>
                        <a:t>, non-fiction, rhymes and poems, and then providing them with extensive opportunities to use and </a:t>
                      </a:r>
                      <a:r>
                        <a:rPr lang="en-US" sz="1050" b="1" i="0">
                          <a:latin typeface="+mj-lt"/>
                        </a:rPr>
                        <a:t>embed new words in a range of contexts, </a:t>
                      </a:r>
                      <a:r>
                        <a:rPr lang="en-US" sz="1050" b="0" i="0">
                          <a:latin typeface="+mj-lt"/>
                        </a:rPr>
                        <a:t>will give children the opportunity to thrive. Through </a:t>
                      </a:r>
                      <a:r>
                        <a:rPr lang="en-US" sz="1050" b="1" i="0">
                          <a:latin typeface="+mj-lt"/>
                        </a:rPr>
                        <a:t>conversation, story-telling and role play</a:t>
                      </a:r>
                      <a:r>
                        <a:rPr lang="en-US" sz="1050" b="0" i="0">
                          <a:latin typeface="+mj-lt"/>
                        </a:rPr>
                        <a:t>, where children </a:t>
                      </a:r>
                      <a:r>
                        <a:rPr lang="en-US" sz="1050" b="1" i="0">
                          <a:latin typeface="+mj-lt"/>
                        </a:rPr>
                        <a:t>share their ideas </a:t>
                      </a:r>
                      <a:r>
                        <a:rPr lang="en-US" sz="1050" b="0" i="0">
                          <a:latin typeface="+mj-lt"/>
                        </a:rPr>
                        <a:t>with support and </a:t>
                      </a:r>
                      <a:r>
                        <a:rPr lang="en-US" sz="1050" b="1" i="0">
                          <a:latin typeface="+mj-lt"/>
                        </a:rPr>
                        <a:t>modelling</a:t>
                      </a:r>
                      <a:r>
                        <a:rPr lang="en-US" sz="1050" b="0" i="0">
                          <a:latin typeface="+mj-lt"/>
                        </a:rPr>
                        <a:t> from their teacher, and sensitive questioning that invites them to elaborate, children become comfortable using a </a:t>
                      </a:r>
                      <a:r>
                        <a:rPr lang="en-US" sz="1050" b="1" i="0">
                          <a:latin typeface="+mj-lt"/>
                        </a:rPr>
                        <a:t>rich range of vocabulary </a:t>
                      </a:r>
                      <a:r>
                        <a:rPr lang="en-US" sz="1050" b="0" i="0">
                          <a:latin typeface="+mj-lt"/>
                        </a:rPr>
                        <a:t>and </a:t>
                      </a:r>
                      <a:r>
                        <a:rPr lang="en-US" sz="1050" b="1" i="0">
                          <a:latin typeface="+mj-lt"/>
                        </a:rPr>
                        <a:t>language structures.</a:t>
                      </a:r>
                      <a:endParaRPr lang="en-US" sz="1050" b="1" i="0">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1480035">
                <a:tc rowSpan="3">
                  <a:txBody>
                    <a:bodyPr/>
                    <a:lstStyle/>
                    <a:p>
                      <a:pPr algn="ctr"/>
                      <a:r>
                        <a:rPr lang="en-US" sz="1100"/>
                        <a:t>Whole EYFS Focus – C&amp;L is developed throughout the year through high quality interactions, daily group discussions, sharing</a:t>
                      </a:r>
                      <a:r>
                        <a:rPr lang="en-US" sz="1100" baseline="0"/>
                        <a:t> times, </a:t>
                      </a:r>
                      <a:r>
                        <a:rPr lang="en-US" sz="1100"/>
                        <a:t>stories, singing, speech and language interventions, assemblies  and weekly interventions. </a:t>
                      </a:r>
                    </a:p>
                    <a:p>
                      <a:pPr algn="ctr"/>
                      <a:endParaRPr lang="en-US" sz="1100"/>
                    </a:p>
                    <a:p>
                      <a:pPr algn="ctr"/>
                      <a:endParaRPr lang="en-US" sz="1100" b="1">
                        <a:latin typeface="Amatic SC" panose="00000500000000000000" pitchFamily="2" charset="-79"/>
                        <a:cs typeface="Amatic SC" panose="00000500000000000000" pitchFamily="2" charset="-79"/>
                      </a:endParaRPr>
                    </a:p>
                    <a:p>
                      <a:pPr algn="ctr"/>
                      <a:r>
                        <a:rPr lang="en-US" sz="2800" b="1">
                          <a:latin typeface="Amatic SC"/>
                          <a:cs typeface="Amatic SC"/>
                        </a:rPr>
                        <a:t>Daily story time </a:t>
                      </a:r>
                      <a:endParaRPr lang="en-GB" sz="28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a:latin typeface="+mj-lt"/>
                        </a:rPr>
                        <a:t>I know how to listen to stories, and I can remember much of what happens. I can respond to stories, songs and rhymes by joining in. I can sing rhymes and look at picture books.</a:t>
                      </a:r>
                    </a:p>
                    <a:p>
                      <a:pPr algn="ctr"/>
                      <a:endParaRPr lang="en-GB" sz="105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GB" sz="1050">
                          <a:latin typeface="+mj-lt"/>
                        </a:rPr>
                        <a:t>I can sing a large repertoire of songs with interest and engagement. I can use longer sentences of four to six words. </a:t>
                      </a:r>
                      <a:endParaRPr lang="en-GB" sz="1050" b="1">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050">
                          <a:latin typeface="+mj-lt"/>
                        </a:rPr>
                        <a:t>I can sing a large repertoire of songs with interest and engagement. </a:t>
                      </a:r>
                    </a:p>
                    <a:p>
                      <a:pPr algn="ctr"/>
                      <a:r>
                        <a:rPr lang="en-GB" sz="1050">
                          <a:latin typeface="+mj-lt"/>
                        </a:rPr>
                        <a:t>I can talk about familiar books, and tell a long story. </a:t>
                      </a:r>
                      <a:endParaRPr lang="en-GB" sz="1050" b="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050">
                          <a:latin typeface="+mj-lt"/>
                        </a:rPr>
                        <a:t>I am developing my pronunciation but still may have problems saying: - some sounds: r, j, </a:t>
                      </a:r>
                      <a:r>
                        <a:rPr lang="en-GB" sz="1050" err="1">
                          <a:latin typeface="+mj-lt"/>
                        </a:rPr>
                        <a:t>th</a:t>
                      </a:r>
                      <a:r>
                        <a:rPr lang="en-GB" sz="1050">
                          <a:latin typeface="+mj-lt"/>
                        </a:rPr>
                        <a:t>, </a:t>
                      </a:r>
                      <a:r>
                        <a:rPr lang="en-GB" sz="1050" err="1">
                          <a:latin typeface="+mj-lt"/>
                        </a:rPr>
                        <a:t>ch</a:t>
                      </a:r>
                      <a:r>
                        <a:rPr lang="en-GB" sz="1050">
                          <a:latin typeface="+mj-lt"/>
                        </a:rPr>
                        <a:t>, and </a:t>
                      </a:r>
                      <a:r>
                        <a:rPr lang="en-GB" sz="1050" err="1">
                          <a:latin typeface="+mj-lt"/>
                        </a:rPr>
                        <a:t>sh</a:t>
                      </a:r>
                      <a:r>
                        <a:rPr lang="en-GB" sz="1050">
                          <a:latin typeface="+mj-lt"/>
                        </a:rPr>
                        <a:t> - multi-syllabic words such as ‘pterodactyl’, ‘planetarium’ or ‘hippopotamus’ </a:t>
                      </a:r>
                      <a:endParaRPr lang="en-GB" sz="1050" b="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l"/>
                      <a:r>
                        <a:rPr lang="en-GB" sz="1050">
                          <a:latin typeface="+mj-lt"/>
                        </a:rPr>
                        <a:t>I can continue a conversation for many turns.</a:t>
                      </a:r>
                    </a:p>
                    <a:p>
                      <a:pPr algn="l"/>
                      <a:r>
                        <a:rPr lang="en-GB" sz="1050">
                          <a:latin typeface="+mj-lt"/>
                        </a:rPr>
                        <a:t> I can use talk to organise myself and my play: “Let’s go on a bus... you sit there... I’ll be the driver.”</a:t>
                      </a:r>
                      <a:endParaRPr lang="en-GB" sz="1050" b="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00"/>
                        <a:t>I can answer questions and share opinions using the relevant vocabulary.</a:t>
                      </a:r>
                      <a:endParaRPr lang="en-GB" sz="1000" b="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617357">
                <a:tc vMerge="1">
                  <a:txBody>
                    <a:bodyPr/>
                    <a:lstStyle/>
                    <a:p>
                      <a:endParaRPr lang="en-GB"/>
                    </a:p>
                  </a:txBody>
                  <a:tcPr/>
                </a:tc>
                <a:tc>
                  <a:txBody>
                    <a:bodyPr/>
                    <a:lstStyle/>
                    <a:p>
                      <a:pPr algn="ctr"/>
                      <a:r>
                        <a:rPr lang="en-GB" sz="1050">
                          <a:latin typeface="+mj-lt"/>
                        </a:rPr>
                        <a:t>I know how to follow instructions. I know how to listen attentively to stories, songs and rhymes.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GB" sz="1050">
                          <a:latin typeface="+mj-lt"/>
                        </a:rPr>
                        <a:t>I know how to use a wide range of vocabulary I know how to answer questions or instructions that have two parts, such as: “Get your coat and wait at the door.” </a:t>
                      </a:r>
                    </a:p>
                    <a:p>
                      <a:pPr algn="ctr"/>
                      <a:r>
                        <a:rPr lang="en-GB" sz="1050">
                          <a:latin typeface="+mj-lt"/>
                        </a:rPr>
                        <a:t>I know how to answer why questions, like: “why do you think the caterpillar got so fat?” </a:t>
                      </a:r>
                      <a:endParaRPr lang="en-GB" sz="1050" b="1">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GB" sz="1050">
                          <a:latin typeface="+mj-lt"/>
                        </a:rPr>
                        <a:t>I know many rhymes I know stories have a beginning, middle and an end. </a:t>
                      </a:r>
                      <a:endParaRPr lang="en-GB" sz="1050" b="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GB" sz="1050">
                          <a:latin typeface="+mj-lt"/>
                        </a:rPr>
                        <a:t>I know how to use different vocabulary to develop my communication but may continue to have problems with irregular tenses and plurals, such as ‘</a:t>
                      </a:r>
                      <a:r>
                        <a:rPr lang="en-GB" sz="1050" err="1">
                          <a:latin typeface="+mj-lt"/>
                        </a:rPr>
                        <a:t>runned</a:t>
                      </a:r>
                      <a:r>
                        <a:rPr lang="en-GB" sz="1050">
                          <a:latin typeface="+mj-lt"/>
                        </a:rPr>
                        <a:t>’ for ‘ran’, ‘</a:t>
                      </a:r>
                      <a:r>
                        <a:rPr lang="en-GB" sz="1050" err="1">
                          <a:latin typeface="+mj-lt"/>
                        </a:rPr>
                        <a:t>swimmed</a:t>
                      </a:r>
                      <a:r>
                        <a:rPr lang="en-GB" sz="1050">
                          <a:latin typeface="+mj-lt"/>
                        </a:rPr>
                        <a:t>’ for ‘swam’.</a:t>
                      </a:r>
                      <a:endParaRPr lang="en-GB" sz="1050" b="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l"/>
                      <a:r>
                        <a:rPr lang="en-GB" sz="1050">
                          <a:latin typeface="+mj-lt"/>
                        </a:rPr>
                        <a:t>I know how to start a conversation with an adult or a friend. </a:t>
                      </a:r>
                      <a:endParaRPr lang="en-GB" sz="1050" b="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a:txBody>
                    <a:bodyPr/>
                    <a:lstStyle/>
                    <a:p>
                      <a:pPr algn="ctr"/>
                      <a:r>
                        <a:rPr lang="en-GB" sz="1000"/>
                        <a:t>I know how to express a point of view and to debate when I disagree with an adult or a friend, using words as well as actions.</a:t>
                      </a:r>
                      <a:endParaRPr lang="en-GB" sz="1000" b="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214119131"/>
                  </a:ext>
                </a:extLst>
              </a:tr>
              <a:tr h="762905">
                <a:tc vMerge="1">
                  <a:txBody>
                    <a:bodyPr/>
                    <a:lstStyle/>
                    <a:p>
                      <a:endParaRPr lang="en-GB"/>
                    </a:p>
                  </a:txBody>
                  <a:tcPr/>
                </a:tc>
                <a:tc gridSpan="10">
                  <a:txBody>
                    <a:bodyPr/>
                    <a:lstStyle/>
                    <a:p>
                      <a:pPr algn="l"/>
                      <a:r>
                        <a:rPr lang="en-GB" sz="1050" b="1">
                          <a:latin typeface="+mj-lt"/>
                        </a:rPr>
                        <a:t>School Readiness End of Year Goals </a:t>
                      </a:r>
                    </a:p>
                    <a:p>
                      <a:pPr algn="ctr"/>
                      <a:r>
                        <a:rPr lang="en-GB" sz="1050" b="0">
                          <a:latin typeface="+mj-lt"/>
                        </a:rPr>
                        <a:t>I understand questions or instructions that have two parts, such as “Get your coat and wait at the door.” I am able to talk about rhymes and books and tell a story. I use longer sentences of 4 -6 words. I use talk to organise my play and myself: “Let’s go on a bus, you sit there, I will be the driver.” I can listen attentively and respond to what I hear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b="1">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GB" sz="11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11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l"/>
                      <a:endParaRPr lang="en-GB" sz="11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1100" b="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435154678"/>
                  </a:ext>
                </a:extLst>
              </a:tr>
            </a:tbl>
          </a:graphicData>
        </a:graphic>
      </p:graphicFrame>
      <p:sp>
        <p:nvSpPr>
          <p:cNvPr id="5" name="TextBox 4">
            <a:extLst>
              <a:ext uri="{FF2B5EF4-FFF2-40B4-BE49-F238E27FC236}">
                <a16:creationId xmlns:a16="http://schemas.microsoft.com/office/drawing/2014/main" id="{3F4194DF-97B0-47DB-92D5-D5D6E1C9E41A}"/>
              </a:ext>
            </a:extLst>
          </p:cNvPr>
          <p:cNvSpPr txBox="1"/>
          <p:nvPr/>
        </p:nvSpPr>
        <p:spPr>
          <a:xfrm>
            <a:off x="1361907" y="6506800"/>
            <a:ext cx="12473126" cy="307777"/>
          </a:xfrm>
          <a:prstGeom prst="rect">
            <a:avLst/>
          </a:prstGeom>
          <a:noFill/>
        </p:spPr>
        <p:txBody>
          <a:bodyPr wrap="square">
            <a:spAutoFit/>
          </a:bodyPr>
          <a:lstStyle/>
          <a:p>
            <a:r>
              <a:rPr lang="en-US" sz="1400" i="1">
                <a:solidFill>
                  <a:schemeClr val="bg1">
                    <a:lumMod val="50000"/>
                  </a:schemeClr>
                </a:solidFill>
              </a:rPr>
              <a:t>We understand that children will make progress at different times.  There is no right time… they will progress when they are ready. </a:t>
            </a:r>
            <a:endParaRPr lang="en-GB" sz="1400" i="1">
              <a:solidFill>
                <a:schemeClr val="bg1">
                  <a:lumMod val="50000"/>
                </a:schemeClr>
              </a:solidFill>
            </a:endParaRPr>
          </a:p>
        </p:txBody>
      </p:sp>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13350" y="43423"/>
            <a:ext cx="848557" cy="848557"/>
          </a:xfrm>
          <a:prstGeom prst="rect">
            <a:avLst/>
          </a:prstGeom>
        </p:spPr>
      </p:pic>
    </p:spTree>
    <p:extLst>
      <p:ext uri="{BB962C8B-B14F-4D97-AF65-F5344CB8AC3E}">
        <p14:creationId xmlns:p14="http://schemas.microsoft.com/office/powerpoint/2010/main" val="4326823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56,000+ Preschool Children Stock Illustrations, Royalty-Free ...">
            <a:extLst>
              <a:ext uri="{FF2B5EF4-FFF2-40B4-BE49-F238E27FC236}">
                <a16:creationId xmlns:a16="http://schemas.microsoft.com/office/drawing/2014/main" id="{3A42D518-CD11-1531-81DF-D2355E5A5A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0659" y="-461078"/>
            <a:ext cx="3381375" cy="13525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22D24B6A-CE47-4BC3-8F43-9D9AE2293426}"/>
              </a:ext>
            </a:extLst>
          </p:cNvPr>
          <p:cNvPicPr>
            <a:picLocks noChangeAspect="1"/>
          </p:cNvPicPr>
          <p:nvPr/>
        </p:nvPicPr>
        <p:blipFill>
          <a:blip r:embed="rId4">
            <a:lum bright="70000" contrast="-70000"/>
            <a:extLst>
              <a:ext uri="{28A0092B-C50C-407E-A947-70E740481C1C}">
                <a14:useLocalDpi xmlns:a14="http://schemas.microsoft.com/office/drawing/2010/main" val="0"/>
              </a:ext>
            </a:extLst>
          </a:blip>
          <a:stretch>
            <a:fillRect/>
          </a:stretch>
        </p:blipFill>
        <p:spPr>
          <a:xfrm>
            <a:off x="991583" y="-67062"/>
            <a:ext cx="1738148" cy="1738148"/>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Pre school Long Term Plan 23-24</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443795750"/>
              </p:ext>
            </p:extLst>
          </p:nvPr>
        </p:nvGraphicFramePr>
        <p:xfrm>
          <a:off x="367229" y="484795"/>
          <a:ext cx="11457542" cy="6352311"/>
        </p:xfrm>
        <a:graphic>
          <a:graphicData uri="http://schemas.openxmlformats.org/drawingml/2006/table">
            <a:tbl>
              <a:tblPr firstRow="1" bandRow="1">
                <a:tableStyleId>{5C22544A-7EE6-4342-B048-85BDC9FD1C3A}</a:tableStyleId>
              </a:tblPr>
              <a:tblGrid>
                <a:gridCol w="1563704">
                  <a:extLst>
                    <a:ext uri="{9D8B030D-6E8A-4147-A177-3AD203B41FA5}">
                      <a16:colId xmlns:a16="http://schemas.microsoft.com/office/drawing/2014/main" val="385991600"/>
                    </a:ext>
                  </a:extLst>
                </a:gridCol>
                <a:gridCol w="1772916">
                  <a:extLst>
                    <a:ext uri="{9D8B030D-6E8A-4147-A177-3AD203B41FA5}">
                      <a16:colId xmlns:a16="http://schemas.microsoft.com/office/drawing/2014/main" val="2865123548"/>
                    </a:ext>
                  </a:extLst>
                </a:gridCol>
                <a:gridCol w="1594130">
                  <a:extLst>
                    <a:ext uri="{9D8B030D-6E8A-4147-A177-3AD203B41FA5}">
                      <a16:colId xmlns:a16="http://schemas.microsoft.com/office/drawing/2014/main" val="663868259"/>
                    </a:ext>
                  </a:extLst>
                </a:gridCol>
                <a:gridCol w="1802585">
                  <a:extLst>
                    <a:ext uri="{9D8B030D-6E8A-4147-A177-3AD203B41FA5}">
                      <a16:colId xmlns:a16="http://schemas.microsoft.com/office/drawing/2014/main" val="167047094"/>
                    </a:ext>
                  </a:extLst>
                </a:gridCol>
                <a:gridCol w="1654356">
                  <a:extLst>
                    <a:ext uri="{9D8B030D-6E8A-4147-A177-3AD203B41FA5}">
                      <a16:colId xmlns:a16="http://schemas.microsoft.com/office/drawing/2014/main" val="2243997706"/>
                    </a:ext>
                  </a:extLst>
                </a:gridCol>
                <a:gridCol w="1499573">
                  <a:extLst>
                    <a:ext uri="{9D8B030D-6E8A-4147-A177-3AD203B41FA5}">
                      <a16:colId xmlns:a16="http://schemas.microsoft.com/office/drawing/2014/main" val="2836676925"/>
                    </a:ext>
                  </a:extLst>
                </a:gridCol>
                <a:gridCol w="1570278">
                  <a:extLst>
                    <a:ext uri="{9D8B030D-6E8A-4147-A177-3AD203B41FA5}">
                      <a16:colId xmlns:a16="http://schemas.microsoft.com/office/drawing/2014/main" val="4046203905"/>
                    </a:ext>
                  </a:extLst>
                </a:gridCol>
              </a:tblGrid>
              <a:tr h="437396">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a:solidFill>
                            <a:schemeClr val="bg1">
                              <a:lumMod val="50000"/>
                            </a:schemeClr>
                          </a:solidFill>
                          <a:latin typeface="Amatic SC"/>
                          <a:cs typeface="Amatic SC"/>
                        </a:rPr>
                        <a:t>Autumn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US" sz="2400">
                          <a:solidFill>
                            <a:schemeClr val="bg1">
                              <a:lumMod val="50000"/>
                            </a:schemeClr>
                          </a:solidFill>
                          <a:latin typeface="Amatic SC"/>
                          <a:cs typeface="Amatic SC"/>
                        </a:rPr>
                        <a:t>Autumn 2</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US" sz="2400">
                          <a:solidFill>
                            <a:schemeClr val="bg1">
                              <a:lumMod val="50000"/>
                            </a:schemeClr>
                          </a:solidFill>
                          <a:latin typeface="Amatic SC"/>
                          <a:cs typeface="Amatic SC"/>
                        </a:rPr>
                        <a:t>Spring 1</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r>
                        <a:rPr lang="en-US" sz="2400">
                          <a:solidFill>
                            <a:schemeClr val="bg1">
                              <a:lumMod val="50000"/>
                            </a:schemeClr>
                          </a:solidFill>
                          <a:latin typeface="Amatic SC"/>
                          <a:cs typeface="Amatic SC"/>
                        </a:rPr>
                        <a:t>Spring 2</a:t>
                      </a:r>
                      <a:endParaRPr lang="en-GB"/>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Summer 1</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a:solidFill>
                            <a:schemeClr val="bg1">
                              <a:lumMod val="50000"/>
                            </a:schemeClr>
                          </a:solidFill>
                          <a:latin typeface="Amatic SC"/>
                          <a:cs typeface="Amatic SC"/>
                        </a:rPr>
                        <a:t>Summer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79077">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a:lnSpc>
                          <a:spcPct val="100000"/>
                        </a:lnSpc>
                        <a:spcBef>
                          <a:spcPts val="0"/>
                        </a:spcBef>
                        <a:spcAft>
                          <a:spcPts val="0"/>
                        </a:spcAft>
                        <a:buClrTx/>
                        <a:buSzTx/>
                        <a:buFontTx/>
                        <a:buNone/>
                      </a:pPr>
                      <a:r>
                        <a:rPr lang="en-US" sz="16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US" sz="1600" b="1">
                          <a:solidFill>
                            <a:srgbClr val="7030A0"/>
                          </a:solidFill>
                          <a:latin typeface="Amatic SC"/>
                          <a:cs typeface="Amatic SC"/>
                        </a:rPr>
                        <a:t>Once upon a time</a:t>
                      </a:r>
                      <a:endParaRPr lang="en-US" sz="1600"/>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GB" sz="1600" b="1" baseline="0">
                          <a:solidFill>
                            <a:srgbClr val="7030A0"/>
                          </a:solidFill>
                          <a:latin typeface="Amatic SC"/>
                          <a:cs typeface="Amatic SC"/>
                        </a:rPr>
                        <a:t>Rhyme time</a:t>
                      </a:r>
                      <a:endParaRPr lang="en-GB" sz="2400" b="1" baseline="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r>
                        <a:rPr lang="en-GB" sz="1600" b="1" baseline="0">
                          <a:solidFill>
                            <a:srgbClr val="7030A0"/>
                          </a:solidFill>
                          <a:latin typeface="Amatic SC"/>
                          <a:cs typeface="Amatic SC"/>
                        </a:rPr>
                        <a:t>On the farm</a:t>
                      </a:r>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r>
                        <a:rPr lang="en-GB" sz="1600" b="1" baseline="0">
                          <a:solidFill>
                            <a:srgbClr val="7030A0"/>
                          </a:solidFill>
                          <a:latin typeface="Amatic SC"/>
                          <a:cs typeface="Amatic SC"/>
                        </a:rPr>
                        <a:t>Summer holidays</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600" b="1">
                          <a:solidFill>
                            <a:srgbClr val="7030A0"/>
                          </a:solidFill>
                          <a:latin typeface="Amatic SC"/>
                          <a:cs typeface="Amatic SC"/>
                        </a:rPr>
                        <a:t>Superheroes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006012">
                <a:tc>
                  <a:txBody>
                    <a:bodyPr/>
                    <a:lstStyle/>
                    <a:p>
                      <a:pPr algn="ctr"/>
                      <a:r>
                        <a:rPr lang="en-US" sz="2000" b="1">
                          <a:latin typeface="Amatic SC"/>
                          <a:cs typeface="Amatic SC"/>
                        </a:rPr>
                        <a:t>Personal, Social and Emotional Development  </a:t>
                      </a:r>
                      <a:endParaRPr lang="en-GB" sz="20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1050">
                          <a:latin typeface="+mj-lt"/>
                        </a:rPr>
                        <a:t>Children’s personal, social and emotional development (PSED) is </a:t>
                      </a:r>
                      <a:r>
                        <a:rPr lang="en-US" sz="1050" b="1">
                          <a:latin typeface="+mj-lt"/>
                        </a:rPr>
                        <a:t>crucial for children to lead healthy and happy lives</a:t>
                      </a:r>
                      <a:r>
                        <a:rPr lang="en-US" sz="1050">
                          <a:latin typeface="+mj-lt"/>
                        </a:rPr>
                        <a:t>, and is fundamental to their cognitive development. Underpinning their personal development are the important attachments that </a:t>
                      </a:r>
                      <a:r>
                        <a:rPr lang="en-US" sz="1050" b="1">
                          <a:latin typeface="+mj-lt"/>
                        </a:rPr>
                        <a:t>shape their social world</a:t>
                      </a:r>
                      <a:r>
                        <a:rPr lang="en-US" sz="1050">
                          <a:latin typeface="+mj-lt"/>
                        </a:rPr>
                        <a:t>. Strong, warm and supportive  relationships with adults enable children to learn how to </a:t>
                      </a:r>
                      <a:r>
                        <a:rPr lang="en-US" sz="1050" b="1">
                          <a:latin typeface="+mj-lt"/>
                        </a:rPr>
                        <a:t>understand their own feelings and those of others</a:t>
                      </a:r>
                      <a:r>
                        <a:rPr lang="en-US" sz="1050">
                          <a:latin typeface="+mj-lt"/>
                        </a:rPr>
                        <a:t>. Children should be supported to </a:t>
                      </a:r>
                      <a:r>
                        <a:rPr lang="en-US" sz="1050" b="1">
                          <a:latin typeface="+mj-lt"/>
                        </a:rPr>
                        <a:t>manage emotions, develop a positive sense of self, set themselves simple goals, have confidence in their own abilities, to persist</a:t>
                      </a:r>
                      <a:r>
                        <a:rPr lang="en-US" sz="1050">
                          <a:latin typeface="+mj-lt"/>
                        </a:rPr>
                        <a:t> and wait for what they want and direct attention as necessary. Through adult modelling and guidance, they will learn </a:t>
                      </a:r>
                      <a:r>
                        <a:rPr lang="en-US" sz="1050" b="1">
                          <a:latin typeface="+mj-lt"/>
                        </a:rPr>
                        <a:t>how to look after their bodies, including healthy eating</a:t>
                      </a:r>
                      <a:r>
                        <a:rPr lang="en-US" sz="1050">
                          <a:latin typeface="+mj-lt"/>
                        </a:rPr>
                        <a:t>, and manage personal needs independently. Through supported interaction with other children, they learn how to make good friendships, co-operate and resolve conflicts peaceably. These attributes will provide a secure platform from which </a:t>
                      </a:r>
                      <a:r>
                        <a:rPr lang="en-US" sz="1050" b="1">
                          <a:latin typeface="+mj-lt"/>
                        </a:rPr>
                        <a:t>children can achieve at school and in later life.</a:t>
                      </a:r>
                      <a:endParaRPr lang="en-GB" sz="1050" b="1">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924544">
                <a:tc rowSpan="3">
                  <a:txBody>
                    <a:bodyPr/>
                    <a:lstStyle/>
                    <a:p>
                      <a:pPr algn="ctr"/>
                      <a:r>
                        <a:rPr lang="en-US" sz="2000" b="1">
                          <a:latin typeface="Amatic SC"/>
                          <a:cs typeface="Amatic SC"/>
                        </a:rPr>
                        <a:t>Managing Self </a:t>
                      </a:r>
                      <a:endParaRPr lang="en-US" sz="2000" b="1">
                        <a:latin typeface="Amatic SC" panose="00000500000000000000" pitchFamily="2" charset="-79"/>
                        <a:cs typeface="Amatic SC" panose="00000500000000000000" pitchFamily="2" charset="-79"/>
                      </a:endParaRPr>
                    </a:p>
                    <a:p>
                      <a:pPr algn="ctr"/>
                      <a:endParaRPr lang="en-US" sz="2000" b="1">
                        <a:latin typeface="Amatic SC" panose="00000500000000000000" pitchFamily="2" charset="-79"/>
                        <a:cs typeface="Amatic SC" panose="00000500000000000000" pitchFamily="2" charset="-79"/>
                      </a:endParaRPr>
                    </a:p>
                    <a:p>
                      <a:pPr algn="ctr"/>
                      <a:r>
                        <a:rPr lang="en-US" sz="2400" b="1">
                          <a:latin typeface="Amatic SC"/>
                          <a:cs typeface="Amatic SC"/>
                        </a:rPr>
                        <a:t>Self -  Regulation</a:t>
                      </a:r>
                    </a:p>
                    <a:p>
                      <a:pPr algn="ctr"/>
                      <a:endParaRPr lang="en-US" sz="2400" b="1">
                        <a:solidFill>
                          <a:srgbClr val="CC66FF"/>
                        </a:solidFill>
                        <a:latin typeface="Amatic SC" panose="00000500000000000000" pitchFamily="2" charset="-79"/>
                        <a:cs typeface="Amatic SC" panose="00000500000000000000" pitchFamily="2" charset="-79"/>
                      </a:endParaRPr>
                    </a:p>
                    <a:p>
                      <a:pPr algn="ctr"/>
                      <a:r>
                        <a:rPr lang="en-US" sz="1800" b="1">
                          <a:solidFill>
                            <a:srgbClr val="CC66FF"/>
                          </a:solidFill>
                          <a:latin typeface="Amatic SC"/>
                          <a:cs typeface="Amatic SC"/>
                        </a:rPr>
                        <a:t>Link to </a:t>
                      </a:r>
                      <a:r>
                        <a:rPr lang="en-US" sz="1800" b="1" err="1">
                          <a:solidFill>
                            <a:srgbClr val="CC66FF"/>
                          </a:solidFill>
                          <a:latin typeface="Amatic SC"/>
                          <a:cs typeface="Amatic SC"/>
                        </a:rPr>
                        <a:t>Behaviour</a:t>
                      </a:r>
                      <a:r>
                        <a:rPr lang="en-US" sz="1800" b="1">
                          <a:solidFill>
                            <a:srgbClr val="CC66FF"/>
                          </a:solidFill>
                          <a:latin typeface="Amatic SC"/>
                          <a:cs typeface="Amatic SC"/>
                        </a:rPr>
                        <a:t> for Learning  </a:t>
                      </a:r>
                    </a:p>
                    <a:p>
                      <a:pPr algn="ctr"/>
                      <a:endParaRPr lang="en-GB" sz="1800" b="1">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a:latin typeface="+mj-lt"/>
                        </a:rPr>
                        <a:t>I can select and use activities and resources, with help when needed.</a:t>
                      </a:r>
                    </a:p>
                    <a:p>
                      <a:pPr algn="ctr"/>
                      <a:r>
                        <a:rPr lang="en-GB" sz="1050">
                          <a:latin typeface="+mj-lt"/>
                        </a:rPr>
                        <a:t> I can wash my hands independently.</a:t>
                      </a:r>
                      <a:endParaRPr lang="en-US" sz="1050" b="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a:latin typeface="+mj-lt"/>
                        </a:rPr>
                        <a:t>I can follow the routines</a:t>
                      </a:r>
                    </a:p>
                    <a:p>
                      <a:pPr algn="ctr"/>
                      <a:r>
                        <a:rPr lang="en-GB" sz="1050">
                          <a:latin typeface="+mj-lt"/>
                        </a:rPr>
                        <a:t>and rules without an</a:t>
                      </a:r>
                    </a:p>
                    <a:p>
                      <a:pPr algn="ctr"/>
                      <a:r>
                        <a:rPr lang="en-GB" sz="1050">
                          <a:latin typeface="+mj-lt"/>
                        </a:rPr>
                        <a:t>adult needing to remind</a:t>
                      </a:r>
                    </a:p>
                    <a:p>
                      <a:pPr algn="ctr"/>
                      <a:r>
                        <a:rPr lang="en-GB" sz="1050">
                          <a:latin typeface="+mj-lt"/>
                        </a:rPr>
                        <a:t>me.</a:t>
                      </a:r>
                    </a:p>
                    <a:p>
                      <a:pPr algn="ctr"/>
                      <a:r>
                        <a:rPr lang="en-GB" sz="1050">
                          <a:latin typeface="+mj-lt"/>
                        </a:rPr>
                        <a:t>I am becoming more</a:t>
                      </a:r>
                    </a:p>
                    <a:p>
                      <a:pPr algn="ctr"/>
                      <a:r>
                        <a:rPr lang="en-GB" sz="1050">
                          <a:latin typeface="+mj-lt"/>
                        </a:rPr>
                        <a:t>outgoing with unfamiliar</a:t>
                      </a:r>
                    </a:p>
                    <a:p>
                      <a:pPr algn="ctr"/>
                      <a:r>
                        <a:rPr lang="en-GB" sz="1050">
                          <a:latin typeface="+mj-lt"/>
                        </a:rPr>
                        <a:t>people, in the safe</a:t>
                      </a:r>
                    </a:p>
                    <a:p>
                      <a:pPr algn="ctr"/>
                      <a:r>
                        <a:rPr lang="en-GB" sz="1050">
                          <a:latin typeface="+mj-lt"/>
                        </a:rPr>
                        <a:t>context of my setting.</a:t>
                      </a:r>
                    </a:p>
                    <a:p>
                      <a:pPr algn="ctr"/>
                      <a:r>
                        <a:rPr lang="en-GB" sz="1050">
                          <a:latin typeface="+mj-lt"/>
                        </a:rPr>
                        <a:t>I can show confidence</a:t>
                      </a:r>
                    </a:p>
                    <a:p>
                      <a:pPr algn="ctr"/>
                      <a:r>
                        <a:rPr lang="en-GB" sz="1050">
                          <a:latin typeface="+mj-lt"/>
                        </a:rPr>
                        <a:t>in new social situations</a:t>
                      </a:r>
                    </a:p>
                    <a:p>
                      <a:pPr algn="ctr"/>
                      <a:r>
                        <a:rPr lang="en-GB" sz="1050">
                          <a:latin typeface="+mj-lt"/>
                        </a:rPr>
                        <a:t>such as group time and</a:t>
                      </a:r>
                    </a:p>
                    <a:p>
                      <a:pPr algn="ctr"/>
                      <a:r>
                        <a:rPr lang="en-GB" sz="1050">
                          <a:latin typeface="+mj-lt"/>
                        </a:rPr>
                        <a:t>circle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a:txBody>
                    <a:bodyPr/>
                    <a:lstStyle/>
                    <a:p>
                      <a:pPr algn="ctr"/>
                      <a:r>
                        <a:rPr lang="en-GB" sz="1050">
                          <a:latin typeface="+mj-lt"/>
                        </a:rPr>
                        <a:t>I can extend and elaborate my play ideas. </a:t>
                      </a:r>
                    </a:p>
                    <a:p>
                      <a:pPr algn="ctr"/>
                      <a:r>
                        <a:rPr lang="en-GB" sz="1050">
                          <a:latin typeface="+mj-lt"/>
                        </a:rPr>
                        <a:t>I can ask for help when needed. </a:t>
                      </a:r>
                      <a:endParaRPr lang="en-GB" sz="1050" b="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a:txBody>
                    <a:bodyPr/>
                    <a:lstStyle/>
                    <a:p>
                      <a:pPr algn="ctr"/>
                      <a:r>
                        <a:rPr lang="en-GB" sz="900"/>
                        <a:t>I can talk with others to solve conflicts. I can put on my own coat, wellies and shoes. </a:t>
                      </a:r>
                    </a:p>
                    <a:p>
                      <a:pPr algn="ctr"/>
                      <a:r>
                        <a:rPr lang="en-GB" sz="900"/>
                        <a:t>I can pour my own drink at snack. </a:t>
                      </a:r>
                      <a:endParaRPr lang="en-GB" sz="9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a:txBody>
                    <a:bodyPr/>
                    <a:lstStyle/>
                    <a:p>
                      <a:pPr algn="ctr"/>
                      <a:r>
                        <a:rPr lang="en-GB" sz="900"/>
                        <a:t>I can talk about my feelings using words like ‘happy’, ‘sad’, ‘angry’ or ‘worried’.</a:t>
                      </a:r>
                    </a:p>
                    <a:p>
                      <a:pPr algn="ctr"/>
                      <a:r>
                        <a:rPr lang="en-GB" sz="900"/>
                        <a:t> I can put on my own coat, wellies and shoes.</a:t>
                      </a:r>
                    </a:p>
                    <a:p>
                      <a:pPr algn="ctr"/>
                      <a:r>
                        <a:rPr lang="en-GB" sz="900"/>
                        <a:t> I can use a knife to cut my own snack.</a:t>
                      </a:r>
                      <a:endParaRPr lang="en-US" sz="9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GB" sz="900"/>
                        <a:t>I can independently brush my teeth, use the toilet and wash and dry my hands thoroughly.</a:t>
                      </a:r>
                    </a:p>
                    <a:p>
                      <a:pPr algn="ctr"/>
                      <a:r>
                        <a:rPr lang="en-GB" sz="900"/>
                        <a:t> I can independently get dressed and undressed, for example, putting on coats and doing up zips.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r h="1399669">
                <a:tc vMerge="1">
                  <a:txBody>
                    <a:bodyPr/>
                    <a:lstStyle/>
                    <a:p>
                      <a:endParaRPr lang="en-GB"/>
                    </a:p>
                  </a:txBody>
                  <a:tcPr/>
                </a:tc>
                <a:tc>
                  <a:txBody>
                    <a:bodyPr/>
                    <a:lstStyle/>
                    <a:p>
                      <a:pPr algn="ctr"/>
                      <a:r>
                        <a:rPr lang="en-GB" sz="1050">
                          <a:latin typeface="+mj-lt"/>
                        </a:rPr>
                        <a:t>I know how to follow routines and rules in preschool. I am developing my sense of responsibility and membership of a community. </a:t>
                      </a:r>
                      <a:endParaRPr lang="en-US" sz="1050" b="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a:buNone/>
                      </a:pPr>
                      <a:r>
                        <a:rPr lang="en-GB" sz="1050">
                          <a:latin typeface="+mj-lt"/>
                        </a:rPr>
                        <a:t>I know why rules in preschool are important. I know how to be a good friend. </a:t>
                      </a:r>
                      <a:endParaRPr lang="en-US" sz="105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a:txBody>
                    <a:bodyPr/>
                    <a:lstStyle/>
                    <a:p>
                      <a:pPr algn="ctr"/>
                      <a:r>
                        <a:rPr lang="en-GB" sz="1050">
                          <a:latin typeface="+mj-lt"/>
                        </a:rPr>
                        <a:t>I know how to find solutions to conflicts and rivalries.</a:t>
                      </a:r>
                    </a:p>
                    <a:p>
                      <a:pPr algn="ctr"/>
                      <a:r>
                        <a:rPr lang="en-GB" sz="1050">
                          <a:latin typeface="+mj-lt"/>
                        </a:rPr>
                        <a:t> I know how to play with one or more children. I know the importance of oral health. </a:t>
                      </a:r>
                      <a:endParaRPr lang="en-GB" sz="1050" b="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a:txBody>
                    <a:bodyPr/>
                    <a:lstStyle/>
                    <a:p>
                      <a:pPr algn="ctr"/>
                      <a:r>
                        <a:rPr lang="en-GB" sz="900"/>
                        <a:t>I know ways of being assertive. I know how to use large and small motor skills to do things independently, for example manage buttons and zips, and pour drinks. </a:t>
                      </a:r>
                      <a:endParaRPr lang="en-GB" sz="9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a:txBody>
                    <a:bodyPr/>
                    <a:lstStyle/>
                    <a:p>
                      <a:pPr algn="ctr"/>
                      <a:r>
                        <a:rPr lang="en-GB" sz="900"/>
                        <a:t>I know how to express how I am feeling.</a:t>
                      </a:r>
                    </a:p>
                    <a:p>
                      <a:pPr algn="ctr"/>
                      <a:r>
                        <a:rPr lang="en-GB" sz="900"/>
                        <a:t> I know how to be independent with self-care skills such as feeding myself, dressing and undressing.</a:t>
                      </a:r>
                    </a:p>
                    <a:p>
                      <a:pPr algn="ctr"/>
                      <a:r>
                        <a:rPr lang="en-GB" sz="900"/>
                        <a:t> I know how to eat independently and how to use a knife and fork.</a:t>
                      </a:r>
                      <a:endParaRPr lang="en-US" sz="9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GB" sz="900"/>
                        <a:t>I know how to independently meet my own personal hygiene care needs. </a:t>
                      </a:r>
                    </a:p>
                    <a:p>
                      <a:pPr algn="ctr"/>
                      <a:r>
                        <a:rPr lang="en-GB" sz="900"/>
                        <a:t>I know how to make healthy choices about food, drink, activity and toothbrushing.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3980982130"/>
                  </a:ext>
                </a:extLst>
              </a:tr>
              <a:tr h="972591">
                <a:tc vMerge="1">
                  <a:txBody>
                    <a:bodyPr/>
                    <a:lstStyle/>
                    <a:p>
                      <a:endParaRPr lang="en-GB"/>
                    </a:p>
                  </a:txBody>
                  <a:tcPr/>
                </a:tc>
                <a:tc gridSpan="6">
                  <a:txBody>
                    <a:bodyPr/>
                    <a:lstStyle/>
                    <a:p>
                      <a:pPr marL="0" indent="0" algn="l">
                        <a:buFont typeface="Wingdings" panose="05000000000000000000" pitchFamily="2" charset="2"/>
                        <a:buNone/>
                      </a:pPr>
                      <a:r>
                        <a:rPr lang="en-GB" sz="1050" b="1">
                          <a:latin typeface="+mj-lt"/>
                        </a:rPr>
                        <a:t>School Readiness End of Year Goals</a:t>
                      </a:r>
                    </a:p>
                    <a:p>
                      <a:pPr marL="0" indent="0" algn="l">
                        <a:buFont typeface="Wingdings" panose="05000000000000000000" pitchFamily="2" charset="2"/>
                        <a:buNone/>
                      </a:pPr>
                      <a:r>
                        <a:rPr lang="en-GB" sz="1050">
                          <a:latin typeface="+mj-lt"/>
                        </a:rPr>
                        <a:t>I play with at least one or more children, extending and elaborating my ideas. I follow rules and can understand why they are important. I can talk about my feelings using words like: happy, sad, angry and worried. I can share and take turns in a group. I am independent when meeting my own care needs such as: brushing teeth, going to the toilet, feeding myself and washing my hands. I know and understand the importance of healthy life choices such as exercise, eating healthy foods, personal hygiene, teeth brushing etc…</a:t>
                      </a:r>
                      <a:endParaRPr lang="en-US" sz="1050" b="1" i="0" kern="1200">
                        <a:solidFill>
                          <a:schemeClr val="bg1">
                            <a:lumMod val="50000"/>
                          </a:schemeClr>
                        </a:solidFill>
                        <a:effectLst/>
                        <a:latin typeface="+mj-lt"/>
                        <a:ea typeface="+mn-ea"/>
                        <a:cs typeface="+mn-cs"/>
                      </a:endParaRPr>
                    </a:p>
                    <a:p>
                      <a:pPr algn="ctr"/>
                      <a:endParaRPr lang="en-US" sz="1050" b="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lvl="0" algn="ctr">
                        <a:buNone/>
                      </a:pPr>
                      <a:endParaRPr lang="en-US" sz="105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hMerge="1">
                  <a:txBody>
                    <a:bodyPr/>
                    <a:lstStyle/>
                    <a:p>
                      <a:pPr algn="ctr"/>
                      <a:endParaRPr lang="en-GB" sz="1050" b="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endParaRPr lang="en-GB" sz="900" b="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endParaRPr lang="en-US" sz="9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hMerge="1">
                  <a:txBody>
                    <a:bodyPr/>
                    <a:lstStyle/>
                    <a:p>
                      <a:pPr algn="ctr"/>
                      <a:endParaRPr lang="en-GB" sz="9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1526451945"/>
                  </a:ext>
                </a:extLst>
              </a:tr>
            </a:tbl>
          </a:graphicData>
        </a:graphic>
      </p:graphicFrame>
      <p:sp>
        <p:nvSpPr>
          <p:cNvPr id="7" name="TextBox 6">
            <a:extLst>
              <a:ext uri="{FF2B5EF4-FFF2-40B4-BE49-F238E27FC236}">
                <a16:creationId xmlns:a16="http://schemas.microsoft.com/office/drawing/2014/main" id="{07040BD5-019E-4D00-8E26-D63E6F2575FD}"/>
              </a:ext>
            </a:extLst>
          </p:cNvPr>
          <p:cNvSpPr txBox="1"/>
          <p:nvPr/>
        </p:nvSpPr>
        <p:spPr>
          <a:xfrm>
            <a:off x="1860657" y="6604084"/>
            <a:ext cx="9123375" cy="253916"/>
          </a:xfrm>
          <a:prstGeom prst="rect">
            <a:avLst/>
          </a:prstGeom>
          <a:noFill/>
        </p:spPr>
        <p:txBody>
          <a:bodyPr wrap="square">
            <a:spAutoFit/>
          </a:bodyPr>
          <a:lstStyle/>
          <a:p>
            <a:pPr algn="ctr"/>
            <a:r>
              <a:rPr lang="en-US" sz="1050" b="0" i="1">
                <a:solidFill>
                  <a:schemeClr val="bg1">
                    <a:lumMod val="50000"/>
                  </a:schemeClr>
                </a:solidFill>
                <a:effectLst/>
              </a:rPr>
              <a:t>We understand that children develop in individual ways and at varying rates –  physically, cognitively, linguistically, socially and emotionally.</a:t>
            </a:r>
            <a:endParaRPr lang="en-GB" sz="1050" i="1">
              <a:solidFill>
                <a:schemeClr val="bg1">
                  <a:lumMod val="50000"/>
                </a:schemeClr>
              </a:solidFill>
            </a:endParaRPr>
          </a:p>
        </p:txBody>
      </p:sp>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447196" y="189043"/>
            <a:ext cx="417124" cy="417124"/>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Pre school Long Term Plan 23-24</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816021295"/>
              </p:ext>
            </p:extLst>
          </p:nvPr>
        </p:nvGraphicFramePr>
        <p:xfrm>
          <a:off x="472644" y="500600"/>
          <a:ext cx="11633891" cy="6128503"/>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37188">
                  <a:extLst>
                    <a:ext uri="{9D8B030D-6E8A-4147-A177-3AD203B41FA5}">
                      <a16:colId xmlns:a16="http://schemas.microsoft.com/office/drawing/2014/main" val="2865123548"/>
                    </a:ext>
                  </a:extLst>
                </a:gridCol>
                <a:gridCol w="208280">
                  <a:extLst>
                    <a:ext uri="{9D8B030D-6E8A-4147-A177-3AD203B41FA5}">
                      <a16:colId xmlns:a16="http://schemas.microsoft.com/office/drawing/2014/main" val="874397745"/>
                    </a:ext>
                  </a:extLst>
                </a:gridCol>
                <a:gridCol w="1660783">
                  <a:extLst>
                    <a:ext uri="{9D8B030D-6E8A-4147-A177-3AD203B41FA5}">
                      <a16:colId xmlns:a16="http://schemas.microsoft.com/office/drawing/2014/main" val="872926247"/>
                    </a:ext>
                  </a:extLst>
                </a:gridCol>
                <a:gridCol w="1637050">
                  <a:extLst>
                    <a:ext uri="{9D8B030D-6E8A-4147-A177-3AD203B41FA5}">
                      <a16:colId xmlns:a16="http://schemas.microsoft.com/office/drawing/2014/main" val="1315738151"/>
                    </a:ext>
                  </a:extLst>
                </a:gridCol>
                <a:gridCol w="1637050">
                  <a:extLst>
                    <a:ext uri="{9D8B030D-6E8A-4147-A177-3AD203B41FA5}">
                      <a16:colId xmlns:a16="http://schemas.microsoft.com/office/drawing/2014/main" val="2709165749"/>
                    </a:ext>
                  </a:extLst>
                </a:gridCol>
                <a:gridCol w="1637050">
                  <a:extLst>
                    <a:ext uri="{9D8B030D-6E8A-4147-A177-3AD203B41FA5}">
                      <a16:colId xmlns:a16="http://schemas.microsoft.com/office/drawing/2014/main" val="2335150482"/>
                    </a:ext>
                  </a:extLst>
                </a:gridCol>
                <a:gridCol w="1637050">
                  <a:extLst>
                    <a:ext uri="{9D8B030D-6E8A-4147-A177-3AD203B41FA5}">
                      <a16:colId xmlns:a16="http://schemas.microsoft.com/office/drawing/2014/main" val="4046203905"/>
                    </a:ext>
                  </a:extLst>
                </a:gridCol>
              </a:tblGrid>
              <a:tr h="445013">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r>
                        <a:rPr lang="en-US" sz="2400">
                          <a:solidFill>
                            <a:schemeClr val="bg1">
                              <a:lumMod val="50000"/>
                            </a:schemeClr>
                          </a:solidFill>
                          <a:latin typeface="Amatic SC"/>
                          <a:cs typeface="Amatic SC"/>
                        </a:rPr>
                        <a:t>Autumn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2400">
                        <a:solidFill>
                          <a:schemeClr val="bg1">
                            <a:lumMod val="50000"/>
                          </a:schemeClr>
                        </a:solidFill>
                        <a:latin typeface="Amatic SC"/>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a:cs typeface="Amatic SC"/>
                        </a:rPr>
                        <a:t>Autumn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a:solidFill>
                            <a:schemeClr val="bg1">
                              <a:lumMod val="50000"/>
                            </a:schemeClr>
                          </a:solidFill>
                          <a:latin typeface="Amatic SC"/>
                          <a:cs typeface="Amatic SC"/>
                        </a:rPr>
                        <a:t>Spring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Spring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Summer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a:solidFill>
                            <a:schemeClr val="bg1">
                              <a:lumMod val="50000"/>
                            </a:schemeClr>
                          </a:solidFill>
                          <a:latin typeface="Amatic SC"/>
                          <a:cs typeface="Amatic SC"/>
                        </a:rPr>
                        <a:t>Summer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85678">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4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Superhereos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79028">
                <a:tc rowSpan="4">
                  <a:txBody>
                    <a:bodyPr/>
                    <a:lstStyle/>
                    <a:p>
                      <a:pPr algn="ctr"/>
                      <a:r>
                        <a:rPr lang="en-US" sz="2000" b="1">
                          <a:latin typeface="Amatic SC"/>
                          <a:cs typeface="Amatic SC"/>
                        </a:rPr>
                        <a:t>Physical development </a:t>
                      </a:r>
                      <a:endParaRPr lang="en-US" sz="2000" b="1">
                        <a:latin typeface="Amatic SC" panose="00000500000000000000" pitchFamily="2" charset="-79"/>
                        <a:cs typeface="Amatic SC" panose="00000500000000000000" pitchFamily="2" charset="-79"/>
                      </a:endParaRPr>
                    </a:p>
                    <a:p>
                      <a:pPr algn="ctr"/>
                      <a:endParaRPr lang="en-US" sz="1000" b="0">
                        <a:latin typeface="Amatic SC" panose="00000500000000000000" pitchFamily="2" charset="-79"/>
                        <a:cs typeface="Amatic SC" panose="00000500000000000000" pitchFamily="2" charset="-79"/>
                      </a:endParaRPr>
                    </a:p>
                    <a:p>
                      <a:pPr algn="ctr"/>
                      <a:endParaRPr lang="en-US" sz="1000" b="0">
                        <a:latin typeface="Amatic SC" panose="00000500000000000000" pitchFamily="2" charset="-79"/>
                        <a:cs typeface="Amatic SC" panose="00000500000000000000" pitchFamily="2" charset="-79"/>
                      </a:endParaRPr>
                    </a:p>
                    <a:p>
                      <a:pPr algn="ctr"/>
                      <a:endParaRPr lang="en-US" sz="1000" b="0">
                        <a:latin typeface="Amatic SC" panose="00000500000000000000" pitchFamily="2" charset="-79"/>
                        <a:cs typeface="Amatic SC" panose="00000500000000000000" pitchFamily="2" charset="-79"/>
                      </a:endParaRPr>
                    </a:p>
                    <a:p>
                      <a:pPr algn="ctr"/>
                      <a:r>
                        <a:rPr lang="en-US" sz="3200" b="0">
                          <a:latin typeface="Amatic SC"/>
                          <a:cs typeface="Amatic SC"/>
                        </a:rPr>
                        <a:t>Fine and gross motor </a:t>
                      </a:r>
                    </a:p>
                    <a:p>
                      <a:pPr algn="ctr"/>
                      <a:r>
                        <a:rPr lang="en-US" sz="700"/>
                        <a:t>Continuously check the process of children’s handwriting (pencil grip and letter formation, including directionality). Provide extra help and guidance when needed.</a:t>
                      </a:r>
                    </a:p>
                    <a:p>
                      <a:pPr algn="ctr"/>
                      <a:endParaRPr lang="en-US" sz="800"/>
                    </a:p>
                    <a:p>
                      <a:pPr algn="ctr"/>
                      <a:r>
                        <a:rPr lang="en-US" sz="1400" b="1">
                          <a:solidFill>
                            <a:srgbClr val="CC66FF"/>
                          </a:solidFill>
                          <a:latin typeface="Amatic SC"/>
                          <a:cs typeface="Amatic SC"/>
                        </a:rPr>
                        <a:t>Daily opportunities for Fine Motor Activities  - DOUGH DISCO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0">
                        <a:latin typeface="Amatic SC" panose="00000500000000000000" pitchFamily="2" charset="-79"/>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400" b="1">
                          <a:solidFill>
                            <a:srgbClr val="CC66FF"/>
                          </a:solidFill>
                          <a:latin typeface="Amatic SC"/>
                          <a:cs typeface="Amatic SC"/>
                        </a:rPr>
                        <a:t>Weekly Yoga Lesson – Cosmic </a:t>
                      </a:r>
                      <a:r>
                        <a:rPr lang="en-US" sz="1400" b="1" err="1">
                          <a:solidFill>
                            <a:srgbClr val="CC66FF"/>
                          </a:solidFill>
                          <a:latin typeface="Amatic SC"/>
                          <a:cs typeface="Amatic SC"/>
                        </a:rPr>
                        <a:t>YogA</a:t>
                      </a:r>
                      <a:endParaRPr lang="en-US" sz="1400" b="1">
                        <a:solidFill>
                          <a:srgbClr val="CC66FF"/>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l"/>
                      <a:r>
                        <a:rPr lang="en-US" sz="1000">
                          <a:latin typeface="+mj-lt"/>
                        </a:rPr>
                        <a:t>Physical activity is </a:t>
                      </a:r>
                      <a:r>
                        <a:rPr lang="en-US" sz="1000" b="1">
                          <a:latin typeface="+mj-lt"/>
                        </a:rPr>
                        <a:t>vital</a:t>
                      </a:r>
                      <a:r>
                        <a:rPr lang="en-US" sz="1000">
                          <a:latin typeface="+mj-lt"/>
                        </a:rPr>
                        <a:t> in children’s all-round development, enabling them to </a:t>
                      </a:r>
                      <a:r>
                        <a:rPr lang="en-US" sz="1000" b="1">
                          <a:latin typeface="+mj-lt"/>
                        </a:rPr>
                        <a:t>pursue happy, healthy and active lives</a:t>
                      </a:r>
                      <a:r>
                        <a:rPr lang="en-US" sz="1000">
                          <a:latin typeface="+mj-lt"/>
                        </a:rPr>
                        <a:t>. Gross and fine motor experiences develop incrementally throughout early childhood, starting with </a:t>
                      </a:r>
                      <a:r>
                        <a:rPr lang="en-US" sz="1000" b="1">
                          <a:latin typeface="+mj-lt"/>
                        </a:rPr>
                        <a:t>sensory explorations </a:t>
                      </a:r>
                      <a:r>
                        <a:rPr lang="en-US" sz="1000">
                          <a:latin typeface="+mj-lt"/>
                        </a:rPr>
                        <a:t>and the development of a </a:t>
                      </a:r>
                      <a:r>
                        <a:rPr lang="en-US" sz="1000" b="1">
                          <a:latin typeface="+mj-lt"/>
                        </a:rPr>
                        <a:t>child’s strength, co-ordination and positional awareness </a:t>
                      </a:r>
                      <a:r>
                        <a:rPr lang="en-US" sz="1000">
                          <a:latin typeface="+mj-lt"/>
                        </a:rPr>
                        <a:t>through tummy time, crawling and play movement with both objects and adults. By creating games and providing opportunities for play both indoors and outdoors, adults can support children to develop their </a:t>
                      </a:r>
                      <a:r>
                        <a:rPr lang="en-US" sz="1000" b="1">
                          <a:latin typeface="+mj-lt"/>
                        </a:rPr>
                        <a:t>core strength, stability, balance, spatial awareness</a:t>
                      </a:r>
                      <a:r>
                        <a:rPr lang="en-US" sz="1000">
                          <a:latin typeface="+mj-lt"/>
                        </a:rPr>
                        <a:t>, co-ordination and agility. Gross motor skills provide the foundation for developing healthy bodies and social and emotional well-being. </a:t>
                      </a:r>
                      <a:r>
                        <a:rPr lang="en-US" sz="1000" b="1">
                          <a:latin typeface="+mj-lt"/>
                        </a:rPr>
                        <a:t>Fine motor control and precision helps with hand-eye co-ordination</a:t>
                      </a:r>
                      <a:r>
                        <a:rPr lang="en-US" sz="1000">
                          <a:latin typeface="+mj-lt"/>
                        </a:rPr>
                        <a:t>, which is later linked to </a:t>
                      </a:r>
                      <a:r>
                        <a:rPr lang="en-US" sz="1000" b="1">
                          <a:latin typeface="+mj-lt"/>
                        </a:rPr>
                        <a:t>early literacy</a:t>
                      </a:r>
                      <a:r>
                        <a:rPr lang="en-US" sz="1000">
                          <a:latin typeface="+mj-lt"/>
                        </a:rPr>
                        <a:t>. Repeated and varied opportunities to explore and play with small world activities, puzzles, arts and crafts and the practice of using small tools, with feedback and support from adults, allow children to develop </a:t>
                      </a:r>
                      <a:r>
                        <a:rPr lang="en-US" sz="1000" b="1">
                          <a:latin typeface="+mj-lt"/>
                        </a:rPr>
                        <a:t>proficiency, control and confidence.</a:t>
                      </a:r>
                      <a:endParaRPr lang="en-US" sz="1000" b="1">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1572379">
                <a:tc vMerge="1">
                  <a:txBody>
                    <a:bodyPr/>
                    <a:lstStyle/>
                    <a:p>
                      <a:pPr algn="ctr"/>
                      <a:r>
                        <a:rPr lang="en-US" sz="4000" b="0">
                          <a:latin typeface="Amatic SC" panose="00000500000000000000" pitchFamily="2" charset="-79"/>
                          <a:cs typeface="Amatic SC" panose="00000500000000000000" pitchFamily="2" charset="-79"/>
                        </a:rPr>
                        <a:t>Fine motor </a:t>
                      </a:r>
                      <a:endParaRPr lang="en-GB" sz="4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GB" sz="1000">
                          <a:latin typeface="+mj-lt"/>
                        </a:rPr>
                        <a:t>I can continue to develop my movement, balancing, riding (scooters, trikes and bikes) and ball skills.</a:t>
                      </a:r>
                      <a:endParaRPr lang="en-US" sz="1000">
                        <a:solidFill>
                          <a:schemeClr val="tx1"/>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rtl="0" eaLnBrk="1" fontAlgn="auto" latinLnBrk="0" hangingPunct="1">
                        <a:lnSpc>
                          <a:spcPct val="100000"/>
                        </a:lnSpc>
                        <a:spcBef>
                          <a:spcPts val="0"/>
                        </a:spcBef>
                        <a:spcAft>
                          <a:spcPts val="0"/>
                        </a:spcAft>
                        <a:buClrTx/>
                        <a:buSzTx/>
                        <a:buFontTx/>
                        <a:buNone/>
                      </a:pPr>
                      <a:endParaRPr lang="en-US" sz="800">
                        <a:solidFill>
                          <a:schemeClr val="tx1"/>
                        </a:solidFill>
                        <a:latin typeface="+mn-lt"/>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algn="ctr"/>
                      <a:r>
                        <a:rPr lang="en-GB" sz="1000">
                          <a:latin typeface="+mj-lt"/>
                        </a:rPr>
                        <a:t>I can take part in some group activities. </a:t>
                      </a:r>
                      <a:endParaRPr lang="en-GB" sz="100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a:latin typeface="+mj-lt"/>
                        </a:rPr>
                        <a:t>I can use different movement styles to match situations, for example deciding whether to crawl, walk or run. </a:t>
                      </a:r>
                    </a:p>
                    <a:p>
                      <a:pPr marL="0" marR="0" lvl="0" indent="0" algn="ctr" rtl="0" eaLnBrk="1" fontAlgn="auto" latinLnBrk="0" hangingPunct="1">
                        <a:lnSpc>
                          <a:spcPct val="100000"/>
                        </a:lnSpc>
                        <a:spcBef>
                          <a:spcPts val="0"/>
                        </a:spcBef>
                        <a:spcAft>
                          <a:spcPts val="0"/>
                        </a:spcAft>
                        <a:buClrTx/>
                        <a:buSzTx/>
                        <a:buFontTx/>
                        <a:buNone/>
                      </a:pPr>
                      <a:r>
                        <a:rPr lang="en-GB" sz="1000">
                          <a:latin typeface="+mj-lt"/>
                        </a:rPr>
                        <a:t>I can collaborate with others to manage large items, such as moving a long plank safely, carrying large hollow blocks.</a:t>
                      </a:r>
                      <a:endParaRPr lang="en-US" sz="1000" b="0" i="0" kern="1200">
                        <a:solidFill>
                          <a:schemeClr val="dk1"/>
                        </a:solidFill>
                        <a:effectLst/>
                        <a:latin typeface="+mj-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a:latin typeface="+mj-lt"/>
                        </a:rPr>
                        <a:t>I can hold a pen comfortably and use it with good control. </a:t>
                      </a:r>
                    </a:p>
                    <a:p>
                      <a:pPr marL="0" marR="0" lvl="0" indent="0" algn="ctr" rtl="0" eaLnBrk="1" fontAlgn="auto" latinLnBrk="0" hangingPunct="1">
                        <a:lnSpc>
                          <a:spcPct val="100000"/>
                        </a:lnSpc>
                        <a:spcBef>
                          <a:spcPts val="0"/>
                        </a:spcBef>
                        <a:spcAft>
                          <a:spcPts val="0"/>
                        </a:spcAft>
                        <a:buClrTx/>
                        <a:buSzTx/>
                        <a:buFontTx/>
                        <a:buNone/>
                      </a:pPr>
                      <a:r>
                        <a:rPr lang="en-GB" sz="1000">
                          <a:latin typeface="+mj-lt"/>
                        </a:rPr>
                        <a:t>I can use one handed tools safely and with good control. </a:t>
                      </a:r>
                      <a:endParaRPr lang="en-US" sz="100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a:latin typeface="+mj-lt"/>
                        </a:rPr>
                        <a:t>I can independently carry out self-care routines such as getting dressed and undressed, putting on my own coat and doing up zips. </a:t>
                      </a:r>
                    </a:p>
                    <a:p>
                      <a:pPr marL="0" marR="0" lvl="0" indent="0" algn="ctr" rtl="0" eaLnBrk="1" fontAlgn="auto" latinLnBrk="0" hangingPunct="1">
                        <a:lnSpc>
                          <a:spcPct val="100000"/>
                        </a:lnSpc>
                        <a:spcBef>
                          <a:spcPts val="0"/>
                        </a:spcBef>
                        <a:spcAft>
                          <a:spcPts val="0"/>
                        </a:spcAft>
                        <a:buClrTx/>
                        <a:buSzTx/>
                        <a:buFontTx/>
                        <a:buNone/>
                      </a:pPr>
                      <a:r>
                        <a:rPr lang="en-GB" sz="1000">
                          <a:latin typeface="+mj-lt"/>
                        </a:rPr>
                        <a:t>I can hold a pen comfortably and use it with good control. </a:t>
                      </a:r>
                      <a:endParaRPr lang="en-US" sz="1000" b="0" i="0" kern="1200">
                        <a:solidFill>
                          <a:schemeClr val="dk1"/>
                        </a:solidFill>
                        <a:effectLst/>
                        <a:latin typeface="+mj-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a:t>I can use one handed tools and equipment safely and effectively to complete a task. </a:t>
                      </a:r>
                    </a:p>
                    <a:p>
                      <a:pPr marL="0" marR="0" lvl="0" indent="0" algn="ctr" rtl="0" eaLnBrk="1" fontAlgn="auto" latinLnBrk="0" hangingPunct="1">
                        <a:lnSpc>
                          <a:spcPct val="100000"/>
                        </a:lnSpc>
                        <a:spcBef>
                          <a:spcPts val="0"/>
                        </a:spcBef>
                        <a:spcAft>
                          <a:spcPts val="0"/>
                        </a:spcAft>
                        <a:buClrTx/>
                        <a:buSzTx/>
                        <a:buFontTx/>
                        <a:buNone/>
                      </a:pPr>
                      <a:r>
                        <a:rPr lang="en-GB" sz="1000"/>
                        <a:t>I can collaborate with others to manage large items, such as moving a long plank safely, carrying large hollow blocks. </a:t>
                      </a:r>
                      <a:endParaRPr lang="en-US" sz="1000" b="0" i="0" kern="120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816821">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a:latin typeface="Amatic SC" panose="00000500000000000000" pitchFamily="2" charset="-79"/>
                          <a:cs typeface="Amatic SC" panose="00000500000000000000" pitchFamily="2" charset="-79"/>
                        </a:rPr>
                        <a:t>Gross motor </a:t>
                      </a:r>
                      <a:endParaRPr lang="en-GB" sz="4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GB" sz="1000">
                          <a:latin typeface="+mj-lt"/>
                        </a:rPr>
                        <a:t>I know how to go up steps and stairs, or climb up apparatus, using alternate feet. </a:t>
                      </a:r>
                    </a:p>
                    <a:p>
                      <a:pPr algn="ctr"/>
                      <a:r>
                        <a:rPr lang="en-GB" sz="1000">
                          <a:latin typeface="+mj-lt"/>
                        </a:rPr>
                        <a:t>I know how to Skip, hop, stand on one leg and hold a pose for a game like musical statues. I know how to use gross motor movements to wave flags and streamers, paint and make marks. </a:t>
                      </a:r>
                      <a:endParaRPr lang="en-US" sz="1000">
                        <a:solidFill>
                          <a:schemeClr val="tx1"/>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lvl="0" algn="ctr">
                        <a:buNone/>
                      </a:pPr>
                      <a:endParaRPr lang="en-US" sz="800">
                        <a:solidFill>
                          <a:schemeClr val="tx1"/>
                        </a:solidFill>
                        <a:latin typeface="+mn-lt"/>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algn="ctr"/>
                      <a:r>
                        <a:rPr lang="en-GB" sz="1000">
                          <a:latin typeface="+mj-lt"/>
                        </a:rPr>
                        <a:t>I know how to move to music and rhythm and can increasingly use and remember sequences and patterns. </a:t>
                      </a:r>
                      <a:endParaRPr lang="en-US" sz="100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00">
                          <a:latin typeface="+mj-lt"/>
                        </a:rPr>
                        <a:t>I know how to choose the right resources to carry out my own plan. For example, choosing a spade to enlarge a small hole I dug with a trowel. </a:t>
                      </a:r>
                      <a:endParaRPr lang="en-US" sz="1000" b="0" i="0" u="none" strike="noStrike" noProof="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00">
                          <a:latin typeface="+mj-lt"/>
                        </a:rPr>
                        <a:t>I know my dominant hand and can use it with good control.</a:t>
                      </a:r>
                    </a:p>
                    <a:p>
                      <a:pPr algn="ctr"/>
                      <a:r>
                        <a:rPr lang="en-GB" sz="1000">
                          <a:latin typeface="+mj-lt"/>
                        </a:rPr>
                        <a:t> I know how to use onehanded tools and equipment safely, for example, making snips in paper with scissors. </a:t>
                      </a:r>
                      <a:endParaRPr lang="en-US" sz="1000" b="0" i="0" u="none" strike="noStrike" noProof="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a:latin typeface="+mj-lt"/>
                        </a:rPr>
                        <a:t>I know how to hold a pen using a comfortable grip. </a:t>
                      </a:r>
                      <a:endParaRPr lang="en-US" sz="1000" b="0" i="0" u="none" strike="noStrike" noProof="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00"/>
                        <a:t>I know why it is important to use tools and equipment safely. </a:t>
                      </a:r>
                      <a:endParaRPr lang="en-US" sz="1000" b="0" i="0" u="none" strike="noStrike" noProof="0">
                        <a:solidFill>
                          <a:schemeClr val="tx1"/>
                        </a:solidFill>
                        <a:latin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r h="836962">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l"/>
                      <a:r>
                        <a:rPr lang="en-GB" sz="1000" b="1">
                          <a:latin typeface="+mj-lt"/>
                        </a:rPr>
                        <a:t>School Readiness End of Year Goals </a:t>
                      </a:r>
                    </a:p>
                    <a:p>
                      <a:pPr algn="l"/>
                      <a:r>
                        <a:rPr lang="en-GB" sz="1000">
                          <a:latin typeface="+mj-lt"/>
                        </a:rPr>
                        <a:t>I can skip, hop, stand on one leg and hold a pose for a game like musical statues.</a:t>
                      </a:r>
                    </a:p>
                    <a:p>
                      <a:pPr algn="l"/>
                      <a:r>
                        <a:rPr lang="en-GB" sz="1000">
                          <a:latin typeface="+mj-lt"/>
                        </a:rPr>
                        <a:t>I can use a comfortable grip with good control when using pens and pencils. I can get dressed and undressed independently, for example putting my own coat and shoes on and doing up zips. </a:t>
                      </a:r>
                    </a:p>
                    <a:p>
                      <a:pPr algn="l"/>
                      <a:endParaRPr lang="en-GB" sz="100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sp>
        <p:nvSpPr>
          <p:cNvPr id="5" name="TextBox 4">
            <a:extLst>
              <a:ext uri="{FF2B5EF4-FFF2-40B4-BE49-F238E27FC236}">
                <a16:creationId xmlns:a16="http://schemas.microsoft.com/office/drawing/2014/main" id="{41A9F095-57ED-4E22-8980-BE908039B385}"/>
              </a:ext>
            </a:extLst>
          </p:cNvPr>
          <p:cNvSpPr txBox="1"/>
          <p:nvPr/>
        </p:nvSpPr>
        <p:spPr>
          <a:xfrm>
            <a:off x="2150692" y="6321326"/>
            <a:ext cx="12473126" cy="307777"/>
          </a:xfrm>
          <a:prstGeom prst="rect">
            <a:avLst/>
          </a:prstGeom>
          <a:noFill/>
        </p:spPr>
        <p:txBody>
          <a:bodyPr wrap="square">
            <a:spAutoFit/>
          </a:bodyPr>
          <a:lstStyle/>
          <a:p>
            <a:r>
              <a:rPr lang="en-US" sz="1400" i="1">
                <a:solidFill>
                  <a:schemeClr val="bg1">
                    <a:lumMod val="50000"/>
                  </a:schemeClr>
                </a:solidFill>
              </a:rPr>
              <a:t>All these ideas will be revisited each term. Children need time to practice and consolidate.   Repetition is a good thing.  </a:t>
            </a:r>
            <a:endParaRPr lang="en-GB" sz="1400" i="1">
              <a:solidFill>
                <a:schemeClr val="bg1">
                  <a:lumMod val="50000"/>
                </a:schemeClr>
              </a:solidFill>
            </a:endParaRPr>
          </a:p>
        </p:txBody>
      </p:sp>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2" cstate="hqprint">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789216" y="308053"/>
            <a:ext cx="557093" cy="557093"/>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56,000+ Preschool Children Stock Illustrations, Royalty-Free ...">
            <a:extLst>
              <a:ext uri="{FF2B5EF4-FFF2-40B4-BE49-F238E27FC236}">
                <a16:creationId xmlns:a16="http://schemas.microsoft.com/office/drawing/2014/main" id="{65380533-7A74-BB0E-940D-A8FE2154BD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6379" y="-325173"/>
            <a:ext cx="3381375" cy="135255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Preschool Long Term Plan 23-24</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42578094"/>
              </p:ext>
            </p:extLst>
          </p:nvPr>
        </p:nvGraphicFramePr>
        <p:xfrm>
          <a:off x="231033" y="575514"/>
          <a:ext cx="11496721" cy="6201053"/>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16840">
                  <a:extLst>
                    <a:ext uri="{9D8B030D-6E8A-4147-A177-3AD203B41FA5}">
                      <a16:colId xmlns:a16="http://schemas.microsoft.com/office/drawing/2014/main" val="4046203905"/>
                    </a:ext>
                  </a:extLst>
                </a:gridCol>
                <a:gridCol w="1557569">
                  <a:extLst>
                    <a:ext uri="{9D8B030D-6E8A-4147-A177-3AD203B41FA5}">
                      <a16:colId xmlns:a16="http://schemas.microsoft.com/office/drawing/2014/main" val="3440855701"/>
                    </a:ext>
                  </a:extLst>
                </a:gridCol>
              </a:tblGrid>
              <a:tr h="388839">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a:solidFill>
                            <a:schemeClr val="bg1">
                              <a:lumMod val="50000"/>
                            </a:schemeClr>
                          </a:solidFill>
                          <a:latin typeface="Amatic SC"/>
                          <a:cs typeface="Amatic SC"/>
                        </a:rPr>
                        <a:t>Autumn 1</a:t>
                      </a:r>
                      <a:endParaRPr lang="en-GB" sz="1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a:solidFill>
                            <a:schemeClr val="bg1">
                              <a:lumMod val="50000"/>
                            </a:schemeClr>
                          </a:solidFill>
                          <a:latin typeface="Amatic SC"/>
                          <a:cs typeface="Amatic SC"/>
                        </a:rPr>
                        <a:t>Autumn 2</a:t>
                      </a:r>
                      <a:endParaRPr lang="en-GB" sz="1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a:solidFill>
                            <a:schemeClr val="bg1">
                              <a:lumMod val="50000"/>
                            </a:schemeClr>
                          </a:solidFill>
                          <a:latin typeface="Amatic SC"/>
                          <a:cs typeface="Amatic SC"/>
                        </a:rPr>
                        <a:t>Spring 1</a:t>
                      </a:r>
                      <a:endParaRPr lang="en-GB" sz="1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bg1">
                              <a:lumMod val="50000"/>
                            </a:schemeClr>
                          </a:solidFill>
                          <a:latin typeface="Amatic SC"/>
                          <a:cs typeface="Amatic SC"/>
                        </a:rPr>
                        <a:t>Spring 2</a:t>
                      </a:r>
                      <a:endParaRPr lang="en-GB" sz="1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bg1">
                              <a:lumMod val="50000"/>
                            </a:schemeClr>
                          </a:solidFill>
                          <a:latin typeface="Amatic SC"/>
                          <a:cs typeface="Amatic SC"/>
                        </a:rPr>
                        <a:t>Summer 1</a:t>
                      </a:r>
                      <a:endParaRPr lang="en-GB" sz="1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800">
                          <a:solidFill>
                            <a:schemeClr val="bg1">
                              <a:lumMod val="50000"/>
                            </a:schemeClr>
                          </a:solidFill>
                          <a:latin typeface="Amatic SC"/>
                          <a:cs typeface="Amatic SC"/>
                        </a:rPr>
                        <a:t>Summer 2</a:t>
                      </a:r>
                      <a:endParaRPr lang="en-GB" sz="1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434145">
                <a:tc>
                  <a:txBody>
                    <a:bodyPr/>
                    <a:lstStyle/>
                    <a:p>
                      <a:pPr algn="ctr"/>
                      <a:r>
                        <a:rPr lang="en-US" sz="2400" b="0">
                          <a:latin typeface="Amatic SC"/>
                          <a:cs typeface="Amatic SC"/>
                        </a:rPr>
                        <a:t>General Themes </a:t>
                      </a:r>
                      <a:endParaRPr lang="en-GB" sz="24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18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18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8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18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8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GB" sz="1800" b="1">
                          <a:solidFill>
                            <a:srgbClr val="7030A0"/>
                          </a:solidFill>
                          <a:latin typeface="Amatic SC"/>
                          <a:cs typeface="Amatic SC"/>
                        </a:rPr>
                        <a:t>Superheroes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955118">
                <a:tc rowSpan="4">
                  <a:txBody>
                    <a:bodyPr/>
                    <a:lstStyle/>
                    <a:p>
                      <a:pPr algn="ctr"/>
                      <a:r>
                        <a:rPr lang="en-US" sz="3200" b="0" err="1">
                          <a:latin typeface="Amatic SC" panose="00000500000000000000" pitchFamily="2" charset="-79"/>
                          <a:cs typeface="Amatic SC" panose="00000500000000000000" pitchFamily="2" charset="-79"/>
                        </a:rPr>
                        <a:t>Maths</a:t>
                      </a:r>
                      <a:endParaRPr lang="en-US" sz="3200" b="0">
                        <a:latin typeface="Amatic SC" panose="00000500000000000000" pitchFamily="2" charset="-79"/>
                        <a:cs typeface="Amatic SC" panose="00000500000000000000" pitchFamily="2" charset="-79"/>
                      </a:endParaRPr>
                    </a:p>
                    <a:p>
                      <a:pPr algn="ctr"/>
                      <a:r>
                        <a:rPr lang="en-US" sz="1800" b="0" i="1" kern="1200">
                          <a:solidFill>
                            <a:schemeClr val="bg1">
                              <a:lumMod val="50000"/>
                            </a:schemeClr>
                          </a:solidFill>
                          <a:effectLst/>
                          <a:latin typeface="+mn-lt"/>
                          <a:ea typeface="+mn-ea"/>
                          <a:cs typeface="+mn-cs"/>
                        </a:rPr>
                        <a:t>“Without mathematics, there’s nothing you can do. Everything around you is mathematics. Everything around you is numbers.” – </a:t>
                      </a:r>
                      <a:r>
                        <a:rPr lang="en-US" sz="1800" b="1" i="1" kern="1200">
                          <a:solidFill>
                            <a:schemeClr val="bg1">
                              <a:lumMod val="50000"/>
                            </a:schemeClr>
                          </a:solidFill>
                          <a:effectLst/>
                          <a:latin typeface="+mn-lt"/>
                          <a:ea typeface="+mn-ea"/>
                          <a:cs typeface="+mn-cs"/>
                        </a:rPr>
                        <a:t>Shakuntala Devi</a:t>
                      </a:r>
                    </a:p>
                    <a:p>
                      <a:pPr algn="ctr"/>
                      <a:endParaRPr lang="en-US" sz="1600" b="1" i="1" kern="1200">
                        <a:solidFill>
                          <a:schemeClr val="bg1">
                            <a:lumMod val="50000"/>
                          </a:schemeClr>
                        </a:solidFill>
                        <a:effectLst/>
                        <a:latin typeface="+mn-lt"/>
                        <a:ea typeface="+mn-ea"/>
                        <a:cs typeface="+mn-cs"/>
                      </a:endParaRPr>
                    </a:p>
                    <a:p>
                      <a:pPr algn="ctr"/>
                      <a:r>
                        <a:rPr lang="en-US" sz="1000" b="1" i="1" kern="1200">
                          <a:solidFill>
                            <a:srgbClr val="CC66FF"/>
                          </a:solidFill>
                          <a:effectLst/>
                          <a:latin typeface="+mn-lt"/>
                          <a:ea typeface="+mn-ea"/>
                          <a:cs typeface="+mn-cs"/>
                        </a:rPr>
                        <a:t>Mathematics Mastery</a:t>
                      </a:r>
                      <a:endParaRPr lang="en-US" sz="1000" b="0" i="1">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1000">
                          <a:latin typeface="+mj-lt"/>
                        </a:rPr>
                        <a:t>Developing a </a:t>
                      </a:r>
                      <a:r>
                        <a:rPr lang="en-US" sz="1000" b="1">
                          <a:latin typeface="+mj-lt"/>
                        </a:rPr>
                        <a:t>strong grounding in number </a:t>
                      </a:r>
                      <a:r>
                        <a:rPr lang="en-US" sz="1000">
                          <a:latin typeface="+mj-lt"/>
                        </a:rPr>
                        <a:t>is essential so that all children develop the necessary </a:t>
                      </a:r>
                      <a:r>
                        <a:rPr lang="en-US" sz="1000" b="1">
                          <a:latin typeface="+mj-lt"/>
                        </a:rPr>
                        <a:t>building blocks </a:t>
                      </a:r>
                      <a:r>
                        <a:rPr lang="en-US" sz="1000">
                          <a:latin typeface="+mj-lt"/>
                        </a:rPr>
                        <a:t>to excel mathematically. Children should be able to </a:t>
                      </a:r>
                      <a:r>
                        <a:rPr lang="en-US" sz="1000" b="1">
                          <a:latin typeface="+mj-lt"/>
                        </a:rPr>
                        <a:t>count confidently</a:t>
                      </a:r>
                      <a:r>
                        <a:rPr lang="en-US" sz="1000">
                          <a:latin typeface="+mj-lt"/>
                        </a:rPr>
                        <a:t>, develop a deep understanding of the </a:t>
                      </a:r>
                      <a:r>
                        <a:rPr lang="en-US" sz="1000" b="1">
                          <a:latin typeface="+mj-lt"/>
                        </a:rPr>
                        <a:t>numbers to 10</a:t>
                      </a:r>
                      <a:r>
                        <a:rPr lang="en-US" sz="1000">
                          <a:latin typeface="+mj-lt"/>
                        </a:rPr>
                        <a:t>, the </a:t>
                      </a:r>
                      <a:r>
                        <a:rPr lang="en-US" sz="1000" b="1">
                          <a:latin typeface="+mj-lt"/>
                        </a:rPr>
                        <a:t>relationships between </a:t>
                      </a:r>
                      <a:r>
                        <a:rPr lang="en-US" sz="1000">
                          <a:latin typeface="+mj-lt"/>
                        </a:rPr>
                        <a:t>them and the patterns within those numbers. By providing frequent and varied opportunities to build and apply this understanding - such as using </a:t>
                      </a:r>
                      <a:r>
                        <a:rPr lang="en-US" sz="1000" b="1">
                          <a:latin typeface="+mj-lt"/>
                        </a:rPr>
                        <a:t>manipulatives,</a:t>
                      </a:r>
                      <a:r>
                        <a:rPr lang="en-US" sz="1000">
                          <a:latin typeface="+mj-lt"/>
                        </a:rPr>
                        <a:t> including small pebbles and tens frames for </a:t>
                      </a:r>
                      <a:r>
                        <a:rPr lang="en-US" sz="1000" err="1">
                          <a:latin typeface="+mj-lt"/>
                        </a:rPr>
                        <a:t>organising</a:t>
                      </a:r>
                      <a:r>
                        <a:rPr lang="en-US" sz="1000">
                          <a:latin typeface="+mj-lt"/>
                        </a:rPr>
                        <a:t> counting - children will develop a secure base of knowledge and vocabulary from which </a:t>
                      </a:r>
                      <a:r>
                        <a:rPr lang="en-US" sz="1000" b="1">
                          <a:latin typeface="+mj-lt"/>
                        </a:rPr>
                        <a:t>mastery of mathematics </a:t>
                      </a:r>
                      <a:r>
                        <a:rPr lang="en-US" sz="1000">
                          <a:latin typeface="+mj-lt"/>
                        </a:rPr>
                        <a:t>is built. In addition, it is important that the curriculum includes </a:t>
                      </a:r>
                      <a:r>
                        <a:rPr lang="en-US" sz="1000" b="1">
                          <a:latin typeface="+mj-lt"/>
                        </a:rPr>
                        <a:t>rich opportunities for children to develop their spatial reasoning </a:t>
                      </a:r>
                      <a:r>
                        <a:rPr lang="en-US" sz="1000">
                          <a:latin typeface="+mj-lt"/>
                        </a:rPr>
                        <a:t>skills across all areas of mathematics including shape, space and measures. It is important that children </a:t>
                      </a:r>
                      <a:r>
                        <a:rPr lang="en-US" sz="1000" b="1">
                          <a:latin typeface="+mj-lt"/>
                        </a:rPr>
                        <a:t>develop positive attitudes and interests in mathematics</a:t>
                      </a:r>
                      <a:r>
                        <a:rPr lang="en-US" sz="1000">
                          <a:latin typeface="+mj-lt"/>
                        </a:rPr>
                        <a:t>, look for </a:t>
                      </a:r>
                      <a:r>
                        <a:rPr lang="en-US" sz="1000" b="1">
                          <a:latin typeface="+mj-lt"/>
                        </a:rPr>
                        <a:t>patterns and relationships</a:t>
                      </a:r>
                      <a:r>
                        <a:rPr lang="en-US" sz="1000">
                          <a:latin typeface="+mj-lt"/>
                        </a:rPr>
                        <a:t>, spot </a:t>
                      </a:r>
                      <a:r>
                        <a:rPr lang="en-US" sz="1000" b="1">
                          <a:latin typeface="+mj-lt"/>
                        </a:rPr>
                        <a:t>connections, ‘have a go’</a:t>
                      </a:r>
                      <a:r>
                        <a:rPr lang="en-US" sz="1000">
                          <a:latin typeface="+mj-lt"/>
                        </a:rPr>
                        <a:t>, </a:t>
                      </a:r>
                      <a:r>
                        <a:rPr lang="en-US" sz="1000" b="1">
                          <a:latin typeface="+mj-lt"/>
                        </a:rPr>
                        <a:t>talk to adults </a:t>
                      </a:r>
                      <a:r>
                        <a:rPr lang="en-US" sz="1000">
                          <a:latin typeface="+mj-lt"/>
                        </a:rPr>
                        <a:t>and peers about what they notice and not be afraid to make mistakes.</a:t>
                      </a:r>
                      <a:endParaRPr lang="en-US" sz="1000">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850951761"/>
                  </a:ext>
                </a:extLst>
              </a:tr>
              <a:tr h="1823407">
                <a:tc vMerge="1">
                  <a:txBody>
                    <a:bodyPr/>
                    <a:lstStyle/>
                    <a:p>
                      <a:pPr algn="ctr"/>
                      <a:r>
                        <a:rPr lang="en-US" sz="3600" b="0" err="1">
                          <a:latin typeface="Amatic SC" panose="00000500000000000000" pitchFamily="2" charset="-79"/>
                          <a:cs typeface="Amatic SC" panose="00000500000000000000" pitchFamily="2" charset="-79"/>
                        </a:rPr>
                        <a:t>Maths</a:t>
                      </a:r>
                      <a:r>
                        <a:rPr lang="en-US" sz="3600" b="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00">
                          <a:latin typeface="+mj-lt"/>
                        </a:rPr>
                        <a:t>I can subitise up to 3</a:t>
                      </a:r>
                    </a:p>
                    <a:p>
                      <a:pPr algn="ctr"/>
                      <a:r>
                        <a:rPr lang="en-GB" sz="1000">
                          <a:latin typeface="+mj-lt"/>
                        </a:rPr>
                        <a:t> I can to recite numbers past 5 I can say one number for each item in order: 1,2,3,4,5.</a:t>
                      </a:r>
                    </a:p>
                    <a:p>
                      <a:pPr algn="ctr"/>
                      <a:r>
                        <a:rPr lang="en-GB" sz="1000">
                          <a:latin typeface="+mj-lt"/>
                        </a:rPr>
                        <a:t> I can explore 2D and 3D shapes in my play and I am beginning to use informal language to describe them such as ‘straight’, ‘flat’ and ‘round’.</a:t>
                      </a:r>
                      <a:endParaRPr lang="en-GB" sz="1000" b="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00">
                          <a:latin typeface="+mj-lt"/>
                        </a:rPr>
                        <a:t>I can show ‘finger numbers’ up to 5.</a:t>
                      </a:r>
                    </a:p>
                    <a:p>
                      <a:pPr algn="ctr"/>
                      <a:r>
                        <a:rPr lang="en-GB" sz="1000">
                          <a:latin typeface="+mj-lt"/>
                        </a:rPr>
                        <a:t> I can match numerals and amounts up to 5 I can count out a group of up to 5 objects.</a:t>
                      </a:r>
                    </a:p>
                    <a:p>
                      <a:pPr algn="ctr"/>
                      <a:r>
                        <a:rPr lang="en-GB" sz="1000">
                          <a:latin typeface="+mj-lt"/>
                        </a:rPr>
                        <a:t> I can count using one to one correspondence. I can use informal language to describe sizes and lengths such as, ‘bigger, small</a:t>
                      </a:r>
                      <a:endParaRPr lang="en-GB" sz="1000" b="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00">
                          <a:latin typeface="+mj-lt"/>
                        </a:rPr>
                        <a:t>I can solve real world mathematical problems with numbers up to 5. I can compare quantities using language: ‘more than’, ‘fewer than’. </a:t>
                      </a:r>
                    </a:p>
                    <a:p>
                      <a:pPr algn="ctr"/>
                      <a:r>
                        <a:rPr lang="en-GB" sz="1000">
                          <a:latin typeface="+mj-lt"/>
                        </a:rPr>
                        <a:t>I can talk about 2D and 3D shapes during my play and can use informal and mathematical language such as : ‘sides’, ‘corners’; ‘straight’, ‘flat’, ‘round’. </a:t>
                      </a:r>
                      <a:endParaRPr lang="en-GB" sz="100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00">
                          <a:latin typeface="+mj-lt"/>
                        </a:rPr>
                        <a:t>I can understand position through words alone – for example, “The bag is under the table,” – with no pointing.</a:t>
                      </a:r>
                    </a:p>
                    <a:p>
                      <a:pPr algn="ctr"/>
                      <a:r>
                        <a:rPr lang="en-GB" sz="1000">
                          <a:latin typeface="+mj-lt"/>
                        </a:rPr>
                        <a:t> I can describe a familiar route. I can discuss routes and locations, using words like ‘in front of’ and ‘behind’. I can combine shapes to make new ones - an arch, a bigger triangle etc. </a:t>
                      </a:r>
                      <a:endParaRPr lang="en-GB" sz="100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000"/>
                        <a:t>I can make comparisons between objects relating to weight and capacity. I can describe a sequence of events, using words such as ‘first’, ‘then...’ </a:t>
                      </a:r>
                      <a:endParaRPr lang="en-GB" sz="10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05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00"/>
                        <a:t>I can talk about and identify patterns around me. For example: stripes on clothes, designs on rugs and wallpaper. I can use informal language like ‘pointy’, ‘spotty’, ‘blobs’ etc. I can subitise up to 3 I can to recite numbers past 5 I can say one number for each item in order: 1,2,3,4,5.</a:t>
                      </a:r>
                      <a:endParaRPr lang="en-GB" sz="10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389263">
                <a:tc vMerge="1">
                  <a:txBody>
                    <a:bodyPr/>
                    <a:lstStyle/>
                    <a:p>
                      <a:endParaRPr lang="en-GB"/>
                    </a:p>
                  </a:txBody>
                  <a:tcPr/>
                </a:tc>
                <a:tc>
                  <a:txBody>
                    <a:bodyPr/>
                    <a:lstStyle/>
                    <a:p>
                      <a:pPr algn="ctr"/>
                      <a:r>
                        <a:rPr lang="en-GB" sz="1000">
                          <a:latin typeface="+mj-lt"/>
                        </a:rPr>
                        <a:t>I know how to sing a range of number songs I can say number names to 5 in order I have an awareness of some 2D shapes and their names </a:t>
                      </a:r>
                      <a:endParaRPr lang="en-GB" sz="1000" b="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00">
                          <a:latin typeface="+mj-lt"/>
                        </a:rPr>
                        <a:t>I know how to compare objects relating to size and length.</a:t>
                      </a:r>
                    </a:p>
                    <a:p>
                      <a:pPr algn="ctr"/>
                      <a:r>
                        <a:rPr lang="en-GB" sz="1000">
                          <a:latin typeface="+mj-lt"/>
                        </a:rPr>
                        <a:t> I know that the last number reached when counting a small set of objects tells me how many there are in total. </a:t>
                      </a:r>
                      <a:endParaRPr lang="en-GB" sz="1000" b="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00">
                          <a:latin typeface="+mj-lt"/>
                        </a:rPr>
                        <a:t>I know how to experiment with my own symbols and marks. </a:t>
                      </a:r>
                    </a:p>
                    <a:p>
                      <a:pPr algn="ctr"/>
                      <a:r>
                        <a:rPr lang="en-GB" sz="1000">
                          <a:latin typeface="+mj-lt"/>
                        </a:rPr>
                        <a:t>I know the names of 2D and 3D shapes (circle, triangle, square, rectangle, sphere, cube, cuboid, pyramid) </a:t>
                      </a:r>
                      <a:endParaRPr lang="en-GB" sz="100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00">
                          <a:latin typeface="+mj-lt"/>
                        </a:rPr>
                        <a:t>I know and understand words such as ‘under, in, on, in between, behind and in front’ </a:t>
                      </a:r>
                    </a:p>
                    <a:p>
                      <a:pPr algn="ctr"/>
                      <a:r>
                        <a:rPr lang="en-GB" sz="1000">
                          <a:latin typeface="+mj-lt"/>
                        </a:rPr>
                        <a:t>I know how to select shapes appropriately for building: flat surfaces for building, a triangular prism for a roof etc. </a:t>
                      </a:r>
                      <a:endParaRPr lang="en-GB" sz="100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000"/>
                        <a:t>I know and understand words such as ‘heavy, light, full, empty, half full, half empty, nearly’ to describe weight and capacity. I know how to link numerals to amounts: for example, showing the right number of objects to match the numeral, up to 5. </a:t>
                      </a:r>
                      <a:endParaRPr lang="en-GB" sz="10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a:txBody>
                    <a:bodyPr/>
                    <a:lstStyle/>
                    <a:p>
                      <a:pPr algn="ctr"/>
                      <a:r>
                        <a:rPr lang="en-GB" sz="1000"/>
                        <a:t>I know how to create ABAB patterns– stick, leaf, stick, leaf.</a:t>
                      </a:r>
                    </a:p>
                    <a:p>
                      <a:pPr algn="ctr"/>
                      <a:r>
                        <a:rPr lang="en-GB" sz="1000"/>
                        <a:t> I know how to notice and correct an error in a repeating pattern.</a:t>
                      </a:r>
                      <a:endParaRPr lang="en-GB" sz="10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2687290"/>
                  </a:ext>
                </a:extLst>
              </a:tr>
              <a:tr h="813494">
                <a:tc vMerge="1">
                  <a:txBody>
                    <a:bodyPr/>
                    <a:lstStyle/>
                    <a:p>
                      <a:endParaRPr lang="en-GB"/>
                    </a:p>
                  </a:txBody>
                  <a:tcPr/>
                </a:tc>
                <a:tc gridSpan="7">
                  <a:txBody>
                    <a:bodyPr/>
                    <a:lstStyle/>
                    <a:p>
                      <a:pPr algn="l"/>
                      <a:r>
                        <a:rPr lang="en-GB" sz="1000" b="1">
                          <a:latin typeface="+mj-lt"/>
                        </a:rPr>
                        <a:t>School Readiness End of Year Goals </a:t>
                      </a:r>
                    </a:p>
                    <a:p>
                      <a:pPr algn="l"/>
                      <a:r>
                        <a:rPr lang="en-GB" sz="1000">
                          <a:latin typeface="+mj-lt"/>
                        </a:rPr>
                        <a:t>I know that the last number reached when counting a small set of objects tells you how many there are in total (cardinal principle). I can solve real world mathematical problems with numbers up to 5. I can make comparisons to objects relating to size, length, weight and capacity. I can make comparisons to objects relating to size, length, weight and capacity. </a:t>
                      </a:r>
                      <a:endParaRPr lang="en-GB" sz="1000" b="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05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05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05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105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31267409"/>
                  </a:ext>
                </a:extLst>
              </a:tr>
            </a:tbl>
          </a:graphicData>
        </a:graphic>
      </p:graphicFrame>
      <p:sp>
        <p:nvSpPr>
          <p:cNvPr id="6" name="TextBox 5">
            <a:extLst>
              <a:ext uri="{FF2B5EF4-FFF2-40B4-BE49-F238E27FC236}">
                <a16:creationId xmlns:a16="http://schemas.microsoft.com/office/drawing/2014/main" id="{B313AC54-6A12-4F6B-9B40-FB4CFF8167A9}"/>
              </a:ext>
            </a:extLst>
          </p:cNvPr>
          <p:cNvSpPr txBox="1"/>
          <p:nvPr/>
        </p:nvSpPr>
        <p:spPr>
          <a:xfrm>
            <a:off x="1913651" y="6362557"/>
            <a:ext cx="12505336" cy="523220"/>
          </a:xfrm>
          <a:prstGeom prst="rect">
            <a:avLst/>
          </a:prstGeom>
          <a:noFill/>
        </p:spPr>
        <p:txBody>
          <a:bodyPr wrap="square">
            <a:spAutoFit/>
          </a:bodyPr>
          <a:lstStyle/>
          <a:p>
            <a:r>
              <a:rPr lang="en-US" sz="1400" i="1">
                <a:solidFill>
                  <a:schemeClr val="bg1">
                    <a:lumMod val="50000"/>
                  </a:schemeClr>
                </a:solidFill>
              </a:rPr>
              <a:t>Our educational method is grounded in the conviction that every individual is spiritual by nature and therefore possesses </a:t>
            </a:r>
          </a:p>
          <a:p>
            <a:r>
              <a:rPr lang="en-US" sz="1400" i="1">
                <a:solidFill>
                  <a:schemeClr val="bg1">
                    <a:lumMod val="50000"/>
                  </a:schemeClr>
                </a:solidFill>
              </a:rPr>
              <a:t>incredible capacity for learning and growth</a:t>
            </a:r>
            <a:r>
              <a:rPr lang="en-US" sz="1200">
                <a:solidFill>
                  <a:schemeClr val="bg1">
                    <a:lumMod val="50000"/>
                  </a:schemeClr>
                </a:solidFill>
              </a:rPr>
              <a:t>.</a:t>
            </a:r>
            <a:endParaRPr lang="en-GB" sz="1200">
              <a:solidFill>
                <a:schemeClr val="bg1">
                  <a:lumMod val="50000"/>
                </a:schemeClr>
              </a:solidFill>
            </a:endParaRPr>
          </a:p>
        </p:txBody>
      </p:sp>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59653" y="126689"/>
            <a:ext cx="618138" cy="618138"/>
          </a:xfrm>
          <a:prstGeom prst="rect">
            <a:avLst/>
          </a:prstGeom>
        </p:spPr>
      </p:pic>
    </p:spTree>
    <p:extLst>
      <p:ext uri="{BB962C8B-B14F-4D97-AF65-F5344CB8AC3E}">
        <p14:creationId xmlns:p14="http://schemas.microsoft.com/office/powerpoint/2010/main" val="3500215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56,000+ Preschool Children Stock Illustrations, Royalty-Free ...">
            <a:extLst>
              <a:ext uri="{FF2B5EF4-FFF2-40B4-BE49-F238E27FC236}">
                <a16:creationId xmlns:a16="http://schemas.microsoft.com/office/drawing/2014/main" id="{B8D6F173-2A1D-BA9A-B5ED-75251BFFF4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3876" y="-382238"/>
            <a:ext cx="3381375" cy="135255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preschool Long Term Plan 23-24</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008610620"/>
              </p:ext>
            </p:extLst>
          </p:nvPr>
        </p:nvGraphicFramePr>
        <p:xfrm>
          <a:off x="385894" y="719663"/>
          <a:ext cx="11459357" cy="5013452"/>
        </p:xfrm>
        <a:graphic>
          <a:graphicData uri="http://schemas.openxmlformats.org/drawingml/2006/table">
            <a:tbl>
              <a:tblPr firstRow="1" bandRow="1">
                <a:tableStyleId>{5C22544A-7EE6-4342-B048-85BDC9FD1C3A}</a:tableStyleId>
              </a:tblPr>
              <a:tblGrid>
                <a:gridCol w="1637051">
                  <a:extLst>
                    <a:ext uri="{9D8B030D-6E8A-4147-A177-3AD203B41FA5}">
                      <a16:colId xmlns:a16="http://schemas.microsoft.com/office/drawing/2014/main" val="385991600"/>
                    </a:ext>
                  </a:extLst>
                </a:gridCol>
                <a:gridCol w="1637051">
                  <a:extLst>
                    <a:ext uri="{9D8B030D-6E8A-4147-A177-3AD203B41FA5}">
                      <a16:colId xmlns:a16="http://schemas.microsoft.com/office/drawing/2014/main" val="2865123548"/>
                    </a:ext>
                  </a:extLst>
                </a:gridCol>
                <a:gridCol w="1637051">
                  <a:extLst>
                    <a:ext uri="{9D8B030D-6E8A-4147-A177-3AD203B41FA5}">
                      <a16:colId xmlns:a16="http://schemas.microsoft.com/office/drawing/2014/main" val="872926247"/>
                    </a:ext>
                  </a:extLst>
                </a:gridCol>
                <a:gridCol w="1637051">
                  <a:extLst>
                    <a:ext uri="{9D8B030D-6E8A-4147-A177-3AD203B41FA5}">
                      <a16:colId xmlns:a16="http://schemas.microsoft.com/office/drawing/2014/main" val="1315738151"/>
                    </a:ext>
                  </a:extLst>
                </a:gridCol>
                <a:gridCol w="1637051">
                  <a:extLst>
                    <a:ext uri="{9D8B030D-6E8A-4147-A177-3AD203B41FA5}">
                      <a16:colId xmlns:a16="http://schemas.microsoft.com/office/drawing/2014/main" val="2709165749"/>
                    </a:ext>
                  </a:extLst>
                </a:gridCol>
                <a:gridCol w="1637051">
                  <a:extLst>
                    <a:ext uri="{9D8B030D-6E8A-4147-A177-3AD203B41FA5}">
                      <a16:colId xmlns:a16="http://schemas.microsoft.com/office/drawing/2014/main" val="2335150482"/>
                    </a:ext>
                  </a:extLst>
                </a:gridCol>
                <a:gridCol w="1637051">
                  <a:extLst>
                    <a:ext uri="{9D8B030D-6E8A-4147-A177-3AD203B41FA5}">
                      <a16:colId xmlns:a16="http://schemas.microsoft.com/office/drawing/2014/main" val="4046203905"/>
                    </a:ext>
                  </a:extLst>
                </a:gridCol>
              </a:tblGrid>
              <a:tr h="444680">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a:solidFill>
                            <a:schemeClr val="bg1">
                              <a:lumMod val="50000"/>
                            </a:schemeClr>
                          </a:solidFill>
                          <a:latin typeface="Amatic SC"/>
                          <a:cs typeface="Amatic SC"/>
                        </a:rPr>
                        <a:t>Autumn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a:solidFill>
                            <a:schemeClr val="bg1">
                              <a:lumMod val="50000"/>
                            </a:schemeClr>
                          </a:solidFill>
                          <a:latin typeface="Amatic SC"/>
                          <a:cs typeface="Amatic SC"/>
                        </a:rPr>
                        <a:t>Autumn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a:solidFill>
                            <a:schemeClr val="bg1">
                              <a:lumMod val="50000"/>
                            </a:schemeClr>
                          </a:solidFill>
                          <a:latin typeface="Amatic SC"/>
                          <a:cs typeface="Amatic SC"/>
                        </a:rPr>
                        <a:t>Spring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a:cs typeface="Amatic SC"/>
                        </a:rPr>
                        <a:t>Spring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a:cs typeface="Amatic SC"/>
                        </a:rPr>
                        <a:t>Summer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a:solidFill>
                            <a:schemeClr val="bg1">
                              <a:lumMod val="50000"/>
                            </a:schemeClr>
                          </a:solidFill>
                          <a:latin typeface="Amatic SC"/>
                          <a:cs typeface="Amatic SC"/>
                        </a:rPr>
                        <a:t>Summer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52780">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Superhereos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83987">
                <a:tc rowSpan="2">
                  <a:txBody>
                    <a:bodyPr/>
                    <a:lstStyle/>
                    <a:p>
                      <a:pPr algn="ctr"/>
                      <a:r>
                        <a:rPr lang="en-US" sz="3600" b="0">
                          <a:latin typeface="Amatic SC"/>
                          <a:cs typeface="Amatic SC"/>
                        </a:rPr>
                        <a:t>Literacy</a:t>
                      </a:r>
                    </a:p>
                    <a:p>
                      <a:pPr algn="ctr"/>
                      <a:endParaRPr lang="en-US" sz="2400" b="0">
                        <a:latin typeface="Amatic SC" panose="00000500000000000000" pitchFamily="2" charset="-79"/>
                        <a:cs typeface="Amatic SC" panose="00000500000000000000" pitchFamily="2" charset="-79"/>
                      </a:endParaRPr>
                    </a:p>
                    <a:p>
                      <a:pPr algn="ctr"/>
                      <a:r>
                        <a:rPr lang="en-US" sz="2000" b="0">
                          <a:latin typeface="Amatic SC"/>
                          <a:cs typeface="Amatic SC"/>
                        </a:rPr>
                        <a:t>Comprehension</a:t>
                      </a:r>
                    </a:p>
                    <a:p>
                      <a:pPr algn="ctr"/>
                      <a:r>
                        <a:rPr lang="en-US" sz="2000" b="0">
                          <a:latin typeface="Amatic SC"/>
                          <a:cs typeface="Amatic SC"/>
                        </a:rPr>
                        <a:t>- Developing a passion for reading</a:t>
                      </a:r>
                    </a:p>
                    <a:p>
                      <a:pPr algn="ctr"/>
                      <a:r>
                        <a:rPr lang="en-US" sz="800" b="0">
                          <a:latin typeface="+mn-lt"/>
                          <a:cs typeface="Amatic SC"/>
                        </a:rPr>
                        <a:t>Children will be able to take a sharing book home from our Reception library weekly</a:t>
                      </a:r>
                    </a:p>
                    <a:p>
                      <a:pPr algn="ctr"/>
                      <a:endParaRPr lang="en-US" sz="2800" b="0">
                        <a:latin typeface="Amatic SC" panose="00000500000000000000" pitchFamily="2" charset="-79"/>
                        <a:cs typeface="Amatic SC" panose="00000500000000000000" pitchFamily="2" charset="-79"/>
                      </a:endParaRPr>
                    </a:p>
                    <a:p>
                      <a:pPr algn="ctr"/>
                      <a:r>
                        <a:rPr lang="en-US" sz="2800" b="0">
                          <a:latin typeface="Amatic SC"/>
                          <a:cs typeface="Amatic SC"/>
                        </a:rPr>
                        <a:t>Word</a:t>
                      </a:r>
                    </a:p>
                    <a:p>
                      <a:pPr algn="ctr"/>
                      <a:r>
                        <a:rPr lang="en-US" sz="2800" b="0">
                          <a:latin typeface="Amatic SC"/>
                          <a:cs typeface="Amatic SC"/>
                        </a:rPr>
                        <a:t> Reading </a:t>
                      </a:r>
                    </a:p>
                    <a:p>
                      <a:pPr algn="ctr"/>
                      <a:r>
                        <a:rPr lang="en-US" sz="2800" b="0">
                          <a:latin typeface="Amatic SC"/>
                          <a:cs typeface="Amatic SC"/>
                        </a:rPr>
                        <a:t>Little Wandle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050">
                          <a:latin typeface="+mj-lt"/>
                        </a:rPr>
                        <a:t>It is crucial for children to develop </a:t>
                      </a:r>
                      <a:r>
                        <a:rPr lang="en-US" sz="1050" b="1">
                          <a:latin typeface="+mj-lt"/>
                        </a:rPr>
                        <a:t>a life-long love of reading</a:t>
                      </a:r>
                      <a:r>
                        <a:rPr lang="en-US" sz="1050">
                          <a:latin typeface="+mj-lt"/>
                        </a:rPr>
                        <a:t>. Reading consists of two dimensions: </a:t>
                      </a:r>
                      <a:r>
                        <a:rPr lang="en-US" sz="1050" b="1">
                          <a:latin typeface="+mj-lt"/>
                        </a:rPr>
                        <a:t>language comprehension and word reading</a:t>
                      </a:r>
                      <a:r>
                        <a:rPr lang="en-US" sz="1050">
                          <a:latin typeface="+mj-lt"/>
                        </a:rPr>
                        <a:t>. Language comprehension (necessary for both reading and writing) starts from birth. It only develops when adults talk with children about the world around them and the books (stories and non-fiction) they read with them, and </a:t>
                      </a:r>
                      <a:r>
                        <a:rPr lang="en-US" sz="1050" b="1">
                          <a:latin typeface="+mj-lt"/>
                        </a:rPr>
                        <a:t>enjoy rhymes, poems and songs together</a:t>
                      </a:r>
                      <a:r>
                        <a:rPr lang="en-US" sz="1050">
                          <a:latin typeface="+mj-lt"/>
                        </a:rPr>
                        <a:t>. Skilled word reading, taught later, involves both the speedy working out of the pronunciation of unfamiliar printed words (</a:t>
                      </a:r>
                      <a:r>
                        <a:rPr lang="en-US" sz="1050" b="1">
                          <a:latin typeface="+mj-lt"/>
                        </a:rPr>
                        <a:t>decoding)</a:t>
                      </a:r>
                      <a:r>
                        <a:rPr lang="en-US" sz="1050">
                          <a:latin typeface="+mj-lt"/>
                        </a:rPr>
                        <a:t> and the </a:t>
                      </a:r>
                      <a:r>
                        <a:rPr lang="en-US" sz="1050" b="1">
                          <a:latin typeface="+mj-lt"/>
                        </a:rPr>
                        <a:t>speedy recognition of familiar printed words. </a:t>
                      </a:r>
                      <a:r>
                        <a:rPr lang="en-US" sz="1050">
                          <a:latin typeface="+mj-lt"/>
                        </a:rPr>
                        <a:t>Writing involves</a:t>
                      </a:r>
                      <a:r>
                        <a:rPr lang="en-US" sz="1050" b="1">
                          <a:latin typeface="+mj-lt"/>
                        </a:rPr>
                        <a:t> transcription </a:t>
                      </a:r>
                      <a:r>
                        <a:rPr lang="en-US" sz="1050">
                          <a:latin typeface="+mj-lt"/>
                        </a:rPr>
                        <a:t>(spelling and handwriting) and composition (articulating ideas and structuring them in speech, before writing)</a:t>
                      </a:r>
                      <a:endParaRPr lang="en-US" sz="1050">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3184728">
                <a:tc vMerge="1">
                  <a:txBody>
                    <a:bodyPr/>
                    <a:lstStyle/>
                    <a:p>
                      <a:pPr algn="ctr"/>
                      <a:r>
                        <a:rPr lang="en-US" sz="3600" b="0">
                          <a:latin typeface="Amatic SC" panose="00000500000000000000" pitchFamily="2" charset="-79"/>
                          <a:cs typeface="Amatic SC" panose="00000500000000000000" pitchFamily="2" charset="-79"/>
                        </a:rPr>
                        <a:t>Literacy</a:t>
                      </a:r>
                    </a:p>
                    <a:p>
                      <a:pPr algn="ctr"/>
                      <a:r>
                        <a:rPr lang="en-US" sz="2400" b="0">
                          <a:latin typeface="Amatic SC" panose="00000500000000000000" pitchFamily="2" charset="-79"/>
                          <a:cs typeface="Amatic SC" panose="00000500000000000000" pitchFamily="2" charset="-79"/>
                        </a:rPr>
                        <a:t>Comprehension </a:t>
                      </a:r>
                      <a:endParaRPr lang="en-GB" sz="24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a:latin typeface="+mj-lt"/>
                        </a:rPr>
                        <a:t>Phase 1 Phonological Awareness: </a:t>
                      </a:r>
                    </a:p>
                    <a:p>
                      <a:pPr algn="ctr"/>
                      <a:r>
                        <a:rPr lang="en-GB" sz="1050">
                          <a:latin typeface="+mj-lt"/>
                        </a:rPr>
                        <a:t>Aspect 1 Environmental sounds</a:t>
                      </a:r>
                    </a:p>
                    <a:p>
                      <a:pPr algn="ctr"/>
                      <a:r>
                        <a:rPr lang="en-GB" sz="1050">
                          <a:latin typeface="+mj-lt"/>
                        </a:rPr>
                        <a:t> Aspect 2 Instrumental sounds</a:t>
                      </a:r>
                      <a:endParaRPr lang="en-GB" sz="105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050">
                          <a:latin typeface="+mj-lt"/>
                        </a:rPr>
                        <a:t>Progression of sounds: s a t p </a:t>
                      </a:r>
                      <a:r>
                        <a:rPr lang="en-GB" sz="1050" err="1">
                          <a:latin typeface="+mj-lt"/>
                        </a:rPr>
                        <a:t>i</a:t>
                      </a:r>
                      <a:r>
                        <a:rPr lang="en-GB" sz="1050">
                          <a:latin typeface="+mj-lt"/>
                        </a:rPr>
                        <a:t> n</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50">
                          <a:latin typeface="+mj-lt"/>
                        </a:rPr>
                        <a:t> I can hear the same initial sound for words and names of objects.</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50">
                          <a:latin typeface="+mj-lt"/>
                        </a:rPr>
                        <a:t> I know how to blend CVC words using oral blending and objects.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50">
                          <a:latin typeface="+mj-lt"/>
                        </a:rPr>
                        <a:t>I can find my name using my picture.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50">
                          <a:latin typeface="+mj-lt"/>
                        </a:rPr>
                        <a:t>Phase 1 Phonological Awareness: Aspect 1 Environmental sounds Aspect 2 Instrumental sounds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50">
                          <a:latin typeface="+mj-lt"/>
                        </a:rPr>
                        <a:t>Aspect 3 Body Percussion </a:t>
                      </a:r>
                      <a:endParaRPr lang="en-GB" sz="1050">
                        <a:solidFill>
                          <a:schemeClr val="tx1"/>
                        </a:solidFill>
                        <a:effectLst/>
                        <a:latin typeface="+mj-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50">
                          <a:latin typeface="+mj-lt"/>
                        </a:rPr>
                        <a:t>Progression of sounds: m d g o c k e </a:t>
                      </a:r>
                    </a:p>
                    <a:p>
                      <a:pPr algn="ctr">
                        <a:lnSpc>
                          <a:spcPct val="107000"/>
                        </a:lnSpc>
                        <a:spcAft>
                          <a:spcPts val="800"/>
                        </a:spcAft>
                      </a:pPr>
                      <a:r>
                        <a:rPr lang="en-GB" sz="1050">
                          <a:latin typeface="+mj-lt"/>
                        </a:rPr>
                        <a:t>I can identify initial sounds of words and names of objects I can distinguish different sounds</a:t>
                      </a:r>
                    </a:p>
                    <a:p>
                      <a:pPr algn="ctr">
                        <a:lnSpc>
                          <a:spcPct val="107000"/>
                        </a:lnSpc>
                        <a:spcAft>
                          <a:spcPts val="800"/>
                        </a:spcAft>
                      </a:pPr>
                      <a:r>
                        <a:rPr lang="en-GB" sz="1050">
                          <a:latin typeface="+mj-lt"/>
                        </a:rPr>
                        <a:t>. I know how to blend a wider range of CVC words using oral blending. I can recognise the initial sound in my name.</a:t>
                      </a:r>
                    </a:p>
                    <a:p>
                      <a:pPr algn="ctr">
                        <a:lnSpc>
                          <a:spcPct val="107000"/>
                        </a:lnSpc>
                        <a:spcAft>
                          <a:spcPts val="800"/>
                        </a:spcAft>
                      </a:pPr>
                      <a:r>
                        <a:rPr lang="en-GB" sz="1050">
                          <a:latin typeface="+mj-lt"/>
                        </a:rPr>
                        <a:t> Phase 1 Phonological Awareness: Revise Aspects 1-3 Aspect 6 Voice Sounds Aspect 7 </a:t>
                      </a:r>
                      <a:endParaRPr lang="en-US" sz="105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a:lnSpc>
                          <a:spcPct val="107000"/>
                        </a:lnSpc>
                        <a:spcBef>
                          <a:spcPts val="0"/>
                        </a:spcBef>
                        <a:spcAft>
                          <a:spcPts val="800"/>
                        </a:spcAft>
                        <a:buClrTx/>
                        <a:buSzTx/>
                        <a:buFontTx/>
                        <a:buNone/>
                      </a:pPr>
                      <a:r>
                        <a:rPr lang="en-GB" sz="1050">
                          <a:latin typeface="+mj-lt"/>
                        </a:rPr>
                        <a:t>Progression of sounds: u r h b f l j </a:t>
                      </a:r>
                    </a:p>
                    <a:p>
                      <a:pPr marL="0" marR="0" lvl="0" indent="0" algn="ctr">
                        <a:lnSpc>
                          <a:spcPct val="107000"/>
                        </a:lnSpc>
                        <a:spcBef>
                          <a:spcPts val="0"/>
                        </a:spcBef>
                        <a:spcAft>
                          <a:spcPts val="800"/>
                        </a:spcAft>
                        <a:buClrTx/>
                        <a:buSzTx/>
                        <a:buFontTx/>
                        <a:buNone/>
                      </a:pPr>
                      <a:r>
                        <a:rPr lang="en-GB" sz="1050">
                          <a:latin typeface="+mj-lt"/>
                        </a:rPr>
                        <a:t>I can identify initial sounds of words and names of objects I can articulate sounds correctly – including playing with voice sounds </a:t>
                      </a:r>
                    </a:p>
                    <a:p>
                      <a:pPr marL="0" marR="0" lvl="0" indent="0" algn="ctr">
                        <a:lnSpc>
                          <a:spcPct val="107000"/>
                        </a:lnSpc>
                        <a:spcBef>
                          <a:spcPts val="0"/>
                        </a:spcBef>
                        <a:spcAft>
                          <a:spcPts val="800"/>
                        </a:spcAft>
                        <a:buClrTx/>
                        <a:buSzTx/>
                        <a:buFontTx/>
                        <a:buNone/>
                      </a:pPr>
                      <a:r>
                        <a:rPr lang="en-GB" sz="1050">
                          <a:latin typeface="+mj-lt"/>
                        </a:rPr>
                        <a:t>I know how to blend a wider range of words using oral blending. I can recognise the capital letter that my name starts with. </a:t>
                      </a:r>
                    </a:p>
                    <a:p>
                      <a:pPr marL="0" marR="0" lvl="0" indent="0" algn="ctr">
                        <a:lnSpc>
                          <a:spcPct val="107000"/>
                        </a:lnSpc>
                        <a:spcBef>
                          <a:spcPts val="0"/>
                        </a:spcBef>
                        <a:spcAft>
                          <a:spcPts val="800"/>
                        </a:spcAft>
                        <a:buClrTx/>
                        <a:buSzTx/>
                        <a:buFontTx/>
                        <a:buNone/>
                      </a:pPr>
                      <a:r>
                        <a:rPr lang="en-GB" sz="1050">
                          <a:latin typeface="+mj-lt"/>
                        </a:rPr>
                        <a:t>Phase 1 Phonological Awareness: Revise Aspects 1-3,6 Continue to Teach Aspects 6-7 </a:t>
                      </a:r>
                      <a:endParaRPr lang="en-US" sz="105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lnSpc>
                          <a:spcPct val="107000"/>
                        </a:lnSpc>
                        <a:spcAft>
                          <a:spcPts val="800"/>
                        </a:spcAft>
                        <a:buNone/>
                      </a:pPr>
                      <a:r>
                        <a:rPr lang="en-GB" sz="1050">
                          <a:latin typeface="+mj-lt"/>
                        </a:rPr>
                        <a:t>Progression of sounds: v w y z </a:t>
                      </a:r>
                      <a:r>
                        <a:rPr lang="en-GB" sz="1050" err="1">
                          <a:latin typeface="+mj-lt"/>
                        </a:rPr>
                        <a:t>qu</a:t>
                      </a:r>
                      <a:r>
                        <a:rPr lang="en-GB" sz="1050">
                          <a:latin typeface="+mj-lt"/>
                        </a:rPr>
                        <a:t> </a:t>
                      </a:r>
                      <a:r>
                        <a:rPr lang="en-GB" sz="1050" err="1">
                          <a:latin typeface="+mj-lt"/>
                        </a:rPr>
                        <a:t>ch</a:t>
                      </a:r>
                      <a:r>
                        <a:rPr lang="en-GB" sz="1050">
                          <a:latin typeface="+mj-lt"/>
                        </a:rPr>
                        <a:t> </a:t>
                      </a:r>
                    </a:p>
                    <a:p>
                      <a:pPr lvl="0" algn="ctr">
                        <a:lnSpc>
                          <a:spcPct val="107000"/>
                        </a:lnSpc>
                        <a:spcAft>
                          <a:spcPts val="800"/>
                        </a:spcAft>
                        <a:buNone/>
                      </a:pPr>
                      <a:r>
                        <a:rPr lang="en-GB" sz="1050">
                          <a:latin typeface="+mj-lt"/>
                        </a:rPr>
                        <a:t>I can identify initial sounds of words and objects </a:t>
                      </a:r>
                    </a:p>
                    <a:p>
                      <a:pPr lvl="0" algn="ctr">
                        <a:lnSpc>
                          <a:spcPct val="107000"/>
                        </a:lnSpc>
                        <a:spcAft>
                          <a:spcPts val="800"/>
                        </a:spcAft>
                        <a:buNone/>
                      </a:pPr>
                      <a:r>
                        <a:rPr lang="en-GB" sz="1050">
                          <a:latin typeface="+mj-lt"/>
                        </a:rPr>
                        <a:t>I know how to blend a wider range of words using oral blending. </a:t>
                      </a:r>
                    </a:p>
                    <a:p>
                      <a:pPr lvl="0" algn="ctr">
                        <a:lnSpc>
                          <a:spcPct val="107000"/>
                        </a:lnSpc>
                        <a:spcAft>
                          <a:spcPts val="800"/>
                        </a:spcAft>
                        <a:buNone/>
                      </a:pPr>
                      <a:r>
                        <a:rPr lang="en-GB" sz="1050">
                          <a:latin typeface="+mj-lt"/>
                        </a:rPr>
                        <a:t>I can match my name to my picture. </a:t>
                      </a:r>
                    </a:p>
                    <a:p>
                      <a:pPr lvl="0" algn="ctr">
                        <a:lnSpc>
                          <a:spcPct val="107000"/>
                        </a:lnSpc>
                        <a:spcAft>
                          <a:spcPts val="800"/>
                        </a:spcAft>
                        <a:buNone/>
                      </a:pPr>
                      <a:r>
                        <a:rPr lang="en-GB" sz="1050">
                          <a:latin typeface="+mj-lt"/>
                        </a:rPr>
                        <a:t>Phase 1 Phonological Awareness: Revise Aspects 6-7 Aspect 4 Rhythm and Rhyme </a:t>
                      </a:r>
                    </a:p>
                    <a:p>
                      <a:pPr lvl="0" algn="ctr">
                        <a:lnSpc>
                          <a:spcPct val="107000"/>
                        </a:lnSpc>
                        <a:spcAft>
                          <a:spcPts val="800"/>
                        </a:spcAft>
                        <a:buNone/>
                      </a:pPr>
                      <a:r>
                        <a:rPr lang="en-GB" sz="1050">
                          <a:latin typeface="+mj-lt"/>
                        </a:rPr>
                        <a:t>Aspect 5 Alliteration </a:t>
                      </a:r>
                      <a:endParaRPr lang="en-US" sz="105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lvl="0" algn="ctr">
                        <a:lnSpc>
                          <a:spcPct val="107000"/>
                        </a:lnSpc>
                        <a:spcAft>
                          <a:spcPts val="800"/>
                        </a:spcAft>
                        <a:buNone/>
                      </a:pPr>
                      <a:r>
                        <a:rPr lang="en-GB" sz="1050">
                          <a:latin typeface="+mj-lt"/>
                        </a:rPr>
                        <a:t>Progression of sounds: ck x </a:t>
                      </a:r>
                      <a:r>
                        <a:rPr lang="en-GB" sz="1050" err="1">
                          <a:latin typeface="+mj-lt"/>
                        </a:rPr>
                        <a:t>sh</a:t>
                      </a:r>
                      <a:r>
                        <a:rPr lang="en-GB" sz="1050">
                          <a:latin typeface="+mj-lt"/>
                        </a:rPr>
                        <a:t> </a:t>
                      </a:r>
                      <a:r>
                        <a:rPr lang="en-GB" sz="1050" err="1">
                          <a:latin typeface="+mj-lt"/>
                        </a:rPr>
                        <a:t>th</a:t>
                      </a:r>
                      <a:r>
                        <a:rPr lang="en-GB" sz="1050">
                          <a:latin typeface="+mj-lt"/>
                        </a:rPr>
                        <a:t> ng </a:t>
                      </a:r>
                      <a:r>
                        <a:rPr lang="en-GB" sz="1050" err="1">
                          <a:latin typeface="+mj-lt"/>
                        </a:rPr>
                        <a:t>nk</a:t>
                      </a:r>
                      <a:r>
                        <a:rPr lang="en-GB" sz="1050">
                          <a:latin typeface="+mj-lt"/>
                        </a:rPr>
                        <a:t> </a:t>
                      </a:r>
                    </a:p>
                    <a:p>
                      <a:pPr lvl="0" algn="ctr">
                        <a:lnSpc>
                          <a:spcPct val="107000"/>
                        </a:lnSpc>
                        <a:spcAft>
                          <a:spcPts val="800"/>
                        </a:spcAft>
                        <a:buNone/>
                      </a:pPr>
                      <a:r>
                        <a:rPr lang="en-GB" sz="1050">
                          <a:latin typeface="+mj-lt"/>
                        </a:rPr>
                        <a:t>I can identify the final sounds of words and objects </a:t>
                      </a:r>
                    </a:p>
                    <a:p>
                      <a:pPr lvl="0" algn="ctr">
                        <a:lnSpc>
                          <a:spcPct val="107000"/>
                        </a:lnSpc>
                        <a:spcAft>
                          <a:spcPts val="800"/>
                        </a:spcAft>
                        <a:buNone/>
                      </a:pPr>
                      <a:r>
                        <a:rPr lang="en-GB" sz="1050">
                          <a:latin typeface="+mj-lt"/>
                        </a:rPr>
                        <a:t>I know how to blend a wide range of words using oral blending. </a:t>
                      </a:r>
                    </a:p>
                    <a:p>
                      <a:pPr lvl="0" algn="ctr">
                        <a:lnSpc>
                          <a:spcPct val="107000"/>
                        </a:lnSpc>
                        <a:spcAft>
                          <a:spcPts val="800"/>
                        </a:spcAft>
                        <a:buNone/>
                      </a:pPr>
                      <a:r>
                        <a:rPr lang="en-GB" sz="1050">
                          <a:latin typeface="+mj-lt"/>
                        </a:rPr>
                        <a:t>Phase 1 Phonological Awareness: Revise </a:t>
                      </a:r>
                    </a:p>
                    <a:p>
                      <a:pPr lvl="0" algn="ctr">
                        <a:lnSpc>
                          <a:spcPct val="107000"/>
                        </a:lnSpc>
                        <a:spcAft>
                          <a:spcPts val="800"/>
                        </a:spcAft>
                        <a:buNone/>
                      </a:pPr>
                      <a:r>
                        <a:rPr lang="en-GB" sz="1050">
                          <a:latin typeface="+mj-lt"/>
                        </a:rPr>
                        <a:t>Aspects 4-7</a:t>
                      </a:r>
                      <a:endParaRPr lang="en-US" sz="105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7" name="TextBox 6">
            <a:extLst>
              <a:ext uri="{FF2B5EF4-FFF2-40B4-BE49-F238E27FC236}">
                <a16:creationId xmlns:a16="http://schemas.microsoft.com/office/drawing/2014/main" id="{97360F56-619F-4311-BD93-E4B0A73326A6}"/>
              </a:ext>
            </a:extLst>
          </p:cNvPr>
          <p:cNvSpPr txBox="1"/>
          <p:nvPr/>
        </p:nvSpPr>
        <p:spPr>
          <a:xfrm>
            <a:off x="2214694" y="6249812"/>
            <a:ext cx="12579482" cy="523220"/>
          </a:xfrm>
          <a:prstGeom prst="rect">
            <a:avLst/>
          </a:prstGeom>
          <a:noFill/>
        </p:spPr>
        <p:txBody>
          <a:bodyPr wrap="square">
            <a:spAutoFit/>
          </a:bodyPr>
          <a:lstStyle/>
          <a:p>
            <a:r>
              <a:rPr lang="en-US" sz="1400" i="1">
                <a:solidFill>
                  <a:schemeClr val="bg1">
                    <a:lumMod val="50000"/>
                  </a:schemeClr>
                </a:solidFill>
                <a:effectLst/>
              </a:rPr>
              <a:t>We will provide experiences which build on children’s existing knowledge and understanding in order to challenge, stimulate </a:t>
            </a:r>
          </a:p>
          <a:p>
            <a:r>
              <a:rPr lang="en-US" sz="1400" i="1">
                <a:solidFill>
                  <a:schemeClr val="bg1">
                    <a:lumMod val="50000"/>
                  </a:schemeClr>
                </a:solidFill>
                <a:effectLst/>
              </a:rPr>
              <a:t>and extend their learning and development</a:t>
            </a:r>
            <a:endParaRPr lang="en-GB" sz="1400" i="1">
              <a:solidFill>
                <a:schemeClr val="bg1">
                  <a:lumMod val="50000"/>
                </a:schemeClr>
              </a:solidFill>
            </a:endParaRPr>
          </a:p>
        </p:txBody>
      </p:sp>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38200" y="345071"/>
            <a:ext cx="501298" cy="501298"/>
          </a:xfrm>
          <a:prstGeom prst="rect">
            <a:avLst/>
          </a:prstGeom>
        </p:spPr>
      </p:pic>
    </p:spTree>
    <p:extLst>
      <p:ext uri="{BB962C8B-B14F-4D97-AF65-F5344CB8AC3E}">
        <p14:creationId xmlns:p14="http://schemas.microsoft.com/office/powerpoint/2010/main" val="41376876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56,000+ Preschool Children Stock Illustrations, Royalty-Free ...">
            <a:extLst>
              <a:ext uri="{FF2B5EF4-FFF2-40B4-BE49-F238E27FC236}">
                <a16:creationId xmlns:a16="http://schemas.microsoft.com/office/drawing/2014/main" id="{DD759A75-7F4A-6457-B09E-0B29D4B12D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44307" y="-506181"/>
            <a:ext cx="3381375" cy="135255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preschool Long Term Plan 23-24</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216412750"/>
              </p:ext>
            </p:extLst>
          </p:nvPr>
        </p:nvGraphicFramePr>
        <p:xfrm>
          <a:off x="366318" y="528519"/>
          <a:ext cx="11459364" cy="6272147"/>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617744">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a:solidFill>
                            <a:schemeClr val="bg1">
                              <a:lumMod val="50000"/>
                            </a:schemeClr>
                          </a:solidFill>
                          <a:latin typeface="Amatic SC"/>
                          <a:cs typeface="Amatic SC"/>
                        </a:rPr>
                        <a:t>Autumn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a:cs typeface="Amatic SC"/>
                        </a:rPr>
                        <a:t>Autumn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a:solidFill>
                            <a:schemeClr val="bg1">
                              <a:lumMod val="50000"/>
                            </a:schemeClr>
                          </a:solidFill>
                          <a:latin typeface="Amatic SC"/>
                          <a:cs typeface="Amatic SC"/>
                        </a:rPr>
                        <a:t>Spring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Spring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Summer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a:solidFill>
                            <a:schemeClr val="bg1">
                              <a:lumMod val="50000"/>
                            </a:schemeClr>
                          </a:solidFill>
                          <a:latin typeface="Amatic SC"/>
                          <a:cs typeface="Amatic SC"/>
                        </a:rPr>
                        <a:t>Summer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82413">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Superheroes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2339085">
                <a:tc rowSpan="3">
                  <a:txBody>
                    <a:bodyPr/>
                    <a:lstStyle/>
                    <a:p>
                      <a:pPr algn="ctr"/>
                      <a:r>
                        <a:rPr lang="en-US" sz="3600" b="0">
                          <a:latin typeface="Amatic SC"/>
                          <a:cs typeface="Amatic SC"/>
                        </a:rPr>
                        <a:t>Writing </a:t>
                      </a:r>
                      <a:endParaRPr lang="en-US" sz="3600" b="0">
                        <a:latin typeface="Amatic SC" panose="00000500000000000000" pitchFamily="2" charset="-79"/>
                        <a:cs typeface="Amatic SC" panose="00000500000000000000" pitchFamily="2" charset="-79"/>
                      </a:endParaRPr>
                    </a:p>
                    <a:p>
                      <a:pPr algn="ctr"/>
                      <a:endParaRPr lang="en-US" sz="1800" b="0">
                        <a:latin typeface="Amatic SC"/>
                        <a:cs typeface="Amatic SC"/>
                      </a:endParaRPr>
                    </a:p>
                    <a:p>
                      <a:pPr algn="ctr"/>
                      <a:endParaRPr lang="en-US" sz="1800" b="0">
                        <a:latin typeface="Amatic SC" panose="00000500000000000000" pitchFamily="2" charset="-79"/>
                        <a:cs typeface="Amatic SC" panose="00000500000000000000" pitchFamily="2" charset="-79"/>
                      </a:endParaRPr>
                    </a:p>
                    <a:p>
                      <a:pPr algn="ctr"/>
                      <a:r>
                        <a:rPr lang="en-US" sz="1800" b="0">
                          <a:latin typeface="Amatic SC"/>
                          <a:cs typeface="Amatic SC"/>
                        </a:rPr>
                        <a:t>Texts may vary due to</a:t>
                      </a:r>
                      <a:r>
                        <a:rPr lang="en-US" sz="1800" b="0" baseline="0">
                          <a:latin typeface="Amatic SC"/>
                          <a:cs typeface="Amatic SC"/>
                        </a:rPr>
                        <a:t> </a:t>
                      </a:r>
                      <a:r>
                        <a:rPr lang="en-US" sz="1800" b="0">
                          <a:latin typeface="Amatic SC"/>
                          <a:cs typeface="Amatic SC"/>
                        </a:rPr>
                        <a:t>children’s interests </a:t>
                      </a:r>
                    </a:p>
                    <a:p>
                      <a:pPr algn="ctr"/>
                      <a:endParaRPr lang="en-US" sz="1800" b="0">
                        <a:latin typeface="Amatic SC" panose="00000500000000000000" pitchFamily="2" charset="-79"/>
                        <a:cs typeface="Amatic SC" panose="00000500000000000000" pitchFamily="2" charset="-79"/>
                      </a:endParaRPr>
                    </a:p>
                    <a:p>
                      <a:pPr algn="ctr"/>
                      <a:r>
                        <a:rPr lang="en-US" sz="900">
                          <a:latin typeface="+mn-lt"/>
                        </a:rPr>
                        <a:t>Only ask children to write sentences when they have sufficient knowledge of letter-sound correspondences.</a:t>
                      </a:r>
                      <a:endParaRPr lang="en-GB" sz="900" b="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a:latin typeface="+mj-lt"/>
                        </a:rPr>
                        <a:t>I can mark make through gross motor movements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a:latin typeface="+mj-lt"/>
                        </a:rPr>
                        <a:t>I can sit and listen to a short story.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a:latin typeface="+mj-lt"/>
                        </a:rPr>
                        <a:t>I can recognise familiar logos and labels within the environment. </a:t>
                      </a:r>
                      <a:endParaRPr lang="en-US" sz="1000">
                        <a:solidFill>
                          <a:schemeClr val="bg1">
                            <a:lumMod val="50000"/>
                          </a:schemeClr>
                        </a:solidFill>
                        <a:effectLst/>
                        <a:latin typeface="+mj-lt"/>
                        <a:ea typeface="Calibri" panose="020F0502020204030204" pitchFamily="34"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I can mark make and identify my marks I am beginning to explore initial sounds in familiar words.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 I can use some of my print and letter knowledge in my early writing. For example: writing a pretend shopping list that starts at the top of the page; writing ‘m’ for mummy.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I can talk about and retell a range of familiar stories.</a:t>
                      </a:r>
                      <a:endParaRPr lang="en-GB" sz="100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lang="en-GB" sz="1000">
                          <a:latin typeface="+mj-lt"/>
                        </a:rPr>
                        <a:t>I can engage in extended conversations about stories, learning new vocabulary.</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GB" sz="1000">
                          <a:latin typeface="+mj-lt"/>
                        </a:rPr>
                        <a:t> I can talk about and retell a range of familiar stories.</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GB" sz="1000">
                          <a:latin typeface="+mj-lt"/>
                        </a:rPr>
                        <a:t> I can attempt to write familiar letters, e.g. letters in my name by using my name card to help me. </a:t>
                      </a:r>
                      <a:endParaRPr lang="en-GB" sz="100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I can engage in extended conversations about stories, learning new vocabulary.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 I can write some or all of my name. Use some of their print and letter knowledge in their early writing. For example: writing a pretend shopping list that starts at the top of the page; writing ‘m’ for mummy</a:t>
                      </a:r>
                      <a:endParaRPr lang="en-GB" sz="100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I can use emergent writing in my play.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 I can engage in extended conversations about stories, learning new vocabulary. </a:t>
                      </a:r>
                      <a:endParaRPr lang="en-GB" sz="100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I can write some letters accurately.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 I can make predictions about a story using the relevant vocabulary. I can mark make for a purpose and can talk about the marks.</a:t>
                      </a:r>
                      <a:endParaRPr lang="en-GB" sz="100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611326">
                <a:tc vMerge="1">
                  <a:txBody>
                    <a:bodyPr/>
                    <a:lstStyle/>
                    <a:p>
                      <a:endParaRPr lang="en-GB"/>
                    </a:p>
                  </a:txBody>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a:latin typeface="+mj-lt"/>
                        </a:rPr>
                        <a:t>I know print has a purpose</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a:latin typeface="+mj-lt"/>
                        </a:rPr>
                        <a:t> I know that books are read from left to right and top to bottom in English.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a:latin typeface="+mj-lt"/>
                        </a:rPr>
                        <a:t>I know how to turn the pages of a book, one by one.</a:t>
                      </a:r>
                      <a:endParaRPr lang="en-US" sz="1000">
                        <a:solidFill>
                          <a:schemeClr val="bg1">
                            <a:lumMod val="50000"/>
                          </a:schemeClr>
                        </a:solidFill>
                        <a:effectLst/>
                        <a:latin typeface="+mj-lt"/>
                        <a:ea typeface="Calibri" panose="020F0502020204030204" pitchFamily="34"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I know that stories have a sequence; beginning, middle and end.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I can identify familiar letters, e.g. letters in my name. I know that letters are used to make up words.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 I know and can talk about different parts of a book, e.g. front cover/ back cover/ spine/ pages </a:t>
                      </a:r>
                      <a:endParaRPr lang="en-GB" sz="100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lang="en-GB" sz="1000">
                          <a:latin typeface="+mj-lt"/>
                        </a:rPr>
                        <a:t>I know a variety of stories, rhymes, poems and fiction text. </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GB" sz="1000">
                          <a:latin typeface="+mj-lt"/>
                        </a:rPr>
                        <a:t>I know how to look after books by handling them carefully.</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GB" sz="1000">
                          <a:latin typeface="+mj-lt"/>
                        </a:rPr>
                        <a:t> I know how to use fine motor skills and I am developing my control when using tools to mark make.</a:t>
                      </a:r>
                      <a:endParaRPr lang="en-GB" sz="100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I know how to sequence and retell stories in a variety of different ways.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I know how to use fine motor skills and I am developing my control when using tools to mark make. </a:t>
                      </a:r>
                      <a:endParaRPr lang="en-GB" sz="100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I know how to write some letters accurately.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I know how to talk about different parts of a story. </a:t>
                      </a:r>
                      <a:endParaRPr lang="en-GB" sz="100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a:latin typeface="+mj-lt"/>
                        </a:rPr>
                        <a:t>I know how to write some or all of my name. </a:t>
                      </a:r>
                      <a:endParaRPr lang="en-GB" sz="100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421867919"/>
                  </a:ext>
                </a:extLst>
              </a:tr>
              <a:tr h="1169542">
                <a:tc vMerge="1">
                  <a:txBody>
                    <a:bodyPr/>
                    <a:lstStyle/>
                    <a:p>
                      <a:endParaRPr lang="en-GB"/>
                    </a:p>
                  </a:txBody>
                  <a:tcPr/>
                </a:tc>
                <a:tc gridSpan="6">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US" sz="1000" b="1">
                          <a:solidFill>
                            <a:schemeClr val="tx1"/>
                          </a:solidFill>
                          <a:effectLst/>
                          <a:latin typeface="+mn-lt"/>
                          <a:ea typeface="Calibri" panose="020F0502020204030204" pitchFamily="34" charset="0"/>
                          <a:cs typeface="Amatic SC"/>
                        </a:rPr>
                        <a:t>School Readiness End of year Goal </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000">
                          <a:solidFill>
                            <a:schemeClr val="tx1"/>
                          </a:solidFill>
                        </a:rPr>
                        <a:t>I can spot and suggest rhymes. I can count or clap syllables in a word. I can recognise words with the same initial sound, such as money and mother. I can engage in extended conversations about stories, learning new vocabulary. I can use print and letter knowledge in my early writing e.g. writing a pretend shopping list that starts at the top of the page. </a:t>
                      </a:r>
                      <a:endParaRPr lang="en-US" sz="1000">
                        <a:solidFill>
                          <a:schemeClr val="tx1"/>
                        </a:solidFill>
                        <a:effectLst/>
                        <a:latin typeface="+mn-lt"/>
                        <a:ea typeface="Calibri" panose="020F0502020204030204" pitchFamily="34"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endParaRPr lang="en-GB" sz="100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766068710"/>
                  </a:ext>
                </a:extLst>
              </a:tr>
            </a:tbl>
          </a:graphicData>
        </a:graphic>
      </p:graphicFrame>
      <p:sp>
        <p:nvSpPr>
          <p:cNvPr id="8" name="TextBox 7">
            <a:extLst>
              <a:ext uri="{FF2B5EF4-FFF2-40B4-BE49-F238E27FC236}">
                <a16:creationId xmlns:a16="http://schemas.microsoft.com/office/drawing/2014/main" id="{04441243-C9C9-4601-B9D4-CBFBC8CC15B5}"/>
              </a:ext>
            </a:extLst>
          </p:cNvPr>
          <p:cNvSpPr txBox="1"/>
          <p:nvPr/>
        </p:nvSpPr>
        <p:spPr>
          <a:xfrm>
            <a:off x="2296868" y="6219713"/>
            <a:ext cx="12170944" cy="369332"/>
          </a:xfrm>
          <a:prstGeom prst="rect">
            <a:avLst/>
          </a:prstGeom>
          <a:noFill/>
        </p:spPr>
        <p:txBody>
          <a:bodyPr wrap="square">
            <a:spAutoFit/>
          </a:bodyPr>
          <a:lstStyle/>
          <a:p>
            <a:r>
              <a:rPr lang="en-US" sz="1400" i="1">
                <a:solidFill>
                  <a:schemeClr val="bg1">
                    <a:lumMod val="50000"/>
                  </a:schemeClr>
                </a:solidFill>
                <a:effectLst/>
              </a:rPr>
              <a:t>We will encourage children’s independence and decision-making, supporting them to learn through their mistakes</a:t>
            </a:r>
            <a:r>
              <a:rPr lang="en-US" b="0" i="1">
                <a:solidFill>
                  <a:srgbClr val="333333"/>
                </a:solidFill>
                <a:effectLst/>
              </a:rPr>
              <a:t>.</a:t>
            </a:r>
            <a:endParaRPr lang="en-GB" i="1"/>
          </a:p>
        </p:txBody>
      </p:sp>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38200" y="277870"/>
            <a:ext cx="501298" cy="501298"/>
          </a:xfrm>
          <a:prstGeom prst="rect">
            <a:avLst/>
          </a:prstGeom>
        </p:spPr>
      </p:pic>
    </p:spTree>
    <p:extLst>
      <p:ext uri="{BB962C8B-B14F-4D97-AF65-F5344CB8AC3E}">
        <p14:creationId xmlns:p14="http://schemas.microsoft.com/office/powerpoint/2010/main" val="42697409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56,000+ Preschool Children Stock Illustrations, Royalty-Free ...">
            <a:extLst>
              <a:ext uri="{FF2B5EF4-FFF2-40B4-BE49-F238E27FC236}">
                <a16:creationId xmlns:a16="http://schemas.microsoft.com/office/drawing/2014/main" id="{A39D6812-5ED3-8D10-A719-0856F9BCCE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8297" y="-415888"/>
            <a:ext cx="3381375" cy="135255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preschool Long Term Plan 23-24</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266009650"/>
              </p:ext>
            </p:extLst>
          </p:nvPr>
        </p:nvGraphicFramePr>
        <p:xfrm>
          <a:off x="188538" y="442529"/>
          <a:ext cx="11814924" cy="6317738"/>
        </p:xfrm>
        <a:graphic>
          <a:graphicData uri="http://schemas.openxmlformats.org/drawingml/2006/table">
            <a:tbl>
              <a:tblPr firstRow="1" bandRow="1">
                <a:tableStyleId>{5C22544A-7EE6-4342-B048-85BDC9FD1C3A}</a:tableStyleId>
              </a:tblPr>
              <a:tblGrid>
                <a:gridCol w="1631591">
                  <a:extLst>
                    <a:ext uri="{9D8B030D-6E8A-4147-A177-3AD203B41FA5}">
                      <a16:colId xmlns:a16="http://schemas.microsoft.com/office/drawing/2014/main" val="385991600"/>
                    </a:ext>
                  </a:extLst>
                </a:gridCol>
                <a:gridCol w="1631591">
                  <a:extLst>
                    <a:ext uri="{9D8B030D-6E8A-4147-A177-3AD203B41FA5}">
                      <a16:colId xmlns:a16="http://schemas.microsoft.com/office/drawing/2014/main" val="2865123548"/>
                    </a:ext>
                  </a:extLst>
                </a:gridCol>
                <a:gridCol w="1895756">
                  <a:extLst>
                    <a:ext uri="{9D8B030D-6E8A-4147-A177-3AD203B41FA5}">
                      <a16:colId xmlns:a16="http://schemas.microsoft.com/office/drawing/2014/main" val="872926247"/>
                    </a:ext>
                  </a:extLst>
                </a:gridCol>
                <a:gridCol w="1653187">
                  <a:extLst>
                    <a:ext uri="{9D8B030D-6E8A-4147-A177-3AD203B41FA5}">
                      <a16:colId xmlns:a16="http://schemas.microsoft.com/office/drawing/2014/main" val="1315738151"/>
                    </a:ext>
                  </a:extLst>
                </a:gridCol>
                <a:gridCol w="1625715">
                  <a:extLst>
                    <a:ext uri="{9D8B030D-6E8A-4147-A177-3AD203B41FA5}">
                      <a16:colId xmlns:a16="http://schemas.microsoft.com/office/drawing/2014/main" val="2401964575"/>
                    </a:ext>
                  </a:extLst>
                </a:gridCol>
                <a:gridCol w="1745493">
                  <a:extLst>
                    <a:ext uri="{9D8B030D-6E8A-4147-A177-3AD203B41FA5}">
                      <a16:colId xmlns:a16="http://schemas.microsoft.com/office/drawing/2014/main" val="2335150482"/>
                    </a:ext>
                  </a:extLst>
                </a:gridCol>
                <a:gridCol w="1631591">
                  <a:extLst>
                    <a:ext uri="{9D8B030D-6E8A-4147-A177-3AD203B41FA5}">
                      <a16:colId xmlns:a16="http://schemas.microsoft.com/office/drawing/2014/main" val="4046203905"/>
                    </a:ext>
                  </a:extLst>
                </a:gridCol>
              </a:tblGrid>
              <a:tr h="347570">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a:solidFill>
                            <a:schemeClr val="bg1">
                              <a:lumMod val="50000"/>
                            </a:schemeClr>
                          </a:solidFill>
                          <a:latin typeface="Amatic SC"/>
                          <a:cs typeface="Amatic SC"/>
                        </a:rPr>
                        <a:t>Autumn 1</a:t>
                      </a:r>
                      <a:endParaRPr lang="en-GB" sz="1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a:solidFill>
                            <a:schemeClr val="bg1">
                              <a:lumMod val="50000"/>
                            </a:schemeClr>
                          </a:solidFill>
                          <a:latin typeface="Amatic SC"/>
                          <a:cs typeface="Amatic SC"/>
                        </a:rPr>
                        <a:t>Autumn 2</a:t>
                      </a:r>
                      <a:endParaRPr lang="en-GB" sz="1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a:solidFill>
                            <a:schemeClr val="bg1">
                              <a:lumMod val="50000"/>
                            </a:schemeClr>
                          </a:solidFill>
                          <a:latin typeface="Amatic SC"/>
                          <a:cs typeface="Amatic SC"/>
                        </a:rPr>
                        <a:t>Spring 1</a:t>
                      </a:r>
                      <a:endParaRPr lang="en-GB" sz="1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bg1">
                              <a:lumMod val="50000"/>
                            </a:schemeClr>
                          </a:solidFill>
                          <a:latin typeface="Amatic SC"/>
                          <a:cs typeface="Amatic SC"/>
                        </a:rPr>
                        <a:t>Spring 2</a:t>
                      </a:r>
                      <a:endParaRPr lang="en-GB" sz="1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a:solidFill>
                            <a:schemeClr val="bg1">
                              <a:lumMod val="50000"/>
                            </a:schemeClr>
                          </a:solidFill>
                          <a:latin typeface="Amatic SC"/>
                          <a:cs typeface="Amatic SC"/>
                        </a:rPr>
                        <a:t>Summer 1</a:t>
                      </a:r>
                      <a:endParaRPr lang="en-GB" sz="1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800">
                          <a:solidFill>
                            <a:schemeClr val="bg1">
                              <a:lumMod val="50000"/>
                            </a:schemeClr>
                          </a:solidFill>
                          <a:latin typeface="Amatic SC"/>
                          <a:cs typeface="Amatic SC"/>
                        </a:rPr>
                        <a:t>Summer 2</a:t>
                      </a:r>
                      <a:endParaRPr lang="en-GB" sz="1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76534">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a:lnSpc>
                          <a:spcPct val="100000"/>
                        </a:lnSpc>
                        <a:spcBef>
                          <a:spcPts val="0"/>
                        </a:spcBef>
                        <a:spcAft>
                          <a:spcPts val="0"/>
                        </a:spcAft>
                        <a:buClrTx/>
                        <a:buSzTx/>
                        <a:buFontTx/>
                        <a:buNone/>
                      </a:pPr>
                      <a:r>
                        <a:rPr lang="en-US" sz="18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18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a:buNone/>
                      </a:pPr>
                      <a:r>
                        <a:rPr lang="en-GB" sz="18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GB" sz="18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2000" b="1">
                          <a:solidFill>
                            <a:srgbClr val="7030A0"/>
                          </a:solidFill>
                          <a:latin typeface="Amatic SC"/>
                          <a:cs typeface="Amatic SC"/>
                        </a:rPr>
                        <a:t>Superheroes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013746">
                <a:tc rowSpan="2">
                  <a:txBody>
                    <a:bodyPr/>
                    <a:lstStyle/>
                    <a:p>
                      <a:pPr lvl="0" algn="ctr">
                        <a:buNone/>
                      </a:pPr>
                      <a:r>
                        <a:rPr lang="en-US" sz="2000" b="0">
                          <a:latin typeface="Amatic SC"/>
                          <a:cs typeface="Amatic SC"/>
                        </a:rPr>
                        <a:t>RE </a:t>
                      </a:r>
                      <a:endParaRPr lang="en-US"/>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chemeClr val="bg1">
                        <a:lumMod val="85000"/>
                      </a:schemeClr>
                    </a:solidFill>
                  </a:tcPr>
                </a:tc>
                <a:tc>
                  <a:txBody>
                    <a:bodyPr/>
                    <a:lstStyle/>
                    <a:p>
                      <a:pPr marL="0" lvl="0" indent="0" algn="ctr">
                        <a:lnSpc>
                          <a:spcPct val="100000"/>
                        </a:lnSpc>
                        <a:spcBef>
                          <a:spcPts val="0"/>
                        </a:spcBef>
                        <a:spcAft>
                          <a:spcPts val="0"/>
                        </a:spcAft>
                        <a:buNone/>
                      </a:pPr>
                      <a:r>
                        <a:rPr lang="en-US" sz="800" b="0" i="0" u="none" strike="noStrike" noProof="0">
                          <a:latin typeface="+mj-lt"/>
                        </a:rPr>
                        <a:t>LAS EYFS Unit Myself (Introduce people who belong to a religious group)</a:t>
                      </a:r>
                      <a:endParaRPr lang="en-US" sz="80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a:lnSpc>
                          <a:spcPct val="100000"/>
                        </a:lnSpc>
                        <a:spcBef>
                          <a:spcPts val="0"/>
                        </a:spcBef>
                        <a:spcAft>
                          <a:spcPts val="0"/>
                        </a:spcAft>
                        <a:buNone/>
                      </a:pPr>
                      <a:r>
                        <a:rPr lang="en-US" sz="800" b="0" i="0" u="none" strike="noStrike" noProof="0">
                          <a:latin typeface="+mj-lt"/>
                        </a:rPr>
                        <a:t>LAS EYFS Unit Special people to me </a:t>
                      </a:r>
                      <a:endParaRPr lang="en-US" sz="800">
                        <a:latin typeface="+mj-lt"/>
                      </a:endParaRPr>
                    </a:p>
                    <a:p>
                      <a:pPr lvl="0" algn="ctr">
                        <a:lnSpc>
                          <a:spcPct val="100000"/>
                        </a:lnSpc>
                        <a:spcBef>
                          <a:spcPts val="0"/>
                        </a:spcBef>
                        <a:spcAft>
                          <a:spcPts val="0"/>
                        </a:spcAft>
                        <a:buNone/>
                      </a:pPr>
                      <a:r>
                        <a:rPr lang="en-US" sz="800" b="0" i="0" u="none" strike="noStrike" noProof="0">
                          <a:latin typeface="+mj-lt"/>
                        </a:rPr>
                        <a:t>[Introduce people who are important to members of a religious group, e.g. Jesus, Prophet Muhammad, vicar, imam, etc.] </a:t>
                      </a:r>
                      <a:endParaRPr lang="en-US" sz="800">
                        <a:latin typeface="+mj-lt"/>
                      </a:endParaRPr>
                    </a:p>
                    <a:p>
                      <a:pPr lvl="0" algn="ctr">
                        <a:lnSpc>
                          <a:spcPct val="100000"/>
                        </a:lnSpc>
                        <a:spcBef>
                          <a:spcPts val="0"/>
                        </a:spcBef>
                        <a:spcAft>
                          <a:spcPts val="0"/>
                        </a:spcAft>
                        <a:buNone/>
                      </a:pPr>
                      <a:endParaRPr lang="en-US" sz="800">
                        <a:latin typeface="+mj-lt"/>
                      </a:endParaRPr>
                    </a:p>
                    <a:p>
                      <a:pPr marL="0" lvl="0" indent="0" algn="ctr">
                        <a:lnSpc>
                          <a:spcPct val="100000"/>
                        </a:lnSpc>
                        <a:spcBef>
                          <a:spcPts val="0"/>
                        </a:spcBef>
                        <a:spcAft>
                          <a:spcPts val="0"/>
                        </a:spcAft>
                        <a:buNone/>
                      </a:pPr>
                      <a:r>
                        <a:rPr lang="en-US" sz="800" b="0" i="0" u="none" strike="noStrike" noProof="0">
                          <a:latin typeface="+mj-lt"/>
                        </a:rPr>
                        <a:t>Incarnation UC F2 (core) Why do Christians perform Nativity plays at Christmas?</a:t>
                      </a:r>
                      <a:endParaRPr lang="en-GB" sz="80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a:lnSpc>
                          <a:spcPct val="100000"/>
                        </a:lnSpc>
                        <a:spcBef>
                          <a:spcPts val="0"/>
                        </a:spcBef>
                        <a:spcAft>
                          <a:spcPts val="0"/>
                        </a:spcAft>
                        <a:buNone/>
                      </a:pPr>
                      <a:r>
                        <a:rPr lang="en-GB" sz="800" b="0" i="0" u="none" strike="noStrike" baseline="0" noProof="0">
                          <a:latin typeface="+mj-lt"/>
                        </a:rPr>
                        <a:t>LAS EYFS Unit Our special books </a:t>
                      </a:r>
                      <a:endParaRPr lang="en-US" sz="800">
                        <a:latin typeface="+mj-lt"/>
                      </a:endParaRPr>
                    </a:p>
                    <a:p>
                      <a:pPr marL="0" lvl="0" indent="0" algn="ctr">
                        <a:lnSpc>
                          <a:spcPct val="100000"/>
                        </a:lnSpc>
                        <a:spcBef>
                          <a:spcPts val="0"/>
                        </a:spcBef>
                        <a:spcAft>
                          <a:spcPts val="0"/>
                        </a:spcAft>
                        <a:buNone/>
                      </a:pPr>
                      <a:r>
                        <a:rPr lang="en-GB" sz="800" b="0" i="0" u="none" strike="noStrike" baseline="0" noProof="0">
                          <a:latin typeface="+mj-lt"/>
                        </a:rPr>
                        <a:t>[Introduce stories from religions and important books for members of a religious group; think about ways in which religious people treat their special books]</a:t>
                      </a:r>
                      <a:endParaRPr lang="en-GB" sz="80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800" b="0" i="0" u="none" strike="noStrike" baseline="0" noProof="0">
                          <a:latin typeface="+mj-lt"/>
                        </a:rPr>
                        <a:t>Salvation UC F3 (core) Why do Christians put a cross in an Easter garden?</a:t>
                      </a:r>
                      <a:endParaRPr lang="en-US" sz="80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800" b="0" i="0" u="none" strike="noStrike" baseline="0" noProof="0">
                          <a:latin typeface="+mj-lt"/>
                        </a:rPr>
                        <a:t>Creation UC F1 (core) Why is the word ‘God’ so important to Christians?</a:t>
                      </a:r>
                      <a:endParaRPr lang="en-US" sz="80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lvl="0" algn="ctr">
                        <a:buNone/>
                      </a:pPr>
                      <a:r>
                        <a:rPr lang="en-GB" sz="800" b="0" i="0" u="none" strike="noStrike" noProof="0">
                          <a:latin typeface="+mj-lt"/>
                        </a:rPr>
                        <a:t>LAS EYFS Unit Our beautiful world [Introduce stories about creation and some beliefs about the natural world, e.g. the duty to care for the environment]</a:t>
                      </a:r>
                      <a:endParaRPr lang="en-US" sz="800">
                        <a:latin typeface="+mj-lt"/>
                      </a:endParaRP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12670552"/>
                  </a:ext>
                </a:extLst>
              </a:tr>
              <a:tr h="734601">
                <a:tc vMerge="1">
                  <a:txBody>
                    <a:bodyPr/>
                    <a:lstStyle/>
                    <a:p>
                      <a:pPr lvl="0" algn="ctr">
                        <a:buNone/>
                      </a:pPr>
                      <a:endParaRPr lang="en-US" sz="1400" b="0">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chemeClr val="bg1">
                        <a:lumMod val="85000"/>
                      </a:schemeClr>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a:latin typeface="+mj-lt"/>
                        </a:rPr>
                        <a:t>Understanding the world involves guiding children to </a:t>
                      </a:r>
                      <a:r>
                        <a:rPr lang="en-US" sz="800" b="1">
                          <a:latin typeface="+mj-lt"/>
                        </a:rPr>
                        <a:t>make sense of their physical world and their community</a:t>
                      </a:r>
                      <a:r>
                        <a:rPr lang="en-US" sz="800">
                          <a:latin typeface="+mj-lt"/>
                        </a:rPr>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kern="1200">
                          <a:solidFill>
                            <a:schemeClr val="dk1"/>
                          </a:solidFill>
                          <a:effectLst/>
                          <a:latin typeface="+mn-lt"/>
                          <a:ea typeface="+mn-ea"/>
                          <a:cs typeface="+mn-cs"/>
                        </a:rPr>
                        <a:t>The statutory requirements for religious education do not extend to nursery classes, although religious education in its broadest sense will form a valuable part of the educational experience of children</a:t>
                      </a:r>
                      <a:endParaRPr lang="en-US" sz="800" b="0">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tc hMerge="1">
                  <a:txBody>
                    <a:bodyPr/>
                    <a:lstStyle/>
                    <a:p>
                      <a:pPr marL="0" lvl="0" indent="0" algn="ctr">
                        <a:lnSpc>
                          <a:spcPct val="100000"/>
                        </a:lnSpc>
                        <a:spcBef>
                          <a:spcPts val="0"/>
                        </a:spcBef>
                        <a:spcAft>
                          <a:spcPts val="0"/>
                        </a:spcAft>
                        <a:buNone/>
                      </a:pP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tc hMerge="1">
                  <a:txBody>
                    <a:bodyPr/>
                    <a:lstStyle/>
                    <a:p>
                      <a:pPr marL="0" lvl="0" indent="0" algn="ctr">
                        <a:lnSpc>
                          <a:spcPct val="100000"/>
                        </a:lnSpc>
                        <a:spcBef>
                          <a:spcPts val="0"/>
                        </a:spcBef>
                        <a:spcAft>
                          <a:spcPts val="0"/>
                        </a:spcAft>
                        <a:buNone/>
                      </a:pPr>
                      <a:endParaRPr lang="en-GB" sz="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lvl="0" indent="0" algn="ctr">
                        <a:lnSpc>
                          <a:spcPct val="100000"/>
                        </a:lnSpc>
                        <a:spcBef>
                          <a:spcPts val="0"/>
                        </a:spcBef>
                        <a:spcAft>
                          <a:spcPts val="0"/>
                        </a:spcAft>
                        <a:buNone/>
                      </a:pPr>
                      <a:endParaRPr lang="en-US" sz="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lvl="0" indent="0" algn="ctr">
                        <a:lnSpc>
                          <a:spcPct val="100000"/>
                        </a:lnSpc>
                        <a:spcBef>
                          <a:spcPts val="0"/>
                        </a:spcBef>
                        <a:spcAft>
                          <a:spcPts val="0"/>
                        </a:spcAft>
                        <a:buNone/>
                      </a:pPr>
                      <a:endParaRPr lang="en-US" sz="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rgbClr val="E1FFFF"/>
                    </a:solidFill>
                  </a:tcPr>
                </a:tc>
                <a:tc hMerge="1">
                  <a:txBody>
                    <a:bodyPr/>
                    <a:lstStyle/>
                    <a:p>
                      <a:pPr lvl="0" algn="ctr">
                        <a:buNone/>
                      </a:pPr>
                      <a:endParaRPr lang="en-US" sz="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067098405"/>
                  </a:ext>
                </a:extLst>
              </a:tr>
              <a:tr h="1163395">
                <a:tc rowSpan="4">
                  <a:txBody>
                    <a:bodyPr/>
                    <a:lstStyle/>
                    <a:p>
                      <a:pPr algn="ctr"/>
                      <a:r>
                        <a:rPr lang="en-US" sz="2400" b="1">
                          <a:latin typeface="Amatic SC" panose="00000500000000000000" pitchFamily="2" charset="-79"/>
                          <a:cs typeface="Amatic SC" panose="00000500000000000000" pitchFamily="2" charset="-79"/>
                        </a:rPr>
                        <a:t>Understanding the world</a:t>
                      </a:r>
                    </a:p>
                    <a:p>
                      <a:pPr algn="ctr"/>
                      <a:r>
                        <a:rPr lang="en-US" sz="2400" b="1">
                          <a:latin typeface="Amatic SC" panose="00000500000000000000" pitchFamily="2" charset="-79"/>
                          <a:cs typeface="Amatic SC" panose="00000500000000000000" pitchFamily="2" charset="-79"/>
                        </a:rPr>
                        <a:t>RE / Festivals </a:t>
                      </a:r>
                    </a:p>
                    <a:p>
                      <a:pPr algn="ctr"/>
                      <a:endParaRPr lang="en-US" sz="2400" b="1">
                        <a:latin typeface="Amatic SC" panose="00000500000000000000" pitchFamily="2" charset="-79"/>
                        <a:cs typeface="Amatic SC" panose="00000500000000000000" pitchFamily="2" charset="-79"/>
                      </a:endParaRPr>
                    </a:p>
                    <a:p>
                      <a:pPr algn="ctr"/>
                      <a:r>
                        <a:rPr lang="en-US" sz="800"/>
                        <a:t>Our RE Curriculum enables children to develop a positive sense of themselves and others and learn how to form positive and respectful relationships. </a:t>
                      </a:r>
                    </a:p>
                    <a:p>
                      <a:pPr algn="ctr"/>
                      <a:endParaRPr lang="en-US" sz="800"/>
                    </a:p>
                    <a:p>
                      <a:pPr algn="ctr"/>
                      <a:r>
                        <a:rPr lang="en-US" sz="800"/>
                        <a:t> They will begin to understand and value the differences of individuals and groups within their own community. </a:t>
                      </a:r>
                    </a:p>
                    <a:p>
                      <a:pPr algn="ctr"/>
                      <a:endParaRPr lang="en-US" sz="800"/>
                    </a:p>
                    <a:p>
                      <a:pPr algn="ctr"/>
                      <a:r>
                        <a:rPr lang="en-US" sz="800"/>
                        <a:t>Children will have opportunity to develop their emerging moral and cultural awareness.</a:t>
                      </a:r>
                      <a:endParaRPr lang="en-US" sz="8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indent="0">
                        <a:lnSpc>
                          <a:spcPct val="100000"/>
                        </a:lnSpc>
                        <a:spcBef>
                          <a:spcPts val="100"/>
                        </a:spcBef>
                        <a:spcAft>
                          <a:spcPts val="800"/>
                        </a:spcAft>
                        <a:buFont typeface="Courier New" panose="02070309020205020404" pitchFamily="49" charset="0"/>
                        <a:buNone/>
                      </a:pPr>
                      <a:r>
                        <a:rPr lang="en-GB" sz="800">
                          <a:latin typeface="+mj-lt"/>
                        </a:rPr>
                        <a:t>I can talk about who is in my family and who I live with. I can identify similarities and differences between myself and my peers I can create a self-portrait.</a:t>
                      </a:r>
                    </a:p>
                    <a:p>
                      <a:pPr marL="0" indent="0">
                        <a:lnSpc>
                          <a:spcPct val="100000"/>
                        </a:lnSpc>
                        <a:spcBef>
                          <a:spcPts val="100"/>
                        </a:spcBef>
                        <a:spcAft>
                          <a:spcPts val="800"/>
                        </a:spcAft>
                        <a:buFont typeface="Courier New" panose="02070309020205020404" pitchFamily="49" charset="0"/>
                        <a:buNone/>
                      </a:pPr>
                      <a:r>
                        <a:rPr lang="en-GB" sz="800">
                          <a:latin typeface="+mj-lt"/>
                        </a:rPr>
                        <a:t> I can talk about occupations within my family. </a:t>
                      </a:r>
                      <a:endParaRPr lang="en-GB" sz="800" b="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indent="0">
                        <a:lnSpc>
                          <a:spcPct val="100000"/>
                        </a:lnSpc>
                        <a:spcBef>
                          <a:spcPts val="100"/>
                        </a:spcBef>
                        <a:spcAft>
                          <a:spcPts val="800"/>
                        </a:spcAft>
                        <a:buFont typeface="Courier New" panose="02070309020205020404" pitchFamily="49" charset="0"/>
                        <a:buNone/>
                      </a:pPr>
                      <a:r>
                        <a:rPr lang="en-GB" sz="800">
                          <a:latin typeface="+mj-lt"/>
                        </a:rPr>
                        <a:t>I can operate simple equipment such as technological toys, remote controls or CD players</a:t>
                      </a:r>
                    </a:p>
                    <a:p>
                      <a:pPr marL="0" indent="0">
                        <a:lnSpc>
                          <a:spcPct val="100000"/>
                        </a:lnSpc>
                        <a:spcBef>
                          <a:spcPts val="100"/>
                        </a:spcBef>
                        <a:spcAft>
                          <a:spcPts val="800"/>
                        </a:spcAft>
                        <a:buFont typeface="Courier New" panose="02070309020205020404" pitchFamily="49" charset="0"/>
                        <a:buNone/>
                      </a:pPr>
                      <a:r>
                        <a:rPr lang="en-GB" sz="800">
                          <a:latin typeface="+mj-lt"/>
                        </a:rPr>
                        <a:t> I can talk about significant events in my life </a:t>
                      </a:r>
                      <a:endParaRPr lang="en-GB" sz="800" b="0">
                        <a:solidFill>
                          <a:schemeClr val="tx1"/>
                        </a:solidFill>
                        <a:effectLst/>
                        <a:latin typeface="+mj-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indent="0">
                        <a:lnSpc>
                          <a:spcPct val="100000"/>
                        </a:lnSpc>
                        <a:spcBef>
                          <a:spcPts val="100"/>
                        </a:spcBef>
                        <a:spcAft>
                          <a:spcPts val="800"/>
                        </a:spcAft>
                        <a:buFont typeface="Courier New" panose="02070309020205020404" pitchFamily="49" charset="0"/>
                        <a:buNone/>
                      </a:pPr>
                      <a:r>
                        <a:rPr lang="en-GB" sz="800">
                          <a:latin typeface="+mj-lt"/>
                        </a:rPr>
                        <a:t>I can explore collections of materials with similar and/or different properties. I can talk about the differences between materials and changes I notice. </a:t>
                      </a:r>
                      <a:endParaRPr lang="en-GB" sz="800" b="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a:latin typeface="+mj-lt"/>
                        </a:rPr>
                        <a:t>I know how to plant seeds and care for growing plants.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800">
                        <a:latin typeface="+mj-lt"/>
                      </a:endParaRP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a:latin typeface="+mj-lt"/>
                        </a:rPr>
                        <a:t>I can talk about how to care for a plant </a:t>
                      </a:r>
                      <a:r>
                        <a:rPr lang="en-GB" sz="800" err="1">
                          <a:latin typeface="+mj-lt"/>
                        </a:rPr>
                        <a:t>e.g</a:t>
                      </a:r>
                      <a:r>
                        <a:rPr lang="en-GB" sz="800">
                          <a:latin typeface="+mj-lt"/>
                        </a:rPr>
                        <a:t> (a plant needs water, sunlight</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80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a:latin typeface="+mj-lt"/>
                        </a:rPr>
                        <a:t>I can talk about different countries in the world and the differences I  have experienced or seen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800" b="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indent="0">
                        <a:lnSpc>
                          <a:spcPct val="100000"/>
                        </a:lnSpc>
                        <a:spcBef>
                          <a:spcPts val="100"/>
                        </a:spcBef>
                        <a:spcAft>
                          <a:spcPts val="800"/>
                        </a:spcAft>
                        <a:buFont typeface="Courier New" panose="02070309020205020404" pitchFamily="49" charset="0"/>
                        <a:buNone/>
                      </a:pPr>
                      <a:r>
                        <a:rPr lang="en-GB" sz="800">
                          <a:latin typeface="+mj-lt"/>
                        </a:rPr>
                        <a:t>I can talk about different occupations such as what a police officer, doctor, nurse, teacher, dentist or a firefighter does.</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a:latin typeface="+mj-lt"/>
                        </a:rPr>
                        <a:t>I can explore and talk about different forces I can feel, such as pushing different objects down in water.</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a:latin typeface="+mj-lt"/>
                        </a:rPr>
                        <a:t>in photos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796515">
                <a:tc vMerge="1">
                  <a:txBody>
                    <a:bodyPr/>
                    <a:lstStyle/>
                    <a:p>
                      <a:endParaRPr lang="en-GB"/>
                    </a:p>
                  </a:txBody>
                  <a:tcPr/>
                </a:tc>
                <a:tc>
                  <a:txBody>
                    <a:bodyPr/>
                    <a:lstStyle/>
                    <a:p>
                      <a:pPr marL="0" indent="0">
                        <a:lnSpc>
                          <a:spcPct val="100000"/>
                        </a:lnSpc>
                        <a:spcBef>
                          <a:spcPts val="100"/>
                        </a:spcBef>
                        <a:spcAft>
                          <a:spcPts val="800"/>
                        </a:spcAft>
                        <a:buFont typeface="Courier New" panose="02070309020205020404" pitchFamily="49" charset="0"/>
                        <a:buNone/>
                      </a:pPr>
                      <a:r>
                        <a:rPr lang="en-GB" sz="800">
                          <a:latin typeface="+mj-lt"/>
                        </a:rPr>
                        <a:t>I know how to talk about what I see, using a wide vocabulary.</a:t>
                      </a:r>
                    </a:p>
                    <a:p>
                      <a:pPr marL="0" indent="0">
                        <a:lnSpc>
                          <a:spcPct val="100000"/>
                        </a:lnSpc>
                        <a:spcBef>
                          <a:spcPts val="100"/>
                        </a:spcBef>
                        <a:spcAft>
                          <a:spcPts val="800"/>
                        </a:spcAft>
                        <a:buFont typeface="Courier New" panose="02070309020205020404" pitchFamily="49" charset="0"/>
                        <a:buNone/>
                      </a:pPr>
                      <a:r>
                        <a:rPr lang="en-GB" sz="800">
                          <a:latin typeface="+mj-lt"/>
                        </a:rPr>
                        <a:t> I know my own life story and family history. </a:t>
                      </a:r>
                    </a:p>
                    <a:p>
                      <a:pPr marL="0" indent="0">
                        <a:lnSpc>
                          <a:spcPct val="100000"/>
                        </a:lnSpc>
                        <a:spcBef>
                          <a:spcPts val="100"/>
                        </a:spcBef>
                        <a:spcAft>
                          <a:spcPts val="800"/>
                        </a:spcAft>
                        <a:buFont typeface="Courier New" panose="02070309020205020404" pitchFamily="49" charset="0"/>
                        <a:buNone/>
                      </a:pPr>
                      <a:r>
                        <a:rPr lang="en-GB" sz="800">
                          <a:latin typeface="+mj-lt"/>
                        </a:rPr>
                        <a:t>I can talk about who is in my family. </a:t>
                      </a:r>
                      <a:endParaRPr lang="en-GB" sz="800" b="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GB" sz="800">
                          <a:latin typeface="+mj-lt"/>
                        </a:rPr>
                        <a:t>I know how to explore how things work. I know how to use all of my senses in hands-on exploration of natural materials.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indent="0">
                        <a:lnSpc>
                          <a:spcPct val="100000"/>
                        </a:lnSpc>
                        <a:spcBef>
                          <a:spcPts val="100"/>
                        </a:spcBef>
                        <a:spcAft>
                          <a:spcPts val="800"/>
                        </a:spcAft>
                        <a:buFont typeface="Courier New" panose="02070309020205020404" pitchFamily="49" charset="0"/>
                        <a:buNone/>
                      </a:pPr>
                      <a:r>
                        <a:rPr lang="en-GB" sz="800">
                          <a:latin typeface="+mj-lt"/>
                        </a:rPr>
                        <a:t>I am interested in different occupations. I know my own life story and family history.</a:t>
                      </a:r>
                      <a:endParaRPr lang="en-GB" sz="800" b="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a:latin typeface="+mj-lt"/>
                        </a:rPr>
                        <a:t>I know how to plant seeds and care for growing plants.</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800">
                        <a:latin typeface="+mj-lt"/>
                      </a:endParaRP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a:latin typeface="+mj-lt"/>
                        </a:rPr>
                        <a:t> I know and understand the key features of the life cycle of a plant.</a:t>
                      </a:r>
                      <a:endParaRPr lang="en-US" sz="80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a:latin typeface="+mj-lt"/>
                        </a:rPr>
                        <a:t>I am developing positive attitudes about the differences between people. I know that there are different countries in the world </a:t>
                      </a:r>
                      <a:endParaRPr lang="en-GB" sz="800" b="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a:latin typeface="+mj-lt"/>
                        </a:rPr>
                        <a:t>I know and understand the need to respect and care for the natural environment and all living things.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80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06499415"/>
                  </a:ext>
                </a:extLst>
              </a:tr>
              <a:tr h="347570">
                <a:tc vMerge="1">
                  <a:txBody>
                    <a:bodyPr/>
                    <a:lstStyle/>
                    <a:p>
                      <a:endParaRPr lang="en-GB"/>
                    </a:p>
                  </a:txBody>
                  <a:tcPr/>
                </a:tc>
                <a:tc>
                  <a:txBody>
                    <a:bodyPr/>
                    <a:lstStyle/>
                    <a:p>
                      <a:pPr marL="0" indent="0">
                        <a:lnSpc>
                          <a:spcPct val="100000"/>
                        </a:lnSpc>
                        <a:spcBef>
                          <a:spcPts val="100"/>
                        </a:spcBef>
                        <a:spcAft>
                          <a:spcPts val="800"/>
                        </a:spcAft>
                        <a:buFont typeface="Courier New" panose="02070309020205020404" pitchFamily="49" charset="0"/>
                        <a:buNone/>
                      </a:pPr>
                      <a:r>
                        <a:rPr lang="en-GB" sz="800">
                          <a:latin typeface="+mj-lt"/>
                        </a:rPr>
                        <a:t>Seasons Exploring Autumnal materials Exploring colour </a:t>
                      </a:r>
                      <a:endParaRPr lang="en-GB" sz="800" b="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GB" sz="800">
                          <a:latin typeface="+mj-lt"/>
                        </a:rPr>
                        <a:t>Potion making – combining colours and materials Baking – combining materials/ingredients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indent="0">
                        <a:lnSpc>
                          <a:spcPct val="100000"/>
                        </a:lnSpc>
                        <a:spcBef>
                          <a:spcPts val="100"/>
                        </a:spcBef>
                        <a:spcAft>
                          <a:spcPts val="800"/>
                        </a:spcAft>
                        <a:buFont typeface="Courier New" panose="02070309020205020404" pitchFamily="49" charset="0"/>
                        <a:buNone/>
                      </a:pPr>
                      <a:r>
                        <a:rPr lang="en-GB" sz="800">
                          <a:latin typeface="+mj-lt"/>
                        </a:rPr>
                        <a:t>Ice and melting </a:t>
                      </a:r>
                      <a:endParaRPr lang="en-GB" sz="800" b="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a:latin typeface="+mj-lt"/>
                        </a:rPr>
                        <a:t>Baking Materials Planting/life cycles </a:t>
                      </a:r>
                      <a:endParaRPr lang="en-US" sz="80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a:latin typeface="+mj-lt"/>
                        </a:rPr>
                        <a:t>Planting/life cycles Caterpillar/butterflies </a:t>
                      </a:r>
                      <a:endParaRPr lang="en-GB" sz="800" b="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l" rtl="0" eaLnBrk="1" fontAlgn="auto" latinLnBrk="0" hangingPunct="1">
                        <a:lnSpc>
                          <a:spcPct val="100000"/>
                        </a:lnSpc>
                        <a:spcBef>
                          <a:spcPts val="100"/>
                        </a:spcBef>
                        <a:spcAft>
                          <a:spcPts val="800"/>
                        </a:spcAft>
                        <a:buClrTx/>
                        <a:buSzTx/>
                        <a:buFont typeface="Courier New" panose="02070309020205020404" pitchFamily="49" charset="0"/>
                        <a:buNone/>
                      </a:pPr>
                      <a:r>
                        <a:rPr lang="en-GB" sz="800">
                          <a:latin typeface="+mj-lt"/>
                        </a:rPr>
                        <a:t>Magnets and forces Sinking and floating </a:t>
                      </a:r>
                      <a:endParaRPr lang="en-US" sz="80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947866863"/>
                  </a:ext>
                </a:extLst>
              </a:tr>
              <a:tr h="791688">
                <a:tc vMerge="1">
                  <a:txBody>
                    <a:bodyPr/>
                    <a:lstStyle/>
                    <a:p>
                      <a:pPr algn="ctr"/>
                      <a:r>
                        <a:rPr lang="en-US" sz="2400" b="1">
                          <a:latin typeface="Amatic SC" panose="00000500000000000000" pitchFamily="2" charset="-79"/>
                          <a:cs typeface="Amatic SC" panose="00000500000000000000" pitchFamily="2" charset="-79"/>
                        </a:rPr>
                        <a:t>RE / Festivals </a:t>
                      </a:r>
                    </a:p>
                    <a:p>
                      <a:pPr algn="ctr"/>
                      <a:r>
                        <a:rPr lang="en-US" sz="1100"/>
                        <a:t>RE is a compulsory part of the basic curriculum for all Reception age pupils, and should be taught according to this Agreed Syllabus for RE.</a:t>
                      </a:r>
                      <a:endParaRPr lang="en-GB" sz="11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b="1">
                          <a:solidFill>
                            <a:schemeClr val="bg1">
                              <a:lumMod val="50000"/>
                            </a:schemeClr>
                          </a:solidFill>
                          <a:latin typeface="+mj-lt"/>
                        </a:rPr>
                        <a:t>Which stories are special and why? </a:t>
                      </a:r>
                      <a:endParaRPr lang="en-GB" sz="800" b="1">
                        <a:solidFill>
                          <a:schemeClr val="bg1">
                            <a:lumMod val="50000"/>
                          </a:schemeClr>
                        </a:solidFill>
                        <a:effectLst/>
                        <a:latin typeface="+mj-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r>
                        <a:rPr lang="en-GB" sz="800" b="0">
                          <a:solidFill>
                            <a:schemeClr val="tx1"/>
                          </a:solidFill>
                          <a:effectLst/>
                          <a:latin typeface="+mj-lt"/>
                          <a:ea typeface="Calibri" panose="020F0502020204030204" pitchFamily="34" charset="0"/>
                          <a:cs typeface="Amatic SC"/>
                        </a:rPr>
                        <a:t>Rosh Hashanah </a:t>
                      </a:r>
                    </a:p>
                    <a:p>
                      <a:pPr marL="0" marR="0" lvl="0" indent="0" algn="ctr" rtl="0" eaLnBrk="1" fontAlgn="auto" latinLnBrk="0" hangingPunct="1">
                        <a:lnSpc>
                          <a:spcPct val="100000"/>
                        </a:lnSpc>
                        <a:spcBef>
                          <a:spcPts val="0"/>
                        </a:spcBef>
                        <a:spcAft>
                          <a:spcPts val="0"/>
                        </a:spcAft>
                        <a:buClrTx/>
                        <a:buSzTx/>
                        <a:buFontTx/>
                        <a:buNone/>
                      </a:pPr>
                      <a:r>
                        <a:rPr lang="en-GB" sz="800" b="0">
                          <a:solidFill>
                            <a:schemeClr val="tx1"/>
                          </a:solidFill>
                          <a:effectLst/>
                          <a:latin typeface="+mj-lt"/>
                          <a:ea typeface="Calibri" panose="020F0502020204030204" pitchFamily="34" charset="0"/>
                          <a:cs typeface="Amatic SC"/>
                        </a:rPr>
                        <a:t>Yom Kippur </a:t>
                      </a:r>
                    </a:p>
                    <a:p>
                      <a:pPr marL="0" marR="0" lvl="0" indent="0" algn="ctr" rtl="0" eaLnBrk="1" fontAlgn="auto" latinLnBrk="0" hangingPunct="1">
                        <a:lnSpc>
                          <a:spcPct val="100000"/>
                        </a:lnSpc>
                        <a:spcBef>
                          <a:spcPts val="0"/>
                        </a:spcBef>
                        <a:spcAft>
                          <a:spcPts val="0"/>
                        </a:spcAft>
                        <a:buClrTx/>
                        <a:buSzTx/>
                        <a:buFontTx/>
                        <a:buNone/>
                      </a:pPr>
                      <a:r>
                        <a:rPr lang="en-GB" sz="800" b="0">
                          <a:solidFill>
                            <a:schemeClr val="tx1"/>
                          </a:solidFill>
                          <a:effectLst/>
                          <a:latin typeface="+mj-lt"/>
                          <a:ea typeface="Calibri" panose="020F0502020204030204" pitchFamily="34" charset="0"/>
                          <a:cs typeface="Amatic SC"/>
                        </a:rPr>
                        <a:t>Sukkot </a:t>
                      </a:r>
                    </a:p>
                    <a:p>
                      <a:pPr marL="0" marR="0" lvl="0" indent="0" algn="ctr" rtl="0" eaLnBrk="1" fontAlgn="auto" latinLnBrk="0" hangingPunct="1">
                        <a:lnSpc>
                          <a:spcPct val="100000"/>
                        </a:lnSpc>
                        <a:spcBef>
                          <a:spcPts val="0"/>
                        </a:spcBef>
                        <a:spcAft>
                          <a:spcPts val="0"/>
                        </a:spcAft>
                        <a:buClrTx/>
                        <a:buSzTx/>
                        <a:buFontTx/>
                        <a:buNone/>
                      </a:pPr>
                      <a:r>
                        <a:rPr lang="en-GB" sz="800" b="0">
                          <a:solidFill>
                            <a:schemeClr val="tx1"/>
                          </a:solidFill>
                          <a:effectLst/>
                          <a:latin typeface="+mj-lt"/>
                          <a:ea typeface="Calibri" panose="020F0502020204030204" pitchFamily="34" charset="0"/>
                          <a:cs typeface="Amatic SC"/>
                        </a:rPr>
                        <a:t>All Saints Day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a:solidFill>
                            <a:schemeClr val="bg1">
                              <a:lumMod val="50000"/>
                            </a:schemeClr>
                          </a:solidFill>
                          <a:latin typeface="+mj-lt"/>
                        </a:rPr>
                        <a:t>Which people are special and why?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800" b="0">
                          <a:solidFill>
                            <a:schemeClr val="tx1"/>
                          </a:solidFill>
                          <a:effectLst/>
                          <a:latin typeface="+mj-lt"/>
                          <a:ea typeface="Calibri" panose="020F0502020204030204" pitchFamily="34" charset="0"/>
                          <a:cs typeface="Amatic SC"/>
                        </a:rPr>
                        <a:t>Diwali </a:t>
                      </a:r>
                    </a:p>
                    <a:p>
                      <a:pPr marL="0" marR="0" lvl="0" indent="0" algn="ctr">
                        <a:lnSpc>
                          <a:spcPct val="100000"/>
                        </a:lnSpc>
                        <a:spcBef>
                          <a:spcPts val="0"/>
                        </a:spcBef>
                        <a:spcAft>
                          <a:spcPts val="0"/>
                        </a:spcAft>
                        <a:buClrTx/>
                        <a:buSzTx/>
                        <a:buFontTx/>
                        <a:buNone/>
                      </a:pPr>
                      <a:r>
                        <a:rPr lang="en-GB" sz="800" b="0">
                          <a:solidFill>
                            <a:schemeClr val="tx1"/>
                          </a:solidFill>
                          <a:effectLst/>
                          <a:latin typeface="+mj-lt"/>
                          <a:ea typeface="Calibri" panose="020F0502020204030204" pitchFamily="34" charset="0"/>
                          <a:cs typeface="Amatic SC"/>
                        </a:rPr>
                        <a:t>Eid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effectLst/>
                          <a:latin typeface="+mj-lt"/>
                          <a:ea typeface="Calibri" panose="020F0502020204030204" pitchFamily="34" charset="0"/>
                          <a:cs typeface="Amatic SC"/>
                        </a:rPr>
                        <a:t>Hannukah</a:t>
                      </a:r>
                    </a:p>
                    <a:p>
                      <a:pPr marL="0" marR="0" lvl="0" indent="0" algn="ctr" rtl="0" eaLnBrk="1" fontAlgn="auto" latinLnBrk="0" hangingPunct="1">
                        <a:lnSpc>
                          <a:spcPct val="100000"/>
                        </a:lnSpc>
                        <a:spcBef>
                          <a:spcPts val="0"/>
                        </a:spcBef>
                        <a:spcAft>
                          <a:spcPts val="0"/>
                        </a:spcAft>
                        <a:buClrTx/>
                        <a:buSzTx/>
                        <a:buFontTx/>
                        <a:buNone/>
                      </a:pPr>
                      <a:r>
                        <a:rPr lang="en-GB" sz="800" b="0">
                          <a:solidFill>
                            <a:schemeClr val="tx1"/>
                          </a:solidFill>
                          <a:effectLst/>
                          <a:latin typeface="+mj-lt"/>
                          <a:ea typeface="Calibri" panose="020F0502020204030204" pitchFamily="34" charset="0"/>
                          <a:cs typeface="Amatic SC"/>
                        </a:rPr>
                        <a:t>Christmas </a:t>
                      </a:r>
                      <a:endParaRPr lang="en-GB" sz="800" b="0">
                        <a:solidFill>
                          <a:schemeClr val="tx1"/>
                        </a:solidFill>
                        <a:effectLst/>
                        <a:latin typeface="+mj-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7000"/>
                        </a:lnSpc>
                        <a:spcBef>
                          <a:spcPts val="0"/>
                        </a:spcBef>
                        <a:spcAft>
                          <a:spcPts val="800"/>
                        </a:spcAft>
                        <a:buClrTx/>
                        <a:buSzTx/>
                        <a:buFontTx/>
                        <a:buNone/>
                      </a:pPr>
                      <a:r>
                        <a:rPr lang="en-US" sz="800" b="1">
                          <a:solidFill>
                            <a:schemeClr val="bg1">
                              <a:lumMod val="50000"/>
                            </a:schemeClr>
                          </a:solidFill>
                          <a:latin typeface="+mj-lt"/>
                        </a:rPr>
                        <a:t>What places are special and why? </a:t>
                      </a:r>
                    </a:p>
                    <a:p>
                      <a:pPr marL="0" marR="0" lvl="0" indent="0" algn="ctr" rtl="0" eaLnBrk="1" fontAlgn="auto" latinLnBrk="0" hangingPunct="1">
                        <a:lnSpc>
                          <a:spcPct val="107000"/>
                        </a:lnSpc>
                        <a:spcBef>
                          <a:spcPts val="0"/>
                        </a:spcBef>
                        <a:spcAft>
                          <a:spcPts val="800"/>
                        </a:spcAft>
                        <a:buClrTx/>
                        <a:buSzTx/>
                        <a:buFontTx/>
                        <a:buNone/>
                      </a:pPr>
                      <a:r>
                        <a:rPr lang="en-GB" sz="800" b="0">
                          <a:solidFill>
                            <a:schemeClr val="tx1"/>
                          </a:solidFill>
                          <a:effectLst/>
                          <a:latin typeface="+mj-lt"/>
                          <a:ea typeface="Calibri" panose="020F0502020204030204" pitchFamily="34" charset="0"/>
                          <a:cs typeface="Amatic SC"/>
                        </a:rPr>
                        <a:t>Epiphany </a:t>
                      </a:r>
                    </a:p>
                    <a:p>
                      <a:pPr marL="0" marR="0" lvl="0" indent="0" algn="ctr" rtl="0" eaLnBrk="1" fontAlgn="auto" latinLnBrk="0" hangingPunct="1">
                        <a:lnSpc>
                          <a:spcPct val="100000"/>
                        </a:lnSpc>
                        <a:spcBef>
                          <a:spcPts val="0"/>
                        </a:spcBef>
                        <a:spcAft>
                          <a:spcPts val="0"/>
                        </a:spcAft>
                        <a:buClrTx/>
                        <a:buSzTx/>
                        <a:buFontTx/>
                        <a:buNone/>
                      </a:pPr>
                      <a:r>
                        <a:rPr lang="en-GB" sz="800" b="0">
                          <a:solidFill>
                            <a:schemeClr val="tx1"/>
                          </a:solidFill>
                          <a:effectLst/>
                          <a:latin typeface="+mj-lt"/>
                          <a:ea typeface="Calibri" panose="020F0502020204030204" pitchFamily="34" charset="0"/>
                          <a:cs typeface="Amatic SC"/>
                        </a:rPr>
                        <a:t>Ash Wednesday / Shrove Tuesday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effectLst/>
                          <a:latin typeface="+mj-lt"/>
                          <a:ea typeface="Calibri" panose="020F0502020204030204" pitchFamily="34" charset="0"/>
                          <a:cs typeface="Amatic SC"/>
                        </a:rPr>
                        <a:t>St David’s Day</a:t>
                      </a:r>
                    </a:p>
                    <a:p>
                      <a:pPr marL="0" marR="0" lvl="0" indent="0" algn="ctr" rtl="0" eaLnBrk="1" fontAlgn="auto" latinLnBrk="0" hangingPunct="1">
                        <a:lnSpc>
                          <a:spcPct val="100000"/>
                        </a:lnSpc>
                        <a:spcBef>
                          <a:spcPts val="0"/>
                        </a:spcBef>
                        <a:spcAft>
                          <a:spcPts val="0"/>
                        </a:spcAft>
                        <a:buClrTx/>
                        <a:buSzTx/>
                        <a:buFontTx/>
                        <a:buNone/>
                      </a:pPr>
                      <a:r>
                        <a:rPr lang="en-GB" sz="800" b="0">
                          <a:solidFill>
                            <a:schemeClr val="tx1"/>
                          </a:solidFill>
                          <a:effectLst/>
                          <a:latin typeface="+mj-lt"/>
                          <a:ea typeface="Calibri" panose="020F0502020204030204" pitchFamily="34" charset="0"/>
                          <a:cs typeface="Amatic SC"/>
                        </a:rPr>
                        <a:t>Shivaratri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7000"/>
                        </a:lnSpc>
                        <a:spcBef>
                          <a:spcPts val="0"/>
                        </a:spcBef>
                        <a:spcAft>
                          <a:spcPts val="800"/>
                        </a:spcAft>
                        <a:buClrTx/>
                        <a:buSzTx/>
                        <a:buFontTx/>
                        <a:buNone/>
                      </a:pPr>
                      <a:r>
                        <a:rPr lang="en-US" sz="800" b="1">
                          <a:solidFill>
                            <a:schemeClr val="bg1">
                              <a:lumMod val="50000"/>
                            </a:schemeClr>
                          </a:solidFill>
                          <a:latin typeface="+mj-lt"/>
                        </a:rPr>
                        <a:t>What times are special and why? </a:t>
                      </a:r>
                    </a:p>
                    <a:p>
                      <a:pPr marL="0" marR="0" lvl="0" indent="0" algn="ctr" rtl="0" eaLnBrk="1" fontAlgn="auto" latinLnBrk="0" hangingPunct="1">
                        <a:lnSpc>
                          <a:spcPct val="107000"/>
                        </a:lnSpc>
                        <a:spcBef>
                          <a:spcPts val="0"/>
                        </a:spcBef>
                        <a:spcAft>
                          <a:spcPts val="800"/>
                        </a:spcAft>
                        <a:buClrTx/>
                        <a:buSzTx/>
                        <a:buFontTx/>
                        <a:buNone/>
                      </a:pPr>
                      <a:r>
                        <a:rPr lang="en-US" sz="800" b="0">
                          <a:solidFill>
                            <a:schemeClr val="tx1"/>
                          </a:solidFill>
                          <a:effectLst/>
                          <a:latin typeface="+mj-lt"/>
                          <a:ea typeface="Calibri" panose="020F0502020204030204" pitchFamily="34" charset="0"/>
                          <a:cs typeface="Amatic SC"/>
                        </a:rPr>
                        <a:t>Holi   Palm Sunday</a:t>
                      </a:r>
                    </a:p>
                    <a:p>
                      <a:pPr marL="0" marR="0" lvl="0" indent="0" algn="ctr" rtl="0" eaLnBrk="1" fontAlgn="auto" latinLnBrk="0" hangingPunct="1">
                        <a:lnSpc>
                          <a:spcPct val="107000"/>
                        </a:lnSpc>
                        <a:spcBef>
                          <a:spcPts val="0"/>
                        </a:spcBef>
                        <a:spcAft>
                          <a:spcPts val="0"/>
                        </a:spcAft>
                        <a:buClrTx/>
                        <a:buSzTx/>
                        <a:buFontTx/>
                        <a:buNone/>
                      </a:pPr>
                      <a:r>
                        <a:rPr lang="en-US" sz="800" b="0">
                          <a:solidFill>
                            <a:schemeClr val="tx1"/>
                          </a:solidFill>
                          <a:effectLst/>
                          <a:latin typeface="+mj-lt"/>
                          <a:ea typeface="Calibri" panose="020F0502020204030204" pitchFamily="34" charset="0"/>
                          <a:cs typeface="Amatic SC"/>
                        </a:rPr>
                        <a:t>Passover    Easter </a:t>
                      </a:r>
                      <a:endParaRPr lang="en-GB" sz="800" b="0">
                        <a:solidFill>
                          <a:schemeClr val="tx1"/>
                        </a:solidFill>
                        <a:effectLst/>
                        <a:latin typeface="+mj-lt"/>
                        <a:ea typeface="Calibri" panose="020F0502020204030204" pitchFamily="34" charset="0"/>
                        <a:cs typeface="Amatic SC"/>
                      </a:endParaRPr>
                    </a:p>
                    <a:p>
                      <a:pPr marL="0" marR="0" lvl="0" indent="0" algn="ctr" rtl="0" eaLnBrk="1" fontAlgn="auto" latinLnBrk="0" hangingPunct="1">
                        <a:lnSpc>
                          <a:spcPct val="107000"/>
                        </a:lnSpc>
                        <a:spcBef>
                          <a:spcPts val="0"/>
                        </a:spcBef>
                        <a:spcAft>
                          <a:spcPts val="800"/>
                        </a:spcAft>
                        <a:buClrTx/>
                        <a:buSzTx/>
                        <a:buFontTx/>
                        <a:buNone/>
                      </a:pPr>
                      <a:r>
                        <a:rPr lang="en-GB" sz="800" b="0">
                          <a:solidFill>
                            <a:schemeClr val="tx1"/>
                          </a:solidFill>
                          <a:effectLst/>
                          <a:latin typeface="+mj-lt"/>
                          <a:ea typeface="Calibri" panose="020F0502020204030204" pitchFamily="34" charset="0"/>
                          <a:cs typeface="Amatic SC"/>
                        </a:rPr>
                        <a:t>Start of Ramadan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b="1">
                          <a:solidFill>
                            <a:schemeClr val="bg1">
                              <a:lumMod val="50000"/>
                            </a:schemeClr>
                          </a:solidFill>
                          <a:latin typeface="+mj-lt"/>
                        </a:rPr>
                        <a:t>Being special: where do we belong?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a:solidFill>
                            <a:schemeClr val="tx1"/>
                          </a:solidFill>
                          <a:effectLst/>
                          <a:latin typeface="+mj-lt"/>
                          <a:ea typeface="Calibri" panose="020F0502020204030204" pitchFamily="34" charset="0"/>
                          <a:cs typeface="Amatic SC"/>
                        </a:rPr>
                        <a:t>Eid</a:t>
                      </a:r>
                    </a:p>
                    <a:p>
                      <a:pPr marL="0" marR="0" lvl="0" indent="0" algn="ctr" rtl="0" eaLnBrk="1" fontAlgn="auto" latinLnBrk="0" hangingPunct="1">
                        <a:lnSpc>
                          <a:spcPct val="100000"/>
                        </a:lnSpc>
                        <a:spcBef>
                          <a:spcPts val="0"/>
                        </a:spcBef>
                        <a:spcAft>
                          <a:spcPts val="0"/>
                        </a:spcAft>
                        <a:buClrTx/>
                        <a:buSzTx/>
                        <a:buFontTx/>
                        <a:buNone/>
                      </a:pPr>
                      <a:r>
                        <a:rPr lang="en-US" sz="800" b="0">
                          <a:solidFill>
                            <a:schemeClr val="tx1"/>
                          </a:solidFill>
                          <a:effectLst/>
                          <a:latin typeface="+mj-lt"/>
                          <a:ea typeface="Calibri" panose="020F0502020204030204" pitchFamily="34" charset="0"/>
                          <a:cs typeface="Amatic SC"/>
                        </a:rPr>
                        <a:t>Shavuot </a:t>
                      </a:r>
                      <a:endParaRPr lang="en-GB" sz="800" b="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b="1">
                          <a:solidFill>
                            <a:schemeClr val="bg1">
                              <a:lumMod val="50000"/>
                            </a:schemeClr>
                          </a:solidFill>
                          <a:latin typeface="+mj-lt"/>
                        </a:rPr>
                        <a:t>What is special about our world?</a:t>
                      </a:r>
                      <a:endParaRPr lang="en-GB" sz="800" b="1">
                        <a:solidFill>
                          <a:schemeClr val="bg1">
                            <a:lumMod val="50000"/>
                          </a:schemeClr>
                        </a:solidFill>
                        <a:effectLst/>
                        <a:latin typeface="+mj-lt"/>
                        <a:ea typeface="Calibri" panose="020F0502020204030204" pitchFamily="34" charset="0"/>
                        <a:cs typeface="Amatic SC"/>
                      </a:endParaRPr>
                    </a:p>
                    <a:p>
                      <a:pPr algn="ctr"/>
                      <a:r>
                        <a:rPr lang="en-US" sz="800" b="0">
                          <a:solidFill>
                            <a:schemeClr val="tx1"/>
                          </a:solidFill>
                          <a:effectLst/>
                          <a:latin typeface="+mj-lt"/>
                          <a:ea typeface="Calibri" panose="020F0502020204030204" pitchFamily="34" charset="0"/>
                          <a:cs typeface="Amatic SC"/>
                        </a:rPr>
                        <a:t>Summer Solstice </a:t>
                      </a:r>
                    </a:p>
                    <a:p>
                      <a:pPr algn="ctr"/>
                      <a:endParaRPr lang="en-GB" sz="800" b="1">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r h="492977">
                <a:tc>
                  <a:txBody>
                    <a:bodyPr/>
                    <a:lstStyle/>
                    <a:p>
                      <a:pPr algn="ctr"/>
                      <a:endParaRPr lang="en-US" sz="8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a:t>School Readiness End of Year Goals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a:t>I understand the need to respect and care for the natural environment and all living things. I know that there are different countries in the world. I can talk about the differences that I have either experienced, read about or seen in photos or media.</a:t>
                      </a:r>
                      <a:endParaRPr lang="en-GB" sz="800" b="1">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rtl="0" eaLnBrk="1" fontAlgn="auto" latinLnBrk="0" hangingPunct="1">
                        <a:lnSpc>
                          <a:spcPct val="100000"/>
                        </a:lnSpc>
                        <a:spcBef>
                          <a:spcPts val="0"/>
                        </a:spcBef>
                        <a:spcAft>
                          <a:spcPts val="0"/>
                        </a:spcAft>
                        <a:buClrTx/>
                        <a:buSzTx/>
                        <a:buFontTx/>
                        <a:buNone/>
                      </a:pPr>
                      <a:endParaRPr lang="en-GB" sz="600" b="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rtl="0" eaLnBrk="1" fontAlgn="auto" latinLnBrk="0" hangingPunct="1">
                        <a:lnSpc>
                          <a:spcPct val="107000"/>
                        </a:lnSpc>
                        <a:spcBef>
                          <a:spcPts val="0"/>
                        </a:spcBef>
                        <a:spcAft>
                          <a:spcPts val="800"/>
                        </a:spcAft>
                        <a:buClrTx/>
                        <a:buSzTx/>
                        <a:buFontTx/>
                        <a:buNone/>
                      </a:pPr>
                      <a:endParaRPr lang="en-GB" sz="800" b="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rtl="0" eaLnBrk="1" fontAlgn="auto" latinLnBrk="0" hangingPunct="1">
                        <a:lnSpc>
                          <a:spcPct val="100000"/>
                        </a:lnSpc>
                        <a:spcBef>
                          <a:spcPts val="0"/>
                        </a:spcBef>
                        <a:spcAft>
                          <a:spcPts val="0"/>
                        </a:spcAft>
                        <a:buClrTx/>
                        <a:buSzTx/>
                        <a:buFontTx/>
                        <a:buNone/>
                      </a:pPr>
                      <a:endParaRPr lang="en-GB" sz="600" b="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600" b="1">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972473767"/>
                  </a:ext>
                </a:extLst>
              </a:tr>
            </a:tbl>
          </a:graphicData>
        </a:graphic>
      </p:graphicFrame>
      <p:sp>
        <p:nvSpPr>
          <p:cNvPr id="6" name="TextBox 5">
            <a:extLst>
              <a:ext uri="{FF2B5EF4-FFF2-40B4-BE49-F238E27FC236}">
                <a16:creationId xmlns:a16="http://schemas.microsoft.com/office/drawing/2014/main" id="{173CCD0D-EEDC-465E-8727-D5C7A8558768}"/>
              </a:ext>
            </a:extLst>
          </p:cNvPr>
          <p:cNvSpPr txBox="1"/>
          <p:nvPr/>
        </p:nvSpPr>
        <p:spPr>
          <a:xfrm>
            <a:off x="2213341" y="6415471"/>
            <a:ext cx="11929512" cy="307777"/>
          </a:xfrm>
          <a:prstGeom prst="rect">
            <a:avLst/>
          </a:prstGeom>
          <a:noFill/>
        </p:spPr>
        <p:txBody>
          <a:bodyPr wrap="square">
            <a:spAutoFit/>
          </a:bodyPr>
          <a:lstStyle/>
          <a:p>
            <a:r>
              <a:rPr lang="en-US" sz="1300" b="0" i="1">
                <a:solidFill>
                  <a:schemeClr val="bg1">
                    <a:lumMod val="50000"/>
                  </a:schemeClr>
                </a:solidFill>
                <a:effectLst/>
              </a:rPr>
              <a:t>Developing children’s understanding of social skills and the values and codes of </a:t>
            </a:r>
            <a:r>
              <a:rPr lang="en-US" sz="1300" b="0" i="1" err="1">
                <a:solidFill>
                  <a:schemeClr val="bg1">
                    <a:lumMod val="50000"/>
                  </a:schemeClr>
                </a:solidFill>
                <a:effectLst/>
              </a:rPr>
              <a:t>behaviour</a:t>
            </a:r>
            <a:r>
              <a:rPr lang="en-US" sz="1300" b="0" i="1">
                <a:solidFill>
                  <a:schemeClr val="bg1">
                    <a:lumMod val="50000"/>
                  </a:schemeClr>
                </a:solidFill>
                <a:effectLst/>
              </a:rPr>
              <a:t> required for people to work together harmoniously</a:t>
            </a:r>
            <a:r>
              <a:rPr lang="en-US" sz="1400" b="0" i="1">
                <a:solidFill>
                  <a:schemeClr val="bg1">
                    <a:lumMod val="50000"/>
                  </a:schemeClr>
                </a:solidFill>
                <a:effectLst/>
              </a:rPr>
              <a:t>.</a:t>
            </a:r>
            <a:endParaRPr lang="en-GB" sz="1400" i="1">
              <a:solidFill>
                <a:schemeClr val="bg1">
                  <a:lumMod val="50000"/>
                </a:schemeClr>
              </a:solidFill>
            </a:endParaRPr>
          </a:p>
        </p:txBody>
      </p:sp>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21990" y="78244"/>
            <a:ext cx="628409" cy="628409"/>
          </a:xfrm>
          <a:prstGeom prst="rect">
            <a:avLst/>
          </a:prstGeom>
        </p:spPr>
      </p:pic>
    </p:spTree>
    <p:extLst>
      <p:ext uri="{BB962C8B-B14F-4D97-AF65-F5344CB8AC3E}">
        <p14:creationId xmlns:p14="http://schemas.microsoft.com/office/powerpoint/2010/main" val="23159998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1353800" y="5478176"/>
            <a:ext cx="1243480" cy="131168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413751" y="-384842"/>
            <a:ext cx="2983308" cy="31469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23-24</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066063890"/>
              </p:ext>
            </p:extLst>
          </p:nvPr>
        </p:nvGraphicFramePr>
        <p:xfrm>
          <a:off x="366318" y="524472"/>
          <a:ext cx="11459358" cy="5998185"/>
        </p:xfrm>
        <a:graphic>
          <a:graphicData uri="http://schemas.openxmlformats.org/drawingml/2006/table">
            <a:tbl>
              <a:tblPr firstRow="1" bandRow="1">
                <a:tableStyleId>{5C22544A-7EE6-4342-B048-85BDC9FD1C3A}</a:tableStyleId>
              </a:tblPr>
              <a:tblGrid>
                <a:gridCol w="1637051">
                  <a:extLst>
                    <a:ext uri="{9D8B030D-6E8A-4147-A177-3AD203B41FA5}">
                      <a16:colId xmlns:a16="http://schemas.microsoft.com/office/drawing/2014/main" val="385991600"/>
                    </a:ext>
                  </a:extLst>
                </a:gridCol>
                <a:gridCol w="1625656">
                  <a:extLst>
                    <a:ext uri="{9D8B030D-6E8A-4147-A177-3AD203B41FA5}">
                      <a16:colId xmlns:a16="http://schemas.microsoft.com/office/drawing/2014/main" val="2865123548"/>
                    </a:ext>
                  </a:extLst>
                </a:gridCol>
                <a:gridCol w="1648447">
                  <a:extLst>
                    <a:ext uri="{9D8B030D-6E8A-4147-A177-3AD203B41FA5}">
                      <a16:colId xmlns:a16="http://schemas.microsoft.com/office/drawing/2014/main" val="872926247"/>
                    </a:ext>
                  </a:extLst>
                </a:gridCol>
                <a:gridCol w="1637051">
                  <a:extLst>
                    <a:ext uri="{9D8B030D-6E8A-4147-A177-3AD203B41FA5}">
                      <a16:colId xmlns:a16="http://schemas.microsoft.com/office/drawing/2014/main" val="1315738151"/>
                    </a:ext>
                  </a:extLst>
                </a:gridCol>
                <a:gridCol w="1637051">
                  <a:extLst>
                    <a:ext uri="{9D8B030D-6E8A-4147-A177-3AD203B41FA5}">
                      <a16:colId xmlns:a16="http://schemas.microsoft.com/office/drawing/2014/main" val="2709165749"/>
                    </a:ext>
                  </a:extLst>
                </a:gridCol>
                <a:gridCol w="1637051">
                  <a:extLst>
                    <a:ext uri="{9D8B030D-6E8A-4147-A177-3AD203B41FA5}">
                      <a16:colId xmlns:a16="http://schemas.microsoft.com/office/drawing/2014/main" val="2335150482"/>
                    </a:ext>
                  </a:extLst>
                </a:gridCol>
                <a:gridCol w="1637051">
                  <a:extLst>
                    <a:ext uri="{9D8B030D-6E8A-4147-A177-3AD203B41FA5}">
                      <a16:colId xmlns:a16="http://schemas.microsoft.com/office/drawing/2014/main" val="4046203905"/>
                    </a:ext>
                  </a:extLst>
                </a:gridCol>
              </a:tblGrid>
              <a:tr h="540848">
                <a:tc>
                  <a:txBody>
                    <a:bodyPr/>
                    <a:lstStyle/>
                    <a:p>
                      <a:pPr algn="ctr"/>
                      <a:endParaRPr lang="en-GB" sz="200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a:solidFill>
                            <a:schemeClr val="bg1">
                              <a:lumMod val="50000"/>
                            </a:schemeClr>
                          </a:solidFill>
                          <a:latin typeface="Amatic SC"/>
                          <a:cs typeface="Amatic SC"/>
                        </a:rPr>
                        <a:t>Autumn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a:cs typeface="Amatic SC"/>
                        </a:rPr>
                        <a:t>Autumn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a:solidFill>
                            <a:schemeClr val="bg1">
                              <a:lumMod val="50000"/>
                            </a:schemeClr>
                          </a:solidFill>
                          <a:latin typeface="Amatic SC"/>
                          <a:cs typeface="Amatic SC"/>
                        </a:rPr>
                        <a:t>Spring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Spring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Summer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a:solidFill>
                            <a:schemeClr val="bg1">
                              <a:lumMod val="50000"/>
                            </a:schemeClr>
                          </a:solidFill>
                          <a:latin typeface="Amatic SC"/>
                          <a:cs typeface="Amatic SC"/>
                        </a:rPr>
                        <a:t>Summer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rowSpan="2">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Superheroes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vMerge="1">
                  <a:txBody>
                    <a:bodyPr/>
                    <a:lstStyle/>
                    <a:p>
                      <a:pPr algn="ct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000">
                          <a:latin typeface="+mj-lt"/>
                        </a:rPr>
                        <a:t>The development of children’s artistic and cultural awareness supports </a:t>
                      </a:r>
                      <a:r>
                        <a:rPr lang="en-US" sz="1000" b="1">
                          <a:latin typeface="+mj-lt"/>
                        </a:rPr>
                        <a:t>their imagination and creativity</a:t>
                      </a:r>
                      <a:r>
                        <a:rPr lang="en-US" sz="1000">
                          <a:latin typeface="+mj-lt"/>
                        </a:rPr>
                        <a:t>. It is important that children have regular opportunities to </a:t>
                      </a:r>
                      <a:r>
                        <a:rPr lang="en-US" sz="1000" b="1">
                          <a:latin typeface="+mj-lt"/>
                        </a:rPr>
                        <a:t>engage with the arts</a:t>
                      </a:r>
                      <a:r>
                        <a:rPr lang="en-US" sz="1000">
                          <a:latin typeface="+mj-lt"/>
                        </a:rPr>
                        <a:t>, enabling them to explore and play with a wide range of </a:t>
                      </a:r>
                      <a:r>
                        <a:rPr lang="en-US" sz="1000" b="1">
                          <a:latin typeface="+mj-lt"/>
                        </a:rPr>
                        <a:t>media and materials</a:t>
                      </a:r>
                      <a:r>
                        <a:rPr lang="en-US" sz="1000">
                          <a:latin typeface="+mj-lt"/>
                        </a:rPr>
                        <a:t>. The quality and variety of what children see, hear and participate in is crucial for developing their understanding, </a:t>
                      </a:r>
                      <a:r>
                        <a:rPr lang="en-US" sz="1000" b="1">
                          <a:latin typeface="+mj-lt"/>
                        </a:rPr>
                        <a:t>self-expression, vocabulary and ability to communicate through the arts</a:t>
                      </a:r>
                      <a:r>
                        <a:rPr lang="en-US" sz="1000">
                          <a:latin typeface="+mj-lt"/>
                        </a:rPr>
                        <a:t>. The frequency, repetition and depth of their experiences are fundamental to their progress in interpreting and appreciating what they hear, respond to and observe.</a:t>
                      </a:r>
                    </a:p>
                    <a:p>
                      <a:pPr algn="ctr"/>
                      <a:r>
                        <a:rPr lang="en-US" sz="1000">
                          <a:latin typeface="+mj-lt"/>
                        </a:rPr>
                        <a:t>Give children an insight into new musical worlds. Invite musicians in to play music to children and talk about it. Encourage children to listen attentively to music. Discuss changes and patterns as a piece of music develops. </a:t>
                      </a:r>
                      <a:endParaRPr lang="en-US" sz="1000" b="1">
                        <a:solidFill>
                          <a:srgbClr val="7030A0"/>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lvl="0" indent="0" algn="ctr">
                        <a:lnSpc>
                          <a:spcPct val="100000"/>
                        </a:lnSpc>
                        <a:spcBef>
                          <a:spcPts val="0"/>
                        </a:spcBef>
                        <a:spcAft>
                          <a:spcPts val="0"/>
                        </a:spcAft>
                        <a:buNone/>
                      </a:pPr>
                      <a:endParaRPr lang="en-US" sz="2000" b="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indent="0" algn="ctr" rtl="0" eaLnBrk="1" fontAlgn="auto" latinLnBrk="0" hangingPunct="1">
                        <a:lnSpc>
                          <a:spcPct val="100000"/>
                        </a:lnSpc>
                        <a:spcBef>
                          <a:spcPts val="0"/>
                        </a:spcBef>
                        <a:spcAft>
                          <a:spcPts val="0"/>
                        </a:spcAft>
                        <a:buClrTx/>
                        <a:buSzTx/>
                        <a:buFontTx/>
                        <a:buNone/>
                      </a:pPr>
                      <a:endParaRPr lang="en-GB" sz="2000" b="1" baseline="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lvl="0" indent="0" algn="ctr">
                        <a:lnSpc>
                          <a:spcPct val="100000"/>
                        </a:lnSpc>
                        <a:spcBef>
                          <a:spcPts val="0"/>
                        </a:spcBef>
                        <a:spcAft>
                          <a:spcPts val="0"/>
                        </a:spcAft>
                        <a:buNone/>
                      </a:pPr>
                      <a:endParaRPr lang="en-GB" sz="2000" b="1" baseline="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indent="0" algn="ctr" rtl="0" eaLnBrk="1" fontAlgn="auto" latinLnBrk="0" hangingPunct="1">
                        <a:lnSpc>
                          <a:spcPct val="100000"/>
                        </a:lnSpc>
                        <a:spcBef>
                          <a:spcPts val="0"/>
                        </a:spcBef>
                        <a:spcAft>
                          <a:spcPts val="0"/>
                        </a:spcAft>
                        <a:buClrTx/>
                        <a:buSzTx/>
                        <a:buFontTx/>
                        <a:buNone/>
                      </a:pPr>
                      <a:endParaRPr lang="en-GB" sz="1600" b="1" baseline="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2000" b="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35551484"/>
                  </a:ext>
                </a:extLst>
              </a:tr>
              <a:tr h="1569910">
                <a:tc rowSpan="3">
                  <a:txBody>
                    <a:bodyPr/>
                    <a:lstStyle/>
                    <a:p>
                      <a:pPr algn="ctr"/>
                      <a:r>
                        <a:rPr lang="en-US" sz="2400" b="1">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a:latin typeface="+mj-lt"/>
                        </a:rPr>
                        <a:t>I can use an object to represent something else in my play, even though they are not similar. I know how to explore different materials freely. I can develop my ideas about how to use them and what to make.</a:t>
                      </a:r>
                      <a:endParaRPr lang="en-US" sz="105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00">
                          <a:latin typeface="+mj-lt"/>
                        </a:rPr>
                        <a:t>I know how to explore Colour and colour mixing. I can talk about the changes. I know how to play instruments. I can play instruments to express my feelings and ideas.</a:t>
                      </a:r>
                      <a:endParaRPr lang="en-US" sz="100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00">
                          <a:latin typeface="+mj-lt"/>
                        </a:rPr>
                        <a:t>I know how to join different materials and I can explore different textures. </a:t>
                      </a:r>
                      <a:endParaRPr lang="en-GB" sz="100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GB" sz="1000">
                          <a:latin typeface="+mj-lt"/>
                        </a:rPr>
                        <a:t>I can create closed shapes with continuous lines, and begin to use these shapes to represent objects. I know how to explore Colour and colour mixing. I can talk about the colours that have changed to make new ones. I can sing the melodic shape (moving melody, such as up and down, down and up) of familiar songs. </a:t>
                      </a:r>
                      <a:endParaRPr lang="en-US" sz="100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a:latin typeface="+mj-lt"/>
                        </a:rPr>
                        <a:t>I know how to draw with increasing complexity and detail, such as representing a face with a circle and including details. I can use drawing to represent ideas like movement or loud noises. </a:t>
                      </a:r>
                      <a:endParaRPr lang="en-GB" sz="100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00">
                          <a:latin typeface="+mj-lt"/>
                        </a:rPr>
                        <a:t>I can show different emotions in my drawings and paintings, like happiness and sadness. </a:t>
                      </a:r>
                    </a:p>
                    <a:p>
                      <a:pPr algn="ctr"/>
                      <a:r>
                        <a:rPr lang="en-GB" sz="1000">
                          <a:latin typeface="+mj-lt"/>
                        </a:rPr>
                        <a:t>I can play instruments with increasing control. I can play instruments to express my feelings and ideas. </a:t>
                      </a:r>
                      <a:endParaRPr lang="en-GB" sz="100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249108">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a:latin typeface="+mj-lt"/>
                        </a:rPr>
                        <a:t>I know how to take part in simple pretend play. I know how to make imaginative and complex ‘small worlds’ with blocks and construction kits, such as a city with different buildings and a park. </a:t>
                      </a:r>
                      <a:endParaRPr lang="en-US" sz="105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00">
                          <a:latin typeface="+mj-lt"/>
                        </a:rPr>
                        <a:t>I know how to develop stories using small world equipment like animal sets, dolls and dolls houses etc.</a:t>
                      </a:r>
                    </a:p>
                    <a:p>
                      <a:pPr algn="ctr">
                        <a:lnSpc>
                          <a:spcPct val="107000"/>
                        </a:lnSpc>
                        <a:spcAft>
                          <a:spcPts val="800"/>
                        </a:spcAft>
                      </a:pPr>
                      <a:r>
                        <a:rPr lang="en-GB" sz="1000">
                          <a:latin typeface="+mj-lt"/>
                        </a:rPr>
                        <a:t> I can remember and sing entire songs. </a:t>
                      </a:r>
                      <a:endParaRPr lang="en-US" sz="100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00">
                          <a:latin typeface="+mj-lt"/>
                        </a:rPr>
                        <a:t>I know how to develop my own ideas.</a:t>
                      </a:r>
                    </a:p>
                    <a:p>
                      <a:pPr algn="ctr">
                        <a:lnSpc>
                          <a:spcPct val="107000"/>
                        </a:lnSpc>
                        <a:spcAft>
                          <a:spcPts val="800"/>
                        </a:spcAft>
                      </a:pPr>
                      <a:r>
                        <a:rPr lang="en-GB" sz="1000">
                          <a:latin typeface="+mj-lt"/>
                        </a:rPr>
                        <a:t> I can decide which materials to use to express them. </a:t>
                      </a:r>
                    </a:p>
                    <a:p>
                      <a:pPr algn="ctr">
                        <a:lnSpc>
                          <a:spcPct val="107000"/>
                        </a:lnSpc>
                        <a:spcAft>
                          <a:spcPts val="800"/>
                        </a:spcAft>
                      </a:pPr>
                      <a:r>
                        <a:rPr lang="en-GB" sz="1000">
                          <a:latin typeface="+mj-lt"/>
                        </a:rPr>
                        <a:t>I know how to show good listening. I can listen with increased attention to sounds. </a:t>
                      </a:r>
                      <a:endParaRPr lang="en-GB" sz="100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GB" sz="1000">
                          <a:latin typeface="+mj-lt"/>
                        </a:rPr>
                        <a:t>I can remember and sing entire songs.</a:t>
                      </a:r>
                    </a:p>
                    <a:p>
                      <a:pPr algn="ctr">
                        <a:lnSpc>
                          <a:spcPct val="107000"/>
                        </a:lnSpc>
                        <a:spcAft>
                          <a:spcPts val="800"/>
                        </a:spcAft>
                      </a:pPr>
                      <a:r>
                        <a:rPr lang="en-GB" sz="1000">
                          <a:latin typeface="+mj-lt"/>
                        </a:rPr>
                        <a:t> I can join in with actions to songs. </a:t>
                      </a:r>
                      <a:endParaRPr lang="en-US" sz="100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a:latin typeface="+mj-lt"/>
                        </a:rPr>
                        <a:t>I know how to create my own songs. </a:t>
                      </a:r>
                    </a:p>
                    <a:p>
                      <a:pPr marL="0" marR="0" lvl="0" indent="0" algn="ctr" rtl="0" eaLnBrk="1" fontAlgn="auto" latinLnBrk="0" hangingPunct="1">
                        <a:lnSpc>
                          <a:spcPct val="100000"/>
                        </a:lnSpc>
                        <a:spcBef>
                          <a:spcPts val="0"/>
                        </a:spcBef>
                        <a:spcAft>
                          <a:spcPts val="0"/>
                        </a:spcAft>
                        <a:buClrTx/>
                        <a:buSzTx/>
                        <a:buFontTx/>
                        <a:buNone/>
                      </a:pPr>
                      <a:r>
                        <a:rPr lang="en-GB" sz="1000">
                          <a:latin typeface="+mj-lt"/>
                        </a:rPr>
                        <a:t>I can improvise a song around one I already know</a:t>
                      </a:r>
                      <a:endParaRPr lang="en-GB" sz="100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00">
                          <a:latin typeface="+mj-lt"/>
                        </a:rPr>
                        <a:t>I know how to show good listening. </a:t>
                      </a:r>
                    </a:p>
                    <a:p>
                      <a:pPr algn="ctr"/>
                      <a:r>
                        <a:rPr lang="en-GB" sz="1000">
                          <a:latin typeface="+mj-lt"/>
                        </a:rPr>
                        <a:t>I can listen with increased attention to sounds. </a:t>
                      </a:r>
                    </a:p>
                    <a:p>
                      <a:pPr algn="ctr"/>
                      <a:r>
                        <a:rPr lang="en-GB" sz="1000">
                          <a:latin typeface="+mj-lt"/>
                        </a:rPr>
                        <a:t>I know how to express my thoughts and feelings when responding to sounds I have heard.</a:t>
                      </a:r>
                      <a:endParaRPr lang="en-GB" sz="100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890469899"/>
                  </a:ext>
                </a:extLst>
              </a:tr>
              <a:tr h="0">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GB" sz="1050" b="1">
                          <a:latin typeface="+mj-lt"/>
                        </a:rPr>
                        <a:t>School Readiness End of Year Goals</a:t>
                      </a:r>
                    </a:p>
                    <a:p>
                      <a:pPr algn="l"/>
                      <a:r>
                        <a:rPr lang="en-GB" sz="1050">
                          <a:latin typeface="+mj-lt"/>
                        </a:rPr>
                        <a:t> I can explore different materials freely, in order to develop my ideas about how to use them and the different creations I can make. I know and can sing a few nursery rhymes and/or songs. </a:t>
                      </a:r>
                      <a:endParaRPr lang="en-US" sz="105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lnSpc>
                          <a:spcPct val="107000"/>
                        </a:lnSpc>
                        <a:spcAft>
                          <a:spcPts val="800"/>
                        </a:spcAft>
                      </a:pPr>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lnSpc>
                          <a:spcPct val="107000"/>
                        </a:lnSpc>
                        <a:spcAft>
                          <a:spcPts val="800"/>
                        </a:spcAft>
                      </a:pPr>
                      <a:endParaRPr lang="en-GB" sz="105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lnSpc>
                          <a:spcPct val="107000"/>
                        </a:lnSpc>
                        <a:spcAft>
                          <a:spcPts val="800"/>
                        </a:spcAft>
                      </a:pPr>
                      <a:endParaRPr lang="en-US" sz="105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rtl="0" eaLnBrk="1" fontAlgn="auto" latinLnBrk="0" hangingPunct="1">
                        <a:lnSpc>
                          <a:spcPct val="100000"/>
                        </a:lnSpc>
                        <a:spcBef>
                          <a:spcPts val="0"/>
                        </a:spcBef>
                        <a:spcAft>
                          <a:spcPts val="0"/>
                        </a:spcAft>
                        <a:buClrTx/>
                        <a:buSzTx/>
                        <a:buFontTx/>
                        <a:buNone/>
                      </a:pPr>
                      <a:endParaRPr lang="en-GB" sz="105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05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582427782"/>
                  </a:ext>
                </a:extLst>
              </a:tr>
            </a:tbl>
          </a:graphicData>
        </a:graphic>
      </p:graphicFrame>
      <p:sp>
        <p:nvSpPr>
          <p:cNvPr id="6" name="TextBox 5">
            <a:extLst>
              <a:ext uri="{FF2B5EF4-FFF2-40B4-BE49-F238E27FC236}">
                <a16:creationId xmlns:a16="http://schemas.microsoft.com/office/drawing/2014/main" id="{EE985009-E7D1-49E8-893A-056B0FA61C76}"/>
              </a:ext>
            </a:extLst>
          </p:cNvPr>
          <p:cNvSpPr txBox="1"/>
          <p:nvPr/>
        </p:nvSpPr>
        <p:spPr>
          <a:xfrm>
            <a:off x="0" y="6482086"/>
            <a:ext cx="12297564" cy="307777"/>
          </a:xfrm>
          <a:prstGeom prst="rect">
            <a:avLst/>
          </a:prstGeom>
          <a:noFill/>
        </p:spPr>
        <p:txBody>
          <a:bodyPr wrap="square">
            <a:spAutoFit/>
          </a:bodyPr>
          <a:lstStyle/>
          <a:p>
            <a:pPr algn="ctr"/>
            <a:r>
              <a:rPr lang="en-US" sz="1400" i="1">
                <a:solidFill>
                  <a:schemeClr val="bg1">
                    <a:lumMod val="50000"/>
                  </a:schemeClr>
                </a:solidFill>
              </a:rPr>
              <a:t>At the heart of education is a positive, synergistic relationship between the teacher and the student. This dynamic creates the environment for learning to take place. </a:t>
            </a:r>
            <a:endParaRPr lang="en-GB" sz="1400" i="1">
              <a:solidFill>
                <a:schemeClr val="bg1">
                  <a:lumMod val="50000"/>
                </a:schemeClr>
              </a:solidFill>
            </a:endParaRPr>
          </a:p>
        </p:txBody>
      </p:sp>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4058" y="128995"/>
            <a:ext cx="933450" cy="9334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360602" y="68137"/>
            <a:ext cx="614034" cy="614034"/>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0786153">
            <a:off x="2632469" y="222878"/>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658156">
            <a:off x="8327109" y="179118"/>
            <a:ext cx="423530" cy="423530"/>
          </a:xfrm>
          <a:prstGeom prst="rect">
            <a:avLst/>
          </a:prstGeom>
        </p:spPr>
      </p:pic>
    </p:spTree>
    <p:extLst>
      <p:ext uri="{BB962C8B-B14F-4D97-AF65-F5344CB8AC3E}">
        <p14:creationId xmlns:p14="http://schemas.microsoft.com/office/powerpoint/2010/main" val="15830675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12</Slides>
  <Notes>3</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Toulson</dc:creator>
  <cp:revision>1</cp:revision>
  <cp:lastPrinted>2024-03-04T10:57:02Z</cp:lastPrinted>
  <dcterms:created xsi:type="dcterms:W3CDTF">2024-02-09T11:49:07Z</dcterms:created>
  <dcterms:modified xsi:type="dcterms:W3CDTF">2024-03-04T13:28:53Z</dcterms:modified>
</cp:coreProperties>
</file>