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17"/>
  </p:notesMasterIdLst>
  <p:sldIdLst>
    <p:sldId id="256" r:id="rId5"/>
    <p:sldId id="258" r:id="rId6"/>
    <p:sldId id="257" r:id="rId7"/>
    <p:sldId id="260" r:id="rId8"/>
    <p:sldId id="268" r:id="rId9"/>
    <p:sldId id="261" r:id="rId10"/>
    <p:sldId id="263" r:id="rId11"/>
    <p:sldId id="262" r:id="rId12"/>
    <p:sldId id="269" r:id="rId13"/>
    <p:sldId id="264" r:id="rId14"/>
    <p:sldId id="265" r:id="rId15"/>
    <p:sldId id="267" r:id="rId16"/>
  </p:sldIdLst>
  <p:sldSz cx="12192000" cy="6858000"/>
  <p:notesSz cx="6858000" cy="9144000"/>
  <p:embeddedFontLst>
    <p:embeddedFont>
      <p:font typeface="Adler" panose="020B0604020202020204"/>
      <p:regular r:id="rId18"/>
    </p:embeddedFont>
    <p:embeddedFont>
      <p:font typeface="Amatic SC" panose="00000500000000000000" pitchFamily="2" charset="-79"/>
      <p:regular r:id="rId19"/>
      <p:bold r:id="rId20"/>
    </p:embeddedFont>
    <p:embeddedFont>
      <p:font typeface="Calibri" panose="020F0502020204030204" pitchFamily="34" charset="0"/>
      <p:regular r:id="rId21"/>
      <p:bold r:id="rId22"/>
      <p:italic r:id="rId23"/>
      <p:boldItalic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FF"/>
    <a:srgbClr val="CC66FF"/>
    <a:srgbClr val="E1FFFF"/>
    <a:srgbClr val="FFEFFF"/>
    <a:srgbClr val="E6E5FB"/>
    <a:srgbClr val="CCFFFF"/>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3FCB42B-3855-8F0B-86D5-3F4D94D5A5E4}" v="10" dt="2023-03-06T13:04:07.700"/>
    <p1510:client id="{088BA1F8-6C6F-1663-4806-4CF22E3500DB}" v="94" dt="2023-03-04T10:52:44.600"/>
    <p1510:client id="{13E166D8-F8B2-BC4D-1AEE-306A675D0344}" v="23" dt="2022-10-30T18:44:47.407"/>
    <p1510:client id="{17734B46-3297-903A-4F5C-76D89AF05471}" v="1181" dt="2023-03-03T09:14:12.180"/>
    <p1510:client id="{48664160-6D45-1482-BE8D-683F49438C73}" v="4" dt="2022-10-12T12:33:47.067"/>
    <p1510:client id="{609BAED3-4A35-4D62-DD33-29B05CD8EC68}" v="475" dt="2022-10-12T11:04:36.640"/>
    <p1510:client id="{6DFB7892-F9B7-63BF-EB53-6A8AEF576FB4}" v="15" dt="2022-10-12T11:01:35.200"/>
    <p1510:client id="{DFDBB0A5-8C52-1396-2163-EABA21352613}" v="3" dt="2022-11-02T08:50:36.8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1.fntdata"/><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font" Target="fonts/font4.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3.fntdata"/><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7.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6.fntdata"/><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font" Target="fonts/font2.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5.fntdata"/><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igail Burland" userId="S::abigail.burland@spiresfederation.co.uk::ef31b1c3-7e6f-4c09-878e-5c6f38f8e2cb" providerId="AD" clId="Web-{17734B46-3297-903A-4F5C-76D89AF05471}"/>
    <pc:docChg chg="modSld">
      <pc:chgData name="Abigail Burland" userId="S::abigail.burland@spiresfederation.co.uk::ef31b1c3-7e6f-4c09-878e-5c6f38f8e2cb" providerId="AD" clId="Web-{17734B46-3297-903A-4F5C-76D89AF05471}" dt="2023-03-03T09:14:12.180" v="1148"/>
      <pc:docMkLst>
        <pc:docMk/>
      </pc:docMkLst>
      <pc:sldChg chg="modSp">
        <pc:chgData name="Abigail Burland" userId="S::abigail.burland@spiresfederation.co.uk::ef31b1c3-7e6f-4c09-878e-5c6f38f8e2cb" providerId="AD" clId="Web-{17734B46-3297-903A-4F5C-76D89AF05471}" dt="2023-03-03T09:14:12.180" v="1148"/>
        <pc:sldMkLst>
          <pc:docMk/>
          <pc:sldMk cId="2315999893" sldId="264"/>
        </pc:sldMkLst>
        <pc:spChg chg="mod">
          <ac:chgData name="Abigail Burland" userId="S::abigail.burland@spiresfederation.co.uk::ef31b1c3-7e6f-4c09-878e-5c6f38f8e2cb" providerId="AD" clId="Web-{17734B46-3297-903A-4F5C-76D89AF05471}" dt="2023-03-03T09:13:56.835" v="1140" actId="1076"/>
          <ac:spMkLst>
            <pc:docMk/>
            <pc:sldMk cId="2315999893" sldId="264"/>
            <ac:spMk id="6" creationId="{173CCD0D-EEDC-465E-8727-D5C7A8558768}"/>
          </ac:spMkLst>
        </pc:spChg>
        <pc:graphicFrameChg chg="mod modGraphic">
          <ac:chgData name="Abigail Burland" userId="S::abigail.burland@spiresfederation.co.uk::ef31b1c3-7e6f-4c09-878e-5c6f38f8e2cb" providerId="AD" clId="Web-{17734B46-3297-903A-4F5C-76D89AF05471}" dt="2023-03-03T09:14:12.180" v="1148"/>
          <ac:graphicFrameMkLst>
            <pc:docMk/>
            <pc:sldMk cId="2315999893" sldId="264"/>
            <ac:graphicFrameMk id="3" creationId="{C309D6EC-D8CA-42E0-9877-E82797564D7C}"/>
          </ac:graphicFrameMkLst>
        </pc:graphicFrameChg>
      </pc:sldChg>
    </pc:docChg>
  </pc:docChgLst>
  <pc:docChgLst>
    <pc:chgData name="Lydia MacNicol" userId="S::lydia.macnicol@spiresfederation.co.uk::f81e10c0-6e92-4c59-9a47-5694e64e7f45" providerId="AD" clId="Web-{03FCB42B-3855-8F0B-86D5-3F4D94D5A5E4}"/>
    <pc:docChg chg="modSld">
      <pc:chgData name="Lydia MacNicol" userId="S::lydia.macnicol@spiresfederation.co.uk::f81e10c0-6e92-4c59-9a47-5694e64e7f45" providerId="AD" clId="Web-{03FCB42B-3855-8F0B-86D5-3F4D94D5A5E4}" dt="2023-03-06T13:03:59.856" v="7"/>
      <pc:docMkLst>
        <pc:docMk/>
      </pc:docMkLst>
      <pc:sldChg chg="modSp">
        <pc:chgData name="Lydia MacNicol" userId="S::lydia.macnicol@spiresfederation.co.uk::f81e10c0-6e92-4c59-9a47-5694e64e7f45" providerId="AD" clId="Web-{03FCB42B-3855-8F0B-86D5-3F4D94D5A5E4}" dt="2023-03-06T13:03:59.856" v="7"/>
        <pc:sldMkLst>
          <pc:docMk/>
          <pc:sldMk cId="2315999893" sldId="264"/>
        </pc:sldMkLst>
        <pc:graphicFrameChg chg="mod modGraphic">
          <ac:chgData name="Lydia MacNicol" userId="S::lydia.macnicol@spiresfederation.co.uk::f81e10c0-6e92-4c59-9a47-5694e64e7f45" providerId="AD" clId="Web-{03FCB42B-3855-8F0B-86D5-3F4D94D5A5E4}" dt="2023-03-06T13:03:59.856" v="7"/>
          <ac:graphicFrameMkLst>
            <pc:docMk/>
            <pc:sldMk cId="2315999893" sldId="264"/>
            <ac:graphicFrameMk id="3" creationId="{C309D6EC-D8CA-42E0-9877-E82797564D7C}"/>
          </ac:graphicFrameMkLst>
        </pc:graphicFrameChg>
      </pc:sldChg>
    </pc:docChg>
  </pc:docChgLst>
  <pc:docChgLst>
    <pc:chgData name="Natalie Vaughan" userId="S::natalie.vaughan@spiresfederation.co.uk::c9575d1f-990c-4714-9b42-133ce15471a2" providerId="AD" clId="Web-{609BAED3-4A35-4D62-DD33-29B05CD8EC68}"/>
    <pc:docChg chg="modSld">
      <pc:chgData name="Natalie Vaughan" userId="S::natalie.vaughan@spiresfederation.co.uk::c9575d1f-990c-4714-9b42-133ce15471a2" providerId="AD" clId="Web-{609BAED3-4A35-4D62-DD33-29B05CD8EC68}" dt="2022-10-12T11:04:36.640" v="263"/>
      <pc:docMkLst>
        <pc:docMk/>
      </pc:docMkLst>
      <pc:sldChg chg="modSp">
        <pc:chgData name="Natalie Vaughan" userId="S::natalie.vaughan@spiresfederation.co.uk::c9575d1f-990c-4714-9b42-133ce15471a2" providerId="AD" clId="Web-{609BAED3-4A35-4D62-DD33-29B05CD8EC68}" dt="2022-10-12T11:01:05.571" v="92" actId="20577"/>
        <pc:sldMkLst>
          <pc:docMk/>
          <pc:sldMk cId="3793943773" sldId="257"/>
        </pc:sldMkLst>
        <pc:spChg chg="mod">
          <ac:chgData name="Natalie Vaughan" userId="S::natalie.vaughan@spiresfederation.co.uk::c9575d1f-990c-4714-9b42-133ce15471a2" providerId="AD" clId="Web-{609BAED3-4A35-4D62-DD33-29B05CD8EC68}" dt="2022-10-12T11:01:05.571" v="92" actId="20577"/>
          <ac:spMkLst>
            <pc:docMk/>
            <pc:sldMk cId="3793943773" sldId="257"/>
            <ac:spMk id="4" creationId="{53FE212D-BFC9-4D6B-BB25-2170A4F1783E}"/>
          </ac:spMkLst>
        </pc:spChg>
        <pc:graphicFrameChg chg="modGraphic">
          <ac:chgData name="Natalie Vaughan" userId="S::natalie.vaughan@spiresfederation.co.uk::c9575d1f-990c-4714-9b42-133ce15471a2" providerId="AD" clId="Web-{609BAED3-4A35-4D62-DD33-29B05CD8EC68}" dt="2022-10-12T10:57:28.469" v="0"/>
          <ac:graphicFrameMkLst>
            <pc:docMk/>
            <pc:sldMk cId="3793943773" sldId="257"/>
            <ac:graphicFrameMk id="3" creationId="{C309D6EC-D8CA-42E0-9877-E82797564D7C}"/>
          </ac:graphicFrameMkLst>
        </pc:graphicFrameChg>
      </pc:sldChg>
      <pc:sldChg chg="modSp">
        <pc:chgData name="Natalie Vaughan" userId="S::natalie.vaughan@spiresfederation.co.uk::c9575d1f-990c-4714-9b42-133ce15471a2" providerId="AD" clId="Web-{609BAED3-4A35-4D62-DD33-29B05CD8EC68}" dt="2022-10-12T11:00:59.367" v="86" actId="20577"/>
        <pc:sldMkLst>
          <pc:docMk/>
          <pc:sldMk cId="4193036855" sldId="260"/>
        </pc:sldMkLst>
        <pc:spChg chg="mod">
          <ac:chgData name="Natalie Vaughan" userId="S::natalie.vaughan@spiresfederation.co.uk::c9575d1f-990c-4714-9b42-133ce15471a2" providerId="AD" clId="Web-{609BAED3-4A35-4D62-DD33-29B05CD8EC68}" dt="2022-10-12T11:00:59.367" v="86" actId="20577"/>
          <ac:spMkLst>
            <pc:docMk/>
            <pc:sldMk cId="4193036855" sldId="260"/>
            <ac:spMk id="4" creationId="{53FE212D-BFC9-4D6B-BB25-2170A4F1783E}"/>
          </ac:spMkLst>
        </pc:spChg>
      </pc:sldChg>
      <pc:sldChg chg="modSp">
        <pc:chgData name="Natalie Vaughan" userId="S::natalie.vaughan@spiresfederation.co.uk::c9575d1f-990c-4714-9b42-133ce15471a2" providerId="AD" clId="Web-{609BAED3-4A35-4D62-DD33-29B05CD8EC68}" dt="2022-10-12T10:58:03.924" v="7" actId="20577"/>
        <pc:sldMkLst>
          <pc:docMk/>
          <pc:sldMk cId="540966190" sldId="261"/>
        </pc:sldMkLst>
        <pc:spChg chg="mod">
          <ac:chgData name="Natalie Vaughan" userId="S::natalie.vaughan@spiresfederation.co.uk::c9575d1f-990c-4714-9b42-133ce15471a2" providerId="AD" clId="Web-{609BAED3-4A35-4D62-DD33-29B05CD8EC68}" dt="2022-10-12T10:58:03.924" v="7" actId="20577"/>
          <ac:spMkLst>
            <pc:docMk/>
            <pc:sldMk cId="540966190" sldId="261"/>
            <ac:spMk id="4" creationId="{53FE212D-BFC9-4D6B-BB25-2170A4F1783E}"/>
          </ac:spMkLst>
        </pc:spChg>
      </pc:sldChg>
      <pc:sldChg chg="modSp">
        <pc:chgData name="Natalie Vaughan" userId="S::natalie.vaughan@spiresfederation.co.uk::c9575d1f-990c-4714-9b42-133ce15471a2" providerId="AD" clId="Web-{609BAED3-4A35-4D62-DD33-29B05CD8EC68}" dt="2022-10-12T11:01:25.712" v="94" actId="20577"/>
        <pc:sldMkLst>
          <pc:docMk/>
          <pc:sldMk cId="4137687644" sldId="262"/>
        </pc:sldMkLst>
        <pc:spChg chg="mod">
          <ac:chgData name="Natalie Vaughan" userId="S::natalie.vaughan@spiresfederation.co.uk::c9575d1f-990c-4714-9b42-133ce15471a2" providerId="AD" clId="Web-{609BAED3-4A35-4D62-DD33-29B05CD8EC68}" dt="2022-10-12T11:01:25.712" v="94" actId="20577"/>
          <ac:spMkLst>
            <pc:docMk/>
            <pc:sldMk cId="4137687644" sldId="262"/>
            <ac:spMk id="4" creationId="{53FE212D-BFC9-4D6B-BB25-2170A4F1783E}"/>
          </ac:spMkLst>
        </pc:spChg>
      </pc:sldChg>
      <pc:sldChg chg="modSp">
        <pc:chgData name="Natalie Vaughan" userId="S::natalie.vaughan@spiresfederation.co.uk::c9575d1f-990c-4714-9b42-133ce15471a2" providerId="AD" clId="Web-{609BAED3-4A35-4D62-DD33-29B05CD8EC68}" dt="2022-10-12T11:00:12.475" v="84"/>
        <pc:sldMkLst>
          <pc:docMk/>
          <pc:sldMk cId="3500215024" sldId="263"/>
        </pc:sldMkLst>
        <pc:spChg chg="mod">
          <ac:chgData name="Natalie Vaughan" userId="S::natalie.vaughan@spiresfederation.co.uk::c9575d1f-990c-4714-9b42-133ce15471a2" providerId="AD" clId="Web-{609BAED3-4A35-4D62-DD33-29B05CD8EC68}" dt="2022-10-12T10:57:57.439" v="4" actId="20577"/>
          <ac:spMkLst>
            <pc:docMk/>
            <pc:sldMk cId="3500215024" sldId="263"/>
            <ac:spMk id="4" creationId="{53FE212D-BFC9-4D6B-BB25-2170A4F1783E}"/>
          </ac:spMkLst>
        </pc:spChg>
        <pc:graphicFrameChg chg="mod modGraphic">
          <ac:chgData name="Natalie Vaughan" userId="S::natalie.vaughan@spiresfederation.co.uk::c9575d1f-990c-4714-9b42-133ce15471a2" providerId="AD" clId="Web-{609BAED3-4A35-4D62-DD33-29B05CD8EC68}" dt="2022-10-12T11:00:12.475" v="84"/>
          <ac:graphicFrameMkLst>
            <pc:docMk/>
            <pc:sldMk cId="3500215024" sldId="263"/>
            <ac:graphicFrameMk id="3" creationId="{C309D6EC-D8CA-42E0-9877-E82797564D7C}"/>
          </ac:graphicFrameMkLst>
        </pc:graphicFrameChg>
      </pc:sldChg>
      <pc:sldChg chg="modSp">
        <pc:chgData name="Natalie Vaughan" userId="S::natalie.vaughan@spiresfederation.co.uk::c9575d1f-990c-4714-9b42-133ce15471a2" providerId="AD" clId="Web-{609BAED3-4A35-4D62-DD33-29B05CD8EC68}" dt="2022-10-12T11:01:51.603" v="99" actId="20577"/>
        <pc:sldMkLst>
          <pc:docMk/>
          <pc:sldMk cId="2315999893" sldId="264"/>
        </pc:sldMkLst>
        <pc:spChg chg="mod">
          <ac:chgData name="Natalie Vaughan" userId="S::natalie.vaughan@spiresfederation.co.uk::c9575d1f-990c-4714-9b42-133ce15471a2" providerId="AD" clId="Web-{609BAED3-4A35-4D62-DD33-29B05CD8EC68}" dt="2022-10-12T11:01:51.603" v="99" actId="20577"/>
          <ac:spMkLst>
            <pc:docMk/>
            <pc:sldMk cId="2315999893" sldId="264"/>
            <ac:spMk id="4" creationId="{53FE212D-BFC9-4D6B-BB25-2170A4F1783E}"/>
          </ac:spMkLst>
        </pc:spChg>
      </pc:sldChg>
      <pc:sldChg chg="modSp">
        <pc:chgData name="Natalie Vaughan" userId="S::natalie.vaughan@spiresfederation.co.uk::c9575d1f-990c-4714-9b42-133ce15471a2" providerId="AD" clId="Web-{609BAED3-4A35-4D62-DD33-29B05CD8EC68}" dt="2022-10-12T11:01:59.401" v="104" actId="20577"/>
        <pc:sldMkLst>
          <pc:docMk/>
          <pc:sldMk cId="1583067573" sldId="265"/>
        </pc:sldMkLst>
        <pc:spChg chg="mod">
          <ac:chgData name="Natalie Vaughan" userId="S::natalie.vaughan@spiresfederation.co.uk::c9575d1f-990c-4714-9b42-133ce15471a2" providerId="AD" clId="Web-{609BAED3-4A35-4D62-DD33-29B05CD8EC68}" dt="2022-10-12T11:01:59.401" v="104" actId="20577"/>
          <ac:spMkLst>
            <pc:docMk/>
            <pc:sldMk cId="1583067573" sldId="265"/>
            <ac:spMk id="4" creationId="{53FE212D-BFC9-4D6B-BB25-2170A4F1783E}"/>
          </ac:spMkLst>
        </pc:spChg>
      </pc:sldChg>
      <pc:sldChg chg="modSp">
        <pc:chgData name="Natalie Vaughan" userId="S::natalie.vaughan@spiresfederation.co.uk::c9575d1f-990c-4714-9b42-133ce15471a2" providerId="AD" clId="Web-{609BAED3-4A35-4D62-DD33-29B05CD8EC68}" dt="2022-10-12T11:02:07.291" v="109" actId="20577"/>
        <pc:sldMkLst>
          <pc:docMk/>
          <pc:sldMk cId="1979124110" sldId="267"/>
        </pc:sldMkLst>
        <pc:spChg chg="mod">
          <ac:chgData name="Natalie Vaughan" userId="S::natalie.vaughan@spiresfederation.co.uk::c9575d1f-990c-4714-9b42-133ce15471a2" providerId="AD" clId="Web-{609BAED3-4A35-4D62-DD33-29B05CD8EC68}" dt="2022-10-12T11:02:07.291" v="109" actId="20577"/>
          <ac:spMkLst>
            <pc:docMk/>
            <pc:sldMk cId="1979124110" sldId="267"/>
            <ac:spMk id="4" creationId="{53FE212D-BFC9-4D6B-BB25-2170A4F1783E}"/>
          </ac:spMkLst>
        </pc:spChg>
      </pc:sldChg>
      <pc:sldChg chg="modSp">
        <pc:chgData name="Natalie Vaughan" userId="S::natalie.vaughan@spiresfederation.co.uk::c9575d1f-990c-4714-9b42-133ce15471a2" providerId="AD" clId="Web-{609BAED3-4A35-4D62-DD33-29B05CD8EC68}" dt="2022-10-12T10:58:12.127" v="10" actId="20577"/>
        <pc:sldMkLst>
          <pc:docMk/>
          <pc:sldMk cId="1440818941" sldId="268"/>
        </pc:sldMkLst>
        <pc:spChg chg="mod">
          <ac:chgData name="Natalie Vaughan" userId="S::natalie.vaughan@spiresfederation.co.uk::c9575d1f-990c-4714-9b42-133ce15471a2" providerId="AD" clId="Web-{609BAED3-4A35-4D62-DD33-29B05CD8EC68}" dt="2022-10-12T10:58:12.127" v="10" actId="20577"/>
          <ac:spMkLst>
            <pc:docMk/>
            <pc:sldMk cId="1440818941" sldId="268"/>
            <ac:spMk id="4" creationId="{53FE212D-BFC9-4D6B-BB25-2170A4F1783E}"/>
          </ac:spMkLst>
        </pc:spChg>
      </pc:sldChg>
      <pc:sldChg chg="modSp">
        <pc:chgData name="Natalie Vaughan" userId="S::natalie.vaughan@spiresfederation.co.uk::c9575d1f-990c-4714-9b42-133ce15471a2" providerId="AD" clId="Web-{609BAED3-4A35-4D62-DD33-29B05CD8EC68}" dt="2022-10-12T11:04:36.640" v="263"/>
        <pc:sldMkLst>
          <pc:docMk/>
          <pc:sldMk cId="4269740980" sldId="269"/>
        </pc:sldMkLst>
        <pc:spChg chg="mod">
          <ac:chgData name="Natalie Vaughan" userId="S::natalie.vaughan@spiresfederation.co.uk::c9575d1f-990c-4714-9b42-133ce15471a2" providerId="AD" clId="Web-{609BAED3-4A35-4D62-DD33-29B05CD8EC68}" dt="2022-10-12T11:01:45.259" v="95" actId="20577"/>
          <ac:spMkLst>
            <pc:docMk/>
            <pc:sldMk cId="4269740980" sldId="269"/>
            <ac:spMk id="4" creationId="{53FE212D-BFC9-4D6B-BB25-2170A4F1783E}"/>
          </ac:spMkLst>
        </pc:spChg>
        <pc:graphicFrameChg chg="mod modGraphic">
          <ac:chgData name="Natalie Vaughan" userId="S::natalie.vaughan@spiresfederation.co.uk::c9575d1f-990c-4714-9b42-133ce15471a2" providerId="AD" clId="Web-{609BAED3-4A35-4D62-DD33-29B05CD8EC68}" dt="2022-10-12T11:04:36.640" v="263"/>
          <ac:graphicFrameMkLst>
            <pc:docMk/>
            <pc:sldMk cId="4269740980" sldId="269"/>
            <ac:graphicFrameMk id="3" creationId="{C309D6EC-D8CA-42E0-9877-E82797564D7C}"/>
          </ac:graphicFrameMkLst>
        </pc:graphicFrameChg>
      </pc:sldChg>
    </pc:docChg>
  </pc:docChgLst>
  <pc:docChgLst>
    <pc:chgData name="Emma Toulson" userId="S::emma.toulson@spiresfederation.co.uk::6b4a0bb5-ff4f-48c0-b903-a343cff5868a" providerId="AD" clId="Web-{DFDBB0A5-8C52-1396-2163-EABA21352613}"/>
    <pc:docChg chg="modSld">
      <pc:chgData name="Emma Toulson" userId="S::emma.toulson@spiresfederation.co.uk::6b4a0bb5-ff4f-48c0-b903-a343cff5868a" providerId="AD" clId="Web-{DFDBB0A5-8C52-1396-2163-EABA21352613}" dt="2022-11-02T08:50:36.869" v="2" actId="1076"/>
      <pc:docMkLst>
        <pc:docMk/>
      </pc:docMkLst>
      <pc:sldChg chg="modSp">
        <pc:chgData name="Emma Toulson" userId="S::emma.toulson@spiresfederation.co.uk::6b4a0bb5-ff4f-48c0-b903-a343cff5868a" providerId="AD" clId="Web-{DFDBB0A5-8C52-1396-2163-EABA21352613}" dt="2022-11-02T08:50:36.869" v="2" actId="1076"/>
        <pc:sldMkLst>
          <pc:docMk/>
          <pc:sldMk cId="4193036855" sldId="260"/>
        </pc:sldMkLst>
        <pc:graphicFrameChg chg="mod modGraphic">
          <ac:chgData name="Emma Toulson" userId="S::emma.toulson@spiresfederation.co.uk::6b4a0bb5-ff4f-48c0-b903-a343cff5868a" providerId="AD" clId="Web-{DFDBB0A5-8C52-1396-2163-EABA21352613}" dt="2022-11-02T08:50:36.869" v="2" actId="1076"/>
          <ac:graphicFrameMkLst>
            <pc:docMk/>
            <pc:sldMk cId="4193036855" sldId="260"/>
            <ac:graphicFrameMk id="3" creationId="{C309D6EC-D8CA-42E0-9877-E82797564D7C}"/>
          </ac:graphicFrameMkLst>
        </pc:graphicFrameChg>
      </pc:sldChg>
    </pc:docChg>
  </pc:docChgLst>
  <pc:docChgLst>
    <pc:chgData name="Abigail Burland" userId="S::abigail.burland@spiresfederation.co.uk::ef31b1c3-7e6f-4c09-878e-5c6f38f8e2cb" providerId="AD" clId="Web-{13E166D8-F8B2-BC4D-1AEE-306A675D0344}"/>
    <pc:docChg chg="modSld">
      <pc:chgData name="Abigail Burland" userId="S::abigail.burland@spiresfederation.co.uk::ef31b1c3-7e6f-4c09-878e-5c6f38f8e2cb" providerId="AD" clId="Web-{13E166D8-F8B2-BC4D-1AEE-306A675D0344}" dt="2022-10-30T18:44:19.812" v="0"/>
      <pc:docMkLst>
        <pc:docMk/>
      </pc:docMkLst>
      <pc:sldChg chg="modSp">
        <pc:chgData name="Abigail Burland" userId="S::abigail.burland@spiresfederation.co.uk::ef31b1c3-7e6f-4c09-878e-5c6f38f8e2cb" providerId="AD" clId="Web-{13E166D8-F8B2-BC4D-1AEE-306A675D0344}" dt="2022-10-30T18:44:19.812" v="0"/>
        <pc:sldMkLst>
          <pc:docMk/>
          <pc:sldMk cId="1583067573" sldId="265"/>
        </pc:sldMkLst>
        <pc:graphicFrameChg chg="modGraphic">
          <ac:chgData name="Abigail Burland" userId="S::abigail.burland@spiresfederation.co.uk::ef31b1c3-7e6f-4c09-878e-5c6f38f8e2cb" providerId="AD" clId="Web-{13E166D8-F8B2-BC4D-1AEE-306A675D0344}" dt="2022-10-30T18:44:19.812" v="0"/>
          <ac:graphicFrameMkLst>
            <pc:docMk/>
            <pc:sldMk cId="1583067573" sldId="265"/>
            <ac:graphicFrameMk id="3" creationId="{C309D6EC-D8CA-42E0-9877-E82797564D7C}"/>
          </ac:graphicFrameMkLst>
        </pc:graphicFrameChg>
      </pc:sldChg>
    </pc:docChg>
  </pc:docChgLst>
  <pc:docChgLst>
    <pc:chgData name="Gemma Norris" userId="S::gemma.norris@spiresfederation.co.uk::628d201f-a52c-4a01-b4af-867da985c804" providerId="AD" clId="Web-{6DFB7892-F9B7-63BF-EB53-6A8AEF576FB4}"/>
    <pc:docChg chg="modSld">
      <pc:chgData name="Gemma Norris" userId="S::gemma.norris@spiresfederation.co.uk::628d201f-a52c-4a01-b4af-867da985c804" providerId="AD" clId="Web-{6DFB7892-F9B7-63BF-EB53-6A8AEF576FB4}" dt="2022-10-12T11:01:34.560" v="13" actId="20577"/>
      <pc:docMkLst>
        <pc:docMk/>
      </pc:docMkLst>
      <pc:sldChg chg="modSp">
        <pc:chgData name="Gemma Norris" userId="S::gemma.norris@spiresfederation.co.uk::628d201f-a52c-4a01-b4af-867da985c804" providerId="AD" clId="Web-{6DFB7892-F9B7-63BF-EB53-6A8AEF576FB4}" dt="2022-10-12T11:01:34.560" v="13" actId="20577"/>
        <pc:sldMkLst>
          <pc:docMk/>
          <pc:sldMk cId="3286185356" sldId="256"/>
        </pc:sldMkLst>
        <pc:spChg chg="mod">
          <ac:chgData name="Gemma Norris" userId="S::gemma.norris@spiresfederation.co.uk::628d201f-a52c-4a01-b4af-867da985c804" providerId="AD" clId="Web-{6DFB7892-F9B7-63BF-EB53-6A8AEF576FB4}" dt="2022-10-12T11:01:34.560" v="13" actId="20577"/>
          <ac:spMkLst>
            <pc:docMk/>
            <pc:sldMk cId="3286185356" sldId="256"/>
            <ac:spMk id="4" creationId="{53FE212D-BFC9-4D6B-BB25-2170A4F1783E}"/>
          </ac:spMkLst>
        </pc:spChg>
      </pc:sldChg>
    </pc:docChg>
  </pc:docChgLst>
  <pc:docChgLst>
    <pc:chgData name="Lydia MacNicol" userId="S::lydia.macnicol@spiresfederation.co.uk::f81e10c0-6e92-4c59-9a47-5694e64e7f45" providerId="AD" clId="Web-{088BA1F8-6C6F-1663-4806-4CF22E3500DB}"/>
    <pc:docChg chg="modSld">
      <pc:chgData name="Lydia MacNicol" userId="S::lydia.macnicol@spiresfederation.co.uk::f81e10c0-6e92-4c59-9a47-5694e64e7f45" providerId="AD" clId="Web-{088BA1F8-6C6F-1663-4806-4CF22E3500DB}" dt="2023-03-04T10:52:44.600" v="93"/>
      <pc:docMkLst>
        <pc:docMk/>
      </pc:docMkLst>
      <pc:sldChg chg="modSp">
        <pc:chgData name="Lydia MacNicol" userId="S::lydia.macnicol@spiresfederation.co.uk::f81e10c0-6e92-4c59-9a47-5694e64e7f45" providerId="AD" clId="Web-{088BA1F8-6C6F-1663-4806-4CF22E3500DB}" dt="2023-03-04T10:52:44.600" v="93"/>
        <pc:sldMkLst>
          <pc:docMk/>
          <pc:sldMk cId="2315999893" sldId="264"/>
        </pc:sldMkLst>
        <pc:graphicFrameChg chg="mod modGraphic">
          <ac:chgData name="Lydia MacNicol" userId="S::lydia.macnicol@spiresfederation.co.uk::f81e10c0-6e92-4c59-9a47-5694e64e7f45" providerId="AD" clId="Web-{088BA1F8-6C6F-1663-4806-4CF22E3500DB}" dt="2023-03-04T10:52:44.600" v="93"/>
          <ac:graphicFrameMkLst>
            <pc:docMk/>
            <pc:sldMk cId="2315999893" sldId="264"/>
            <ac:graphicFrameMk id="3" creationId="{C309D6EC-D8CA-42E0-9877-E82797564D7C}"/>
          </ac:graphicFrameMkLst>
        </pc:graphicFrameChg>
      </pc:sldChg>
    </pc:docChg>
  </pc:docChgLst>
  <pc:docChgLst>
    <pc:chgData name="Gemma Norris" userId="S::gemma.norris@spiresfederation.co.uk::628d201f-a52c-4a01-b4af-867da985c804" providerId="AD" clId="Web-{48664160-6D45-1482-BE8D-683F49438C73}"/>
    <pc:docChg chg="modSld">
      <pc:chgData name="Gemma Norris" userId="S::gemma.norris@spiresfederation.co.uk::628d201f-a52c-4a01-b4af-867da985c804" providerId="AD" clId="Web-{48664160-6D45-1482-BE8D-683F49438C73}" dt="2022-10-12T12:33:47.067" v="3"/>
      <pc:docMkLst>
        <pc:docMk/>
      </pc:docMkLst>
      <pc:sldChg chg="modSp">
        <pc:chgData name="Gemma Norris" userId="S::gemma.norris@spiresfederation.co.uk::628d201f-a52c-4a01-b4af-867da985c804" providerId="AD" clId="Web-{48664160-6D45-1482-BE8D-683F49438C73}" dt="2022-10-12T12:33:47.067" v="3"/>
        <pc:sldMkLst>
          <pc:docMk/>
          <pc:sldMk cId="4269740980" sldId="269"/>
        </pc:sldMkLst>
        <pc:graphicFrameChg chg="mod modGraphic">
          <ac:chgData name="Gemma Norris" userId="S::gemma.norris@spiresfederation.co.uk::628d201f-a52c-4a01-b4af-867da985c804" providerId="AD" clId="Web-{48664160-6D45-1482-BE8D-683F49438C73}" dt="2022-10-12T12:33:47.067" v="3"/>
          <ac:graphicFrameMkLst>
            <pc:docMk/>
            <pc:sldMk cId="4269740980" sldId="269"/>
            <ac:graphicFrameMk id="3" creationId="{C309D6EC-D8CA-42E0-9877-E82797564D7C}"/>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76DE5F-DF04-4F27-A344-93FB2E432C72}" type="datetimeFigureOut">
              <a:rPr lang="en-GB" smtClean="0"/>
              <a:t>06/03/2023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EE44C5-FA99-4680-9B86-B28965A57CB9}" type="slidenum">
              <a:rPr lang="en-GB" smtClean="0"/>
              <a:t>‹#›</a:t>
            </a:fld>
            <a:endParaRPr lang="en-GB"/>
          </a:p>
        </p:txBody>
      </p:sp>
    </p:spTree>
    <p:extLst>
      <p:ext uri="{BB962C8B-B14F-4D97-AF65-F5344CB8AC3E}">
        <p14:creationId xmlns:p14="http://schemas.microsoft.com/office/powerpoint/2010/main" val="637770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FEE44C5-FA99-4680-9B86-B28965A57CB9}" type="slidenum">
              <a:rPr lang="en-GB" smtClean="0"/>
              <a:t>3</a:t>
            </a:fld>
            <a:endParaRPr lang="en-GB"/>
          </a:p>
        </p:txBody>
      </p:sp>
    </p:spTree>
    <p:extLst>
      <p:ext uri="{BB962C8B-B14F-4D97-AF65-F5344CB8AC3E}">
        <p14:creationId xmlns:p14="http://schemas.microsoft.com/office/powerpoint/2010/main" val="31591694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FEE44C5-FA99-4680-9B86-B28965A57CB9}" type="slidenum">
              <a:rPr lang="en-GB" smtClean="0"/>
              <a:t>4</a:t>
            </a:fld>
            <a:endParaRPr lang="en-GB"/>
          </a:p>
        </p:txBody>
      </p:sp>
    </p:spTree>
    <p:extLst>
      <p:ext uri="{BB962C8B-B14F-4D97-AF65-F5344CB8AC3E}">
        <p14:creationId xmlns:p14="http://schemas.microsoft.com/office/powerpoint/2010/main" val="22907624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FEE44C5-FA99-4680-9B86-B28965A57CB9}" type="slidenum">
              <a:rPr lang="en-GB" smtClean="0"/>
              <a:t>5</a:t>
            </a:fld>
            <a:endParaRPr lang="en-GB"/>
          </a:p>
        </p:txBody>
      </p:sp>
    </p:spTree>
    <p:extLst>
      <p:ext uri="{BB962C8B-B14F-4D97-AF65-F5344CB8AC3E}">
        <p14:creationId xmlns:p14="http://schemas.microsoft.com/office/powerpoint/2010/main" val="17841336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2F32-7798-4564-8282-CAE11DB41B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7FADDA-4B94-4A2E-88D3-B6613E9EC8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899993-D5C4-4B50-B5A5-730EB644A32E}"/>
              </a:ext>
            </a:extLst>
          </p:cNvPr>
          <p:cNvSpPr>
            <a:spLocks noGrp="1"/>
          </p:cNvSpPr>
          <p:nvPr>
            <p:ph type="dt" sz="half" idx="10"/>
          </p:nvPr>
        </p:nvSpPr>
        <p:spPr/>
        <p:txBody>
          <a:bodyPr/>
          <a:lstStyle/>
          <a:p>
            <a:fld id="{CDC55D41-4AB0-4312-A420-B20A1BDF5A76}" type="datetimeFigureOut">
              <a:rPr lang="en-GB" smtClean="0"/>
              <a:t>06/03/2023</a:t>
            </a:fld>
            <a:endParaRPr lang="en-GB"/>
          </a:p>
        </p:txBody>
      </p:sp>
      <p:sp>
        <p:nvSpPr>
          <p:cNvPr id="5" name="Footer Placeholder 4">
            <a:extLst>
              <a:ext uri="{FF2B5EF4-FFF2-40B4-BE49-F238E27FC236}">
                <a16:creationId xmlns:a16="http://schemas.microsoft.com/office/drawing/2014/main" id="{B9F30A0B-5D12-454A-BA41-C1BF4AAFC2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165155-854B-4718-BE7A-D5248F348195}"/>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549440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DE126-D9F1-414E-A524-ABCDBD2918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E0B3AB-A0C1-476D-A37A-35CFFDD164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652B75-FE02-4D01-BAAE-DA345F51DA44}"/>
              </a:ext>
            </a:extLst>
          </p:cNvPr>
          <p:cNvSpPr>
            <a:spLocks noGrp="1"/>
          </p:cNvSpPr>
          <p:nvPr>
            <p:ph type="dt" sz="half" idx="10"/>
          </p:nvPr>
        </p:nvSpPr>
        <p:spPr/>
        <p:txBody>
          <a:bodyPr/>
          <a:lstStyle/>
          <a:p>
            <a:fld id="{CDC55D41-4AB0-4312-A420-B20A1BDF5A76}" type="datetimeFigureOut">
              <a:rPr lang="en-GB" smtClean="0"/>
              <a:t>06/03/2023</a:t>
            </a:fld>
            <a:endParaRPr lang="en-GB"/>
          </a:p>
        </p:txBody>
      </p:sp>
      <p:sp>
        <p:nvSpPr>
          <p:cNvPr id="5" name="Footer Placeholder 4">
            <a:extLst>
              <a:ext uri="{FF2B5EF4-FFF2-40B4-BE49-F238E27FC236}">
                <a16:creationId xmlns:a16="http://schemas.microsoft.com/office/drawing/2014/main" id="{B59F2088-0B61-49AD-8AEF-34A45B4AC5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C3F0FC-BDDB-4AE2-A261-3FC192508922}"/>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001926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D398B-46A2-4C16-8E6B-3FCAD4E686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7762F7-FA5F-4E83-9E1A-482AE2657F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B532D0-13FB-4D1F-834C-C4E5B5C94855}"/>
              </a:ext>
            </a:extLst>
          </p:cNvPr>
          <p:cNvSpPr>
            <a:spLocks noGrp="1"/>
          </p:cNvSpPr>
          <p:nvPr>
            <p:ph type="dt" sz="half" idx="10"/>
          </p:nvPr>
        </p:nvSpPr>
        <p:spPr/>
        <p:txBody>
          <a:bodyPr/>
          <a:lstStyle/>
          <a:p>
            <a:fld id="{CDC55D41-4AB0-4312-A420-B20A1BDF5A76}" type="datetimeFigureOut">
              <a:rPr lang="en-GB" smtClean="0"/>
              <a:t>06/03/2023</a:t>
            </a:fld>
            <a:endParaRPr lang="en-GB"/>
          </a:p>
        </p:txBody>
      </p:sp>
      <p:sp>
        <p:nvSpPr>
          <p:cNvPr id="5" name="Footer Placeholder 4">
            <a:extLst>
              <a:ext uri="{FF2B5EF4-FFF2-40B4-BE49-F238E27FC236}">
                <a16:creationId xmlns:a16="http://schemas.microsoft.com/office/drawing/2014/main" id="{4F19A6C8-0BB6-4E19-A634-62B3449DCF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61B6A6-140B-4F75-8410-CE1F5EBDA32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791563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6127A-B3F6-45DF-B6A9-93108D4406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8957FE-B6C1-4774-BFC8-D389935FFA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DE26C5-36C2-409F-B5D1-6422B0F02C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F1E25DC-CAE7-4F04-9FB3-9AC40781257D}"/>
              </a:ext>
            </a:extLst>
          </p:cNvPr>
          <p:cNvSpPr>
            <a:spLocks noGrp="1"/>
          </p:cNvSpPr>
          <p:nvPr>
            <p:ph type="dt" sz="half" idx="10"/>
          </p:nvPr>
        </p:nvSpPr>
        <p:spPr/>
        <p:txBody>
          <a:bodyPr/>
          <a:lstStyle/>
          <a:p>
            <a:fld id="{CDC55D41-4AB0-4312-A420-B20A1BDF5A76}" type="datetimeFigureOut">
              <a:rPr lang="en-GB" smtClean="0"/>
              <a:t>06/03/2023</a:t>
            </a:fld>
            <a:endParaRPr lang="en-GB"/>
          </a:p>
        </p:txBody>
      </p:sp>
      <p:sp>
        <p:nvSpPr>
          <p:cNvPr id="6" name="Footer Placeholder 5">
            <a:extLst>
              <a:ext uri="{FF2B5EF4-FFF2-40B4-BE49-F238E27FC236}">
                <a16:creationId xmlns:a16="http://schemas.microsoft.com/office/drawing/2014/main" id="{2DC6E613-CFD3-4890-B8D3-320F516896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0F7CA2-861E-4933-A1AD-07BBE319520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07613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DD187-1F7F-4953-BE9D-AB85015AA5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F29CF6E-BAB7-464D-8A88-2314BC18E7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EF2B6E-D889-4256-B447-2C5B5E8CDB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412A75A-DDDC-489C-917E-3349A73886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0BD1E8-501E-44B9-BF08-9A5F01F9ACE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9B7424F-EADF-428D-A783-A628D2E60555}"/>
              </a:ext>
            </a:extLst>
          </p:cNvPr>
          <p:cNvSpPr>
            <a:spLocks noGrp="1"/>
          </p:cNvSpPr>
          <p:nvPr>
            <p:ph type="dt" sz="half" idx="10"/>
          </p:nvPr>
        </p:nvSpPr>
        <p:spPr/>
        <p:txBody>
          <a:bodyPr/>
          <a:lstStyle/>
          <a:p>
            <a:fld id="{CDC55D41-4AB0-4312-A420-B20A1BDF5A76}" type="datetimeFigureOut">
              <a:rPr lang="en-GB" smtClean="0"/>
              <a:t>06/03/2023</a:t>
            </a:fld>
            <a:endParaRPr lang="en-GB"/>
          </a:p>
        </p:txBody>
      </p:sp>
      <p:sp>
        <p:nvSpPr>
          <p:cNvPr id="8" name="Footer Placeholder 7">
            <a:extLst>
              <a:ext uri="{FF2B5EF4-FFF2-40B4-BE49-F238E27FC236}">
                <a16:creationId xmlns:a16="http://schemas.microsoft.com/office/drawing/2014/main" id="{A29B5C68-FA0E-4128-B07C-54C96E28E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C4496B9-4598-4794-9016-8BDFC6BA0F66}"/>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96433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D3793-06C6-4B90-ABCF-779B174050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08F566-D2E1-4886-B215-095A4D1979E8}"/>
              </a:ext>
            </a:extLst>
          </p:cNvPr>
          <p:cNvSpPr>
            <a:spLocks noGrp="1"/>
          </p:cNvSpPr>
          <p:nvPr>
            <p:ph type="dt" sz="half" idx="10"/>
          </p:nvPr>
        </p:nvSpPr>
        <p:spPr/>
        <p:txBody>
          <a:bodyPr/>
          <a:lstStyle/>
          <a:p>
            <a:fld id="{CDC55D41-4AB0-4312-A420-B20A1BDF5A76}" type="datetimeFigureOut">
              <a:rPr lang="en-GB" smtClean="0"/>
              <a:t>06/03/2023</a:t>
            </a:fld>
            <a:endParaRPr lang="en-GB"/>
          </a:p>
        </p:txBody>
      </p:sp>
      <p:sp>
        <p:nvSpPr>
          <p:cNvPr id="4" name="Footer Placeholder 3">
            <a:extLst>
              <a:ext uri="{FF2B5EF4-FFF2-40B4-BE49-F238E27FC236}">
                <a16:creationId xmlns:a16="http://schemas.microsoft.com/office/drawing/2014/main" id="{8810A379-04BE-4DC4-ABFC-A59A8BFBB7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ECCF29-89B7-40E4-B623-82A21A34D64F}"/>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18022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4CE185-F1AC-41D0-BF69-66ADCC0C2E51}"/>
              </a:ext>
            </a:extLst>
          </p:cNvPr>
          <p:cNvSpPr>
            <a:spLocks noGrp="1"/>
          </p:cNvSpPr>
          <p:nvPr>
            <p:ph type="dt" sz="half" idx="10"/>
          </p:nvPr>
        </p:nvSpPr>
        <p:spPr/>
        <p:txBody>
          <a:bodyPr/>
          <a:lstStyle/>
          <a:p>
            <a:fld id="{CDC55D41-4AB0-4312-A420-B20A1BDF5A76}" type="datetimeFigureOut">
              <a:rPr lang="en-GB" smtClean="0"/>
              <a:t>06/03/2023</a:t>
            </a:fld>
            <a:endParaRPr lang="en-GB"/>
          </a:p>
        </p:txBody>
      </p:sp>
      <p:sp>
        <p:nvSpPr>
          <p:cNvPr id="3" name="Footer Placeholder 2">
            <a:extLst>
              <a:ext uri="{FF2B5EF4-FFF2-40B4-BE49-F238E27FC236}">
                <a16:creationId xmlns:a16="http://schemas.microsoft.com/office/drawing/2014/main" id="{3006861C-BBFA-473E-83CD-C2233D5901F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8C15F4-34EC-47C8-913F-6039A82C855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961491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197E3-D5BE-484A-BD27-CA1374AB16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62EA664-8C45-4A31-9788-2451EFADBB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4B2003-15C2-4980-A916-9ABD2CE448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314548-D2BF-40DD-BA45-E212ACDA14FD}"/>
              </a:ext>
            </a:extLst>
          </p:cNvPr>
          <p:cNvSpPr>
            <a:spLocks noGrp="1"/>
          </p:cNvSpPr>
          <p:nvPr>
            <p:ph type="dt" sz="half" idx="10"/>
          </p:nvPr>
        </p:nvSpPr>
        <p:spPr/>
        <p:txBody>
          <a:bodyPr/>
          <a:lstStyle/>
          <a:p>
            <a:fld id="{CDC55D41-4AB0-4312-A420-B20A1BDF5A76}" type="datetimeFigureOut">
              <a:rPr lang="en-GB" smtClean="0"/>
              <a:t>06/03/2023</a:t>
            </a:fld>
            <a:endParaRPr lang="en-GB"/>
          </a:p>
        </p:txBody>
      </p:sp>
      <p:sp>
        <p:nvSpPr>
          <p:cNvPr id="6" name="Footer Placeholder 5">
            <a:extLst>
              <a:ext uri="{FF2B5EF4-FFF2-40B4-BE49-F238E27FC236}">
                <a16:creationId xmlns:a16="http://schemas.microsoft.com/office/drawing/2014/main" id="{F1B764E1-94CC-42BD-8D0C-1CC02C56B3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11CDF1-17F6-4A79-9851-851A95D76B6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530275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43B49-50C4-4073-BA14-A1326DC535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87FDE0-B490-49A2-B142-ED137E8845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506A47-D125-47BC-A712-F4BDEAC214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F8B02-0071-49C3-9832-BEC185F78F47}"/>
              </a:ext>
            </a:extLst>
          </p:cNvPr>
          <p:cNvSpPr>
            <a:spLocks noGrp="1"/>
          </p:cNvSpPr>
          <p:nvPr>
            <p:ph type="dt" sz="half" idx="10"/>
          </p:nvPr>
        </p:nvSpPr>
        <p:spPr/>
        <p:txBody>
          <a:bodyPr/>
          <a:lstStyle/>
          <a:p>
            <a:fld id="{CDC55D41-4AB0-4312-A420-B20A1BDF5A76}" type="datetimeFigureOut">
              <a:rPr lang="en-GB" smtClean="0"/>
              <a:t>06/03/2023</a:t>
            </a:fld>
            <a:endParaRPr lang="en-GB"/>
          </a:p>
        </p:txBody>
      </p:sp>
      <p:sp>
        <p:nvSpPr>
          <p:cNvPr id="6" name="Footer Placeholder 5">
            <a:extLst>
              <a:ext uri="{FF2B5EF4-FFF2-40B4-BE49-F238E27FC236}">
                <a16:creationId xmlns:a16="http://schemas.microsoft.com/office/drawing/2014/main" id="{1F4E4F1B-2ED6-4021-9074-0CDAC1C185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F18865-2331-42D4-9583-FC687C77FB23}"/>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775241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71855-7101-46C1-9608-C11FD928FE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DF746A-1AB9-44D6-91C2-4E1D3687A8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0BE011-5903-490B-A6BB-4B7649794106}"/>
              </a:ext>
            </a:extLst>
          </p:cNvPr>
          <p:cNvSpPr>
            <a:spLocks noGrp="1"/>
          </p:cNvSpPr>
          <p:nvPr>
            <p:ph type="dt" sz="half" idx="10"/>
          </p:nvPr>
        </p:nvSpPr>
        <p:spPr/>
        <p:txBody>
          <a:bodyPr/>
          <a:lstStyle/>
          <a:p>
            <a:fld id="{CDC55D41-4AB0-4312-A420-B20A1BDF5A76}" type="datetimeFigureOut">
              <a:rPr lang="en-GB" smtClean="0"/>
              <a:t>06/03/2023</a:t>
            </a:fld>
            <a:endParaRPr lang="en-GB"/>
          </a:p>
        </p:txBody>
      </p:sp>
      <p:sp>
        <p:nvSpPr>
          <p:cNvPr id="5" name="Footer Placeholder 4">
            <a:extLst>
              <a:ext uri="{FF2B5EF4-FFF2-40B4-BE49-F238E27FC236}">
                <a16:creationId xmlns:a16="http://schemas.microsoft.com/office/drawing/2014/main" id="{9512082B-37B0-4E5A-9D06-029444C706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C7AA1B-FE0D-4371-B5E5-C3DF0BDB8421}"/>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11335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8D34B2-98C7-49C8-89D4-2CFFA92890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3B59C2-E893-4D04-BE77-20443A9249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2D4FD-8342-49A1-8FF9-E2EB2145CE83}"/>
              </a:ext>
            </a:extLst>
          </p:cNvPr>
          <p:cNvSpPr>
            <a:spLocks noGrp="1"/>
          </p:cNvSpPr>
          <p:nvPr>
            <p:ph type="dt" sz="half" idx="10"/>
          </p:nvPr>
        </p:nvSpPr>
        <p:spPr/>
        <p:txBody>
          <a:bodyPr/>
          <a:lstStyle/>
          <a:p>
            <a:fld id="{CDC55D41-4AB0-4312-A420-B20A1BDF5A76}" type="datetimeFigureOut">
              <a:rPr lang="en-GB" smtClean="0"/>
              <a:t>06/03/2023</a:t>
            </a:fld>
            <a:endParaRPr lang="en-GB"/>
          </a:p>
        </p:txBody>
      </p:sp>
      <p:sp>
        <p:nvSpPr>
          <p:cNvPr id="5" name="Footer Placeholder 4">
            <a:extLst>
              <a:ext uri="{FF2B5EF4-FFF2-40B4-BE49-F238E27FC236}">
                <a16:creationId xmlns:a16="http://schemas.microsoft.com/office/drawing/2014/main" id="{41B038CE-C8C9-4860-8A69-E940531365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2ED7DD-8F41-4D1D-9D69-BF631CEA6AC0}"/>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690097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6298A6-0EC2-43B7-AB67-33EA504CBB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9D6075-F7C7-4CA2-874F-9183FC42B5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2C6367-BED6-41DC-89F6-C2AB3128A9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C55D41-4AB0-4312-A420-B20A1BDF5A76}" type="datetimeFigureOut">
              <a:rPr lang="en-GB" smtClean="0"/>
              <a:t>06/03/2023</a:t>
            </a:fld>
            <a:endParaRPr lang="en-GB"/>
          </a:p>
        </p:txBody>
      </p:sp>
      <p:sp>
        <p:nvSpPr>
          <p:cNvPr id="5" name="Footer Placeholder 4">
            <a:extLst>
              <a:ext uri="{FF2B5EF4-FFF2-40B4-BE49-F238E27FC236}">
                <a16:creationId xmlns:a16="http://schemas.microsoft.com/office/drawing/2014/main" id="{9A01189D-DEFD-4D06-83E8-FAE720313A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6F245F4-DE9A-4E43-879E-EAABD86BA7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094630-06F6-4001-8D85-14896106F147}" type="slidenum">
              <a:rPr lang="en-GB" smtClean="0"/>
              <a:t>‹#›</a:t>
            </a:fld>
            <a:endParaRPr lang="en-GB"/>
          </a:p>
        </p:txBody>
      </p:sp>
    </p:spTree>
    <p:extLst>
      <p:ext uri="{BB962C8B-B14F-4D97-AF65-F5344CB8AC3E}">
        <p14:creationId xmlns:p14="http://schemas.microsoft.com/office/powerpoint/2010/main" val="1075080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microsoft.com/office/2007/relationships/hdphoto" Target="../media/hdphoto4.wdp"/><Relationship Id="rId13"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5.png"/><Relationship Id="rId12" Type="http://schemas.microsoft.com/office/2007/relationships/hdphoto" Target="../media/hdphoto6.wdp"/><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microsoft.com/office/2007/relationships/hdphoto" Target="../media/hdphoto3.wdp"/><Relationship Id="rId11" Type="http://schemas.openxmlformats.org/officeDocument/2006/relationships/image" Target="../media/image7.png"/><Relationship Id="rId5" Type="http://schemas.openxmlformats.org/officeDocument/2006/relationships/image" Target="../media/image4.png"/><Relationship Id="rId10" Type="http://schemas.microsoft.com/office/2007/relationships/hdphoto" Target="../media/hdphoto5.wdp"/><Relationship Id="rId4" Type="http://schemas.microsoft.com/office/2007/relationships/hdphoto" Target="../media/hdphoto2.wdp"/><Relationship Id="rId9" Type="http://schemas.openxmlformats.org/officeDocument/2006/relationships/image" Target="../media/image6.png"/><Relationship Id="rId14" Type="http://schemas.microsoft.com/office/2007/relationships/hdphoto" Target="../media/hdphoto7.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1.png"/><Relationship Id="rId7" Type="http://schemas.microsoft.com/office/2007/relationships/hdphoto" Target="../media/hdphoto10.wdp"/><Relationship Id="rId2"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 Id="rId9"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FD53B2E-8907-4083-B887-CF915FD698E8}"/>
              </a:ext>
            </a:extLst>
          </p:cNvPr>
          <p:cNvPicPr>
            <a:picLocks noChangeAspect="1"/>
          </p:cNvPicPr>
          <p:nvPr/>
        </p:nvPicPr>
        <p:blipFill>
          <a:blip r:embed="rId2"/>
          <a:stretch>
            <a:fillRect/>
          </a:stretch>
        </p:blipFill>
        <p:spPr>
          <a:xfrm>
            <a:off x="4019956" y="1584357"/>
            <a:ext cx="8172044" cy="5203214"/>
          </a:xfrm>
          <a:prstGeom prst="rect">
            <a:avLst/>
          </a:prstGeom>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3066973" y="-1080025"/>
            <a:ext cx="11344082" cy="3479385"/>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7200">
                <a:latin typeface="Amatic SC"/>
                <a:cs typeface="Amatic SC"/>
              </a:rPr>
              <a:t>Reception Long </a:t>
            </a:r>
            <a:endParaRPr lang="en-US" sz="7200">
              <a:latin typeface="Amatic SC" panose="00000500000000000000" pitchFamily="2" charset="-79"/>
              <a:cs typeface="Amatic SC" panose="00000500000000000000" pitchFamily="2" charset="-79"/>
            </a:endParaRPr>
          </a:p>
          <a:p>
            <a:r>
              <a:rPr lang="en-US" sz="7200">
                <a:latin typeface="Amatic SC"/>
                <a:cs typeface="Amatic SC"/>
              </a:rPr>
              <a:t>Term Plan 22-23</a:t>
            </a:r>
            <a:endParaRPr lang="en-GB" sz="7200">
              <a:latin typeface="Amatic SC" panose="00000500000000000000" pitchFamily="2" charset="-79"/>
              <a:cs typeface="Amatic SC" panose="00000500000000000000" pitchFamily="2" charset="-79"/>
            </a:endParaRPr>
          </a:p>
        </p:txBody>
      </p:sp>
      <p:sp>
        <p:nvSpPr>
          <p:cNvPr id="7" name="TextBox 6">
            <a:extLst>
              <a:ext uri="{FF2B5EF4-FFF2-40B4-BE49-F238E27FC236}">
                <a16:creationId xmlns:a16="http://schemas.microsoft.com/office/drawing/2014/main" id="{35190E74-8587-48B1-A2DC-DA613BB57499}"/>
              </a:ext>
            </a:extLst>
          </p:cNvPr>
          <p:cNvSpPr txBox="1"/>
          <p:nvPr/>
        </p:nvSpPr>
        <p:spPr>
          <a:xfrm>
            <a:off x="249300" y="3204553"/>
            <a:ext cx="3969615" cy="3046988"/>
          </a:xfrm>
          <a:prstGeom prst="rect">
            <a:avLst/>
          </a:prstGeom>
          <a:noFill/>
        </p:spPr>
        <p:txBody>
          <a:bodyPr wrap="square">
            <a:spAutoFit/>
          </a:bodyPr>
          <a:lstStyle/>
          <a:p>
            <a:r>
              <a:rPr lang="en-US" sz="1600" i="1"/>
              <a:t>Children will an abundance of opportunities to learn through play. We will ensure that learning will be fun, engaging and we will challenge and support all children where ever their starting point. As an EYFS team and effective role models, we will provide high quality interactions in order to develop and deepen the children’s learning opportunities. We will deliver our curriculum through a balance of adult led and child-initiated activities based on the EYFS Framework 21’ &amp; children’s interests.</a:t>
            </a:r>
            <a:endParaRPr lang="en-GB" sz="1600" i="1"/>
          </a:p>
        </p:txBody>
      </p:sp>
      <p:sp>
        <p:nvSpPr>
          <p:cNvPr id="8" name="TextBox 7">
            <a:extLst>
              <a:ext uri="{FF2B5EF4-FFF2-40B4-BE49-F238E27FC236}">
                <a16:creationId xmlns:a16="http://schemas.microsoft.com/office/drawing/2014/main" id="{26423087-9BE2-4DE3-9A6C-B07225FFFFA9}"/>
              </a:ext>
            </a:extLst>
          </p:cNvPr>
          <p:cNvSpPr txBox="1"/>
          <p:nvPr/>
        </p:nvSpPr>
        <p:spPr>
          <a:xfrm>
            <a:off x="4722998" y="70429"/>
            <a:ext cx="7632070" cy="2062103"/>
          </a:xfrm>
          <a:prstGeom prst="rect">
            <a:avLst/>
          </a:prstGeom>
          <a:noFill/>
        </p:spPr>
        <p:txBody>
          <a:bodyPr wrap="square">
            <a:spAutoFit/>
          </a:bodyPr>
          <a:lstStyle/>
          <a:p>
            <a:r>
              <a:rPr lang="en-US" sz="1600" i="1"/>
              <a:t>We understand and appreciate the importance of the outdoor environment for our children. It is a continuation of our indoor provision and it will be used at every opportunity. At The Spires Federation, we provide our children with opportunities to develop their gross motor skills, to deepen their imaginations and also their sense of curiosity. We want the children to feel safe and secure at all times and ensure that our safeguarding procedures are rigorous and kept up to date. Communication is important to us and we greatly value the relationship that we develop with parents throughout this vital year.</a:t>
            </a:r>
            <a:endParaRPr lang="en-GB" sz="1600" i="1"/>
          </a:p>
        </p:txBody>
      </p:sp>
    </p:spTree>
    <p:extLst>
      <p:ext uri="{BB962C8B-B14F-4D97-AF65-F5344CB8AC3E}">
        <p14:creationId xmlns:p14="http://schemas.microsoft.com/office/powerpoint/2010/main" val="3286185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panose="00000500000000000000" pitchFamily="2" charset="-79"/>
                <a:cs typeface="Amatic SC" panose="00000500000000000000" pitchFamily="2" charset="-79"/>
              </a:rPr>
              <a:t>Reception Long Term Plan 22-23</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341338426"/>
              </p:ext>
            </p:extLst>
          </p:nvPr>
        </p:nvGraphicFramePr>
        <p:xfrm>
          <a:off x="366318" y="476214"/>
          <a:ext cx="11459364" cy="5929168"/>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55020">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200">
                          <a:solidFill>
                            <a:schemeClr val="bg1">
                              <a:lumMod val="50000"/>
                            </a:schemeClr>
                          </a:solidFill>
                          <a:latin typeface="Amatic SC"/>
                          <a:cs typeface="Amatic SC"/>
                        </a:rPr>
                        <a:t>Autumn 1</a:t>
                      </a:r>
                      <a:endParaRPr lang="en-GB" sz="32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a:solidFill>
                            <a:schemeClr val="bg1">
                              <a:lumMod val="50000"/>
                            </a:schemeClr>
                          </a:solidFill>
                          <a:latin typeface="Amatic SC"/>
                          <a:cs typeface="Amatic SC"/>
                        </a:rPr>
                        <a:t>Autumn 2</a:t>
                      </a:r>
                      <a:endParaRPr lang="en-GB" sz="32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200">
                          <a:solidFill>
                            <a:schemeClr val="bg1">
                              <a:lumMod val="50000"/>
                            </a:schemeClr>
                          </a:solidFill>
                          <a:latin typeface="Amatic SC"/>
                          <a:cs typeface="Amatic SC"/>
                        </a:rPr>
                        <a:t>Spring 1</a:t>
                      </a:r>
                      <a:endParaRPr lang="en-GB" sz="32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a:solidFill>
                            <a:schemeClr val="bg1">
                              <a:lumMod val="50000"/>
                            </a:schemeClr>
                          </a:solidFill>
                          <a:latin typeface="Amatic SC"/>
                          <a:cs typeface="Amatic SC"/>
                        </a:rPr>
                        <a:t>Spring 2</a:t>
                      </a:r>
                      <a:endParaRPr lang="en-GB" sz="32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a:solidFill>
                            <a:schemeClr val="bg1">
                              <a:lumMod val="50000"/>
                            </a:schemeClr>
                          </a:solidFill>
                          <a:latin typeface="Amatic SC"/>
                          <a:cs typeface="Amatic SC"/>
                        </a:rPr>
                        <a:t>Summer 1</a:t>
                      </a:r>
                      <a:endParaRPr lang="en-GB" sz="32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200">
                          <a:solidFill>
                            <a:schemeClr val="bg1">
                              <a:lumMod val="50000"/>
                            </a:schemeClr>
                          </a:solidFill>
                          <a:latin typeface="Amatic SC"/>
                          <a:cs typeface="Amatic SC"/>
                        </a:rPr>
                        <a:t>Summer 2</a:t>
                      </a:r>
                      <a:endParaRPr lang="en-GB" sz="32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42768">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endParaRPr lang="en-US" sz="2000" b="1" err="1">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lvl="0" algn="ctr">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0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000" b="1">
                          <a:solidFill>
                            <a:srgbClr val="7030A0"/>
                          </a:solidFill>
                          <a:latin typeface="Amatic SC"/>
                          <a:cs typeface="Amatic SC"/>
                        </a:rPr>
                        <a:t>superheroes</a:t>
                      </a:r>
                      <a:endParaRPr lang="en-GB" sz="2000" b="1" err="1">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630503">
                <a:tc rowSpan="2">
                  <a:txBody>
                    <a:bodyPr/>
                    <a:lstStyle/>
                    <a:p>
                      <a:pPr algn="ctr"/>
                      <a:endParaRPr lang="en-US" sz="80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r>
                        <a:rPr lang="en-US" sz="3200" b="0">
                          <a:latin typeface="Amatic SC"/>
                          <a:cs typeface="Amatic SC"/>
                        </a:rPr>
                        <a:t>Over Arching Principles </a:t>
                      </a:r>
                      <a:endParaRPr lang="en-GB" sz="32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200" b="1">
                          <a:solidFill>
                            <a:schemeClr val="bg1">
                              <a:lumMod val="50000"/>
                            </a:schemeClr>
                          </a:solidFill>
                          <a:latin typeface="+mn-lt"/>
                          <a:cs typeface="Amatic SC"/>
                        </a:rPr>
                        <a:t>Characteristics of Effective Learning </a:t>
                      </a:r>
                      <a:endParaRPr lang="en-US" sz="1200" b="1">
                        <a:solidFill>
                          <a:schemeClr val="bg1">
                            <a:lumMod val="50000"/>
                          </a:schemeClr>
                        </a:solidFill>
                        <a:latin typeface="+mn-lt"/>
                        <a:cs typeface="Amatic SC" panose="00000500000000000000" pitchFamily="2" charset="-79"/>
                      </a:endParaRPr>
                    </a:p>
                    <a:p>
                      <a:r>
                        <a:rPr lang="en-US" sz="1200" b="1">
                          <a:solidFill>
                            <a:srgbClr val="FF33CC"/>
                          </a:solidFill>
                          <a:latin typeface="+mn-lt"/>
                          <a:cs typeface="Amatic SC"/>
                        </a:rPr>
                        <a:t>Playing and exploring: </a:t>
                      </a:r>
                      <a:r>
                        <a:rPr lang="en-US" sz="1200">
                          <a:latin typeface="+mn-lt"/>
                          <a:cs typeface="RM Typerighter old" panose="00000400000000000000" pitchFamily="2" charset="-79"/>
                        </a:rPr>
                        <a:t>- Children investigate and experience things, and ‘have a go’. </a:t>
                      </a:r>
                      <a:r>
                        <a:rPr lang="en-GB" sz="1200">
                          <a:solidFill>
                            <a:srgbClr val="000000"/>
                          </a:solidFill>
                          <a:effectLst/>
                          <a:latin typeface="+mn-lt"/>
                          <a:ea typeface="Calibri" panose="020F0502020204030204" pitchFamily="34" charset="0"/>
                          <a:cs typeface="Acumin Pro"/>
                        </a:rPr>
                        <a:t>Children who actively participate in their </a:t>
                      </a:r>
                      <a:r>
                        <a:rPr lang="en-GB" sz="1200">
                          <a:solidFill>
                            <a:srgbClr val="000000"/>
                          </a:solidFill>
                          <a:latin typeface="+mn-lt"/>
                          <a:ea typeface="Calibri" panose="020F0502020204030204" pitchFamily="34" charset="0"/>
                          <a:cs typeface="Acumin Pro"/>
                        </a:rPr>
                        <a:t>own play </a:t>
                      </a:r>
                      <a:r>
                        <a:rPr lang="en-GB" sz="1200">
                          <a:solidFill>
                            <a:srgbClr val="000000"/>
                          </a:solidFill>
                          <a:effectLst/>
                          <a:latin typeface="+mn-lt"/>
                          <a:ea typeface="Calibri" panose="020F0502020204030204" pitchFamily="34" charset="0"/>
                          <a:cs typeface="Acumin Pro"/>
                        </a:rPr>
                        <a:t>develop a larger store of information and experiences to draw on which positively supports their learning </a:t>
                      </a:r>
                      <a:endParaRPr lang="en-US" sz="1200">
                        <a:latin typeface="+mn-lt"/>
                        <a:cs typeface="RM Typerighter old" panose="00000400000000000000" pitchFamily="2" charset="-79"/>
                      </a:endParaRPr>
                    </a:p>
                    <a:p>
                      <a:r>
                        <a:rPr lang="en-US" sz="1200" b="1">
                          <a:solidFill>
                            <a:srgbClr val="FF33CC"/>
                          </a:solidFill>
                          <a:latin typeface="+mn-lt"/>
                          <a:cs typeface="Amatic SC"/>
                        </a:rPr>
                        <a:t>Active learning: </a:t>
                      </a:r>
                      <a:r>
                        <a:rPr lang="en-US" sz="1200">
                          <a:latin typeface="+mn-lt"/>
                          <a:cs typeface="RM Typerighter old" panose="00000400000000000000" pitchFamily="2" charset="-79"/>
                        </a:rPr>
                        <a:t>- Children concentrate and keep on trying if they encounter difficulties. They are proud of their own achievements. </a:t>
                      </a:r>
                      <a:r>
                        <a:rPr lang="en-GB" sz="1200">
                          <a:effectLst/>
                          <a:latin typeface="+mn-lt"/>
                          <a:ea typeface="Calibri" panose="020F0502020204030204" pitchFamily="34" charset="0"/>
                          <a:cs typeface="RM Typerighter old" panose="00000400000000000000" pitchFamily="2" charset="-79"/>
                        </a:rPr>
                        <a:t>For children to develop into self-regulating, lifelong learners they are required to take ownership, accept challenges and learn persistence.</a:t>
                      </a:r>
                    </a:p>
                    <a:p>
                      <a:r>
                        <a:rPr lang="en-US" sz="1200" b="1">
                          <a:solidFill>
                            <a:srgbClr val="FF33CC"/>
                          </a:solidFill>
                          <a:latin typeface="+mn-lt"/>
                          <a:cs typeface="Amatic SC"/>
                        </a:rPr>
                        <a:t>Creating and thinking critically: </a:t>
                      </a:r>
                      <a:r>
                        <a:rPr lang="en-US" sz="1200">
                          <a:latin typeface="+mn-lt"/>
                          <a:cs typeface="RM Typerighter old" panose="00000400000000000000" pitchFamily="2" charset="-79"/>
                        </a:rPr>
                        <a:t>- Children develop their own ideas and make links between these ideas. </a:t>
                      </a:r>
                      <a:r>
                        <a:rPr lang="en-GB" sz="1200">
                          <a:effectLst/>
                          <a:latin typeface="+mn-lt"/>
                          <a:ea typeface="Calibri" panose="020F0502020204030204" pitchFamily="34" charset="0"/>
                          <a:cs typeface="RM Typerighter old" panose="00000400000000000000" pitchFamily="2" charset="-79"/>
                        </a:rPr>
                        <a:t>They think flexibly and rationally, drawing on previous experiences which help them to solve problems and reach conclusions.</a:t>
                      </a:r>
                      <a:r>
                        <a:rPr lang="en-GB" sz="1200">
                          <a:effectLst/>
                          <a:latin typeface="+mn-lt"/>
                          <a:ea typeface="Calibri" panose="020F0502020204030204" pitchFamily="34" charset="0"/>
                          <a:cs typeface="Arial"/>
                        </a:rPr>
                        <a:t> </a:t>
                      </a:r>
                    </a:p>
                    <a:p>
                      <a:endParaRPr lang="en-GB" sz="120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pPr algn="ctr"/>
                      <a:endParaRPr lang="en-GB" sz="1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US" sz="1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pPr algn="ct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507345316"/>
                  </a:ext>
                </a:extLst>
              </a:tr>
              <a:tr h="2621592">
                <a:tc vMerge="1">
                  <a:txBody>
                    <a:bodyPr/>
                    <a:lstStyle/>
                    <a:p>
                      <a:pPr algn="ctr"/>
                      <a:r>
                        <a:rPr lang="en-US" sz="3200" b="0">
                          <a:latin typeface="Amatic SC" panose="00000500000000000000" pitchFamily="2" charset="-79"/>
                          <a:cs typeface="Amatic SC" panose="00000500000000000000" pitchFamily="2" charset="-79"/>
                        </a:rPr>
                        <a:t>Over Arching Principles </a:t>
                      </a:r>
                      <a:endParaRPr lang="en-GB" sz="32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r>
                        <a:rPr lang="en-US" sz="1200" b="1" i="0">
                          <a:solidFill>
                            <a:srgbClr val="7030A0"/>
                          </a:solidFill>
                          <a:latin typeface="+mn-lt"/>
                          <a:cs typeface="Amatic SC"/>
                        </a:rPr>
                        <a:t>Unique Child: </a:t>
                      </a:r>
                      <a:r>
                        <a:rPr lang="en-US" sz="1200" i="0">
                          <a:latin typeface="+mn-lt"/>
                          <a:cs typeface="RM Typerighter old" panose="00000400000000000000" pitchFamily="2" charset="-79"/>
                        </a:rPr>
                        <a:t>Every child is unique and has the potential to be resilient, capable, confident and self-assured.  </a:t>
                      </a:r>
                    </a:p>
                    <a:p>
                      <a:r>
                        <a:rPr lang="en-US" sz="1200" b="1" i="0">
                          <a:solidFill>
                            <a:srgbClr val="7030A0"/>
                          </a:solidFill>
                          <a:latin typeface="+mn-lt"/>
                          <a:cs typeface="Amatic SC"/>
                        </a:rPr>
                        <a:t>Positive Relationships: </a:t>
                      </a:r>
                      <a:r>
                        <a:rPr lang="en-US" sz="1200" i="0">
                          <a:latin typeface="+mn-lt"/>
                          <a:cs typeface="RM Typerighter old" panose="00000400000000000000" pitchFamily="2" charset="-79"/>
                        </a:rPr>
                        <a:t>Children flourish with warm, strong &amp; positive partnerships between all staff and parents/</a:t>
                      </a:r>
                      <a:r>
                        <a:rPr lang="en-US" sz="1200" i="0" err="1">
                          <a:latin typeface="+mn-lt"/>
                          <a:cs typeface="RM Typerighter old" panose="00000400000000000000" pitchFamily="2" charset="-79"/>
                        </a:rPr>
                        <a:t>carers</a:t>
                      </a:r>
                      <a:r>
                        <a:rPr lang="en-US" sz="1200" i="0">
                          <a:latin typeface="+mn-lt"/>
                          <a:cs typeface="RM Typerighter old" panose="00000400000000000000" pitchFamily="2" charset="-79"/>
                        </a:rPr>
                        <a:t>. This promotes independence across the EYFS curriculum. Children and practitioners are NOT alone – embrace each community. </a:t>
                      </a:r>
                    </a:p>
                    <a:p>
                      <a:r>
                        <a:rPr lang="en-US" sz="1200" b="1" i="0">
                          <a:solidFill>
                            <a:srgbClr val="7030A0"/>
                          </a:solidFill>
                          <a:latin typeface="+mn-lt"/>
                          <a:cs typeface="Amatic SC"/>
                        </a:rPr>
                        <a:t>Enabling environments: </a:t>
                      </a:r>
                      <a:r>
                        <a:rPr lang="en-US" sz="1200" i="0">
                          <a:latin typeface="+mn-lt"/>
                          <a:cs typeface="RM Typerighter old" panose="00000400000000000000" pitchFamily="2" charset="-79"/>
                        </a:rPr>
                        <a:t>Children learn and develop well in safe and secure environments where routines are established and where adults respond to their individual needs and passions and help them to build upon their learning over time. </a:t>
                      </a:r>
                    </a:p>
                    <a:p>
                      <a:r>
                        <a:rPr lang="en-US" sz="1200" b="1" i="0">
                          <a:solidFill>
                            <a:srgbClr val="7030A0"/>
                          </a:solidFill>
                          <a:latin typeface="+mn-lt"/>
                          <a:cs typeface="Amatic SC"/>
                        </a:rPr>
                        <a:t>Learning and Development: </a:t>
                      </a:r>
                      <a:r>
                        <a:rPr lang="en-US" sz="1200" i="0">
                          <a:latin typeface="+mn-lt"/>
                          <a:cs typeface="RM Typerighter old" panose="00000400000000000000" pitchFamily="2" charset="-79"/>
                        </a:rPr>
                        <a:t>Children develop and learn at different rates (not in different ways as it stated 2017). We must be aware of children who need greater support than others. </a:t>
                      </a:r>
                    </a:p>
                    <a:p>
                      <a:endParaRPr lang="en-US" sz="1200" i="1">
                        <a:latin typeface="+mn-lt"/>
                        <a:cs typeface="RM Typerighter old" panose="00000400000000000000" pitchFamily="2" charset="-79"/>
                      </a:endParaRPr>
                    </a:p>
                    <a:p>
                      <a:r>
                        <a:rPr lang="en-US" sz="1200" i="1">
                          <a:latin typeface="+mn-lt"/>
                          <a:cs typeface="RM Typerighter old" panose="00000400000000000000" pitchFamily="2" charset="-79"/>
                        </a:rPr>
                        <a:t>PLAY: </a:t>
                      </a:r>
                      <a:r>
                        <a:rPr lang="en-US" sz="1200" b="0" i="1" kern="1200">
                          <a:solidFill>
                            <a:schemeClr val="dk1"/>
                          </a:solidFill>
                          <a:effectLst/>
                          <a:latin typeface="+mn-lt"/>
                          <a:ea typeface="+mn-ea"/>
                          <a:cs typeface="+mn-cs"/>
                        </a:rPr>
                        <a:t>At The Spires Federation, we understand that children learn best when they are engaged active and inspired.  We understand that active learning involves other children, adults, objects, ideas, stimuli and events that aim to engage and involve children for sustained periods. We believe that Early Years education should be as practical as possible and therefore , we are proud that our EYFS setting has an underlying ethos of ‘Learning through play. </a:t>
                      </a:r>
                      <a:r>
                        <a:rPr lang="en-GB" sz="1200" i="1">
                          <a:solidFill>
                            <a:schemeClr val="tx1"/>
                          </a:solidFill>
                          <a:latin typeface="+mn-lt"/>
                          <a:cs typeface="RM Typerighter old" panose="00000400000000000000" pitchFamily="2" charset="-79"/>
                        </a:rPr>
                        <a:t>PLAY is essential for children’s development across all areas. Play builds on children’s confidence as they learn to explore, to relate to others around them and develop relationships , set their own goals and solve problems. Children learn by leading their own play and by taking part in play which is guided by adults.</a:t>
                      </a:r>
                      <a:r>
                        <a:rPr lang="en-US" sz="1200" b="0" i="1" kern="1200">
                          <a:solidFill>
                            <a:schemeClr val="dk1"/>
                          </a:solidFill>
                          <a:effectLst/>
                          <a:latin typeface="+mn-lt"/>
                          <a:ea typeface="+mn-ea"/>
                          <a:cs typeface="+mn-cs"/>
                        </a:rPr>
                        <a:t>’</a:t>
                      </a:r>
                    </a:p>
                    <a:p>
                      <a:pPr marL="0" marR="0" lvl="0" indent="0" algn="ctr" rtl="0" eaLnBrk="1" fontAlgn="auto" latinLnBrk="0" hangingPunct="1">
                        <a:lnSpc>
                          <a:spcPct val="100000"/>
                        </a:lnSpc>
                        <a:spcBef>
                          <a:spcPts val="0"/>
                        </a:spcBef>
                        <a:spcAft>
                          <a:spcPts val="0"/>
                        </a:spcAft>
                        <a:buClrTx/>
                        <a:buSzTx/>
                        <a:buFontTx/>
                        <a:buNone/>
                      </a:pPr>
                      <a:r>
                        <a:rPr lang="en-US" sz="1400" b="1" i="1">
                          <a:latin typeface="+mn-lt"/>
                          <a:cs typeface="Amatic SC"/>
                        </a:rPr>
                        <a:t>We will ensure that all children learn and develop well and are kept healthy and safe at ALL times. </a:t>
                      </a:r>
                      <a:endParaRPr lang="en-GB" sz="1400" b="1" i="1">
                        <a:latin typeface="+mn-lt"/>
                        <a:cs typeface="Amatic SC" panose="00000500000000000000" pitchFamily="2" charset="-79"/>
                      </a:endParaRPr>
                    </a:p>
                    <a:p>
                      <a:endParaRPr lang="en-US" sz="1200" i="1">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bl>
          </a:graphicData>
        </a:graphic>
      </p:graphicFrame>
      <p:sp>
        <p:nvSpPr>
          <p:cNvPr id="6" name="TextBox 5">
            <a:extLst>
              <a:ext uri="{FF2B5EF4-FFF2-40B4-BE49-F238E27FC236}">
                <a16:creationId xmlns:a16="http://schemas.microsoft.com/office/drawing/2014/main" id="{D6796E57-4BE4-4760-9518-06087CD670E2}"/>
              </a:ext>
            </a:extLst>
          </p:cNvPr>
          <p:cNvSpPr txBox="1"/>
          <p:nvPr/>
        </p:nvSpPr>
        <p:spPr>
          <a:xfrm>
            <a:off x="1109291" y="6477811"/>
            <a:ext cx="12192000" cy="307777"/>
          </a:xfrm>
          <a:prstGeom prst="rect">
            <a:avLst/>
          </a:prstGeom>
          <a:noFill/>
        </p:spPr>
        <p:txBody>
          <a:bodyPr wrap="square">
            <a:spAutoFit/>
          </a:bodyPr>
          <a:lstStyle/>
          <a:p>
            <a:r>
              <a:rPr lang="en-US" sz="1400" i="1">
                <a:solidFill>
                  <a:schemeClr val="bg1">
                    <a:lumMod val="50000"/>
                  </a:schemeClr>
                </a:solidFill>
              </a:rPr>
              <a:t>The ultimate purpose of education, for adults and children, is to help them cultivate love, which is both an aesthetic and rational experience.</a:t>
            </a:r>
            <a:endParaRPr lang="en-GB" sz="1400" i="1">
              <a:solidFill>
                <a:schemeClr val="bg1">
                  <a:lumMod val="50000"/>
                </a:schemeClr>
              </a:solidFill>
            </a:endParaRPr>
          </a:p>
        </p:txBody>
      </p:sp>
      <p:sp>
        <p:nvSpPr>
          <p:cNvPr id="2" name="Arrow: Curved Down 1">
            <a:extLst>
              <a:ext uri="{FF2B5EF4-FFF2-40B4-BE49-F238E27FC236}">
                <a16:creationId xmlns:a16="http://schemas.microsoft.com/office/drawing/2014/main" id="{EDEE4DCC-E742-421C-AA1B-CCCBC03083AB}"/>
              </a:ext>
            </a:extLst>
          </p:cNvPr>
          <p:cNvSpPr/>
          <p:nvPr/>
        </p:nvSpPr>
        <p:spPr>
          <a:xfrm>
            <a:off x="585926" y="4169339"/>
            <a:ext cx="1438183" cy="1186155"/>
          </a:xfrm>
          <a:prstGeom prst="curvedDownArrow">
            <a:avLst/>
          </a:prstGeom>
          <a:solidFill>
            <a:srgbClr val="CC66FF"/>
          </a:solidFill>
          <a:ln>
            <a:solidFill>
              <a:srgbClr val="E1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26" name="Picture 2" descr="See the source image">
            <a:extLst>
              <a:ext uri="{FF2B5EF4-FFF2-40B4-BE49-F238E27FC236}">
                <a16:creationId xmlns:a16="http://schemas.microsoft.com/office/drawing/2014/main" id="{A01F3A18-D7E6-4C03-BEAE-37E240B48014}"/>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416929" y="955559"/>
            <a:ext cx="3052439" cy="305243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2B99C4B-24E8-40A1-9E6B-3C6AB4384B00}"/>
              </a:ext>
            </a:extLst>
          </p:cNvPr>
          <p:cNvSpPr/>
          <p:nvPr/>
        </p:nvSpPr>
        <p:spPr>
          <a:xfrm rot="20846512">
            <a:off x="495570" y="2336154"/>
            <a:ext cx="1367682" cy="646331"/>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3600" b="1">
                <a:ln/>
                <a:solidFill>
                  <a:schemeClr val="accent3"/>
                </a:solidFill>
                <a:latin typeface="Adler" panose="00000400000000000000" pitchFamily="2" charset="0"/>
              </a:rPr>
              <a:t>COEL</a:t>
            </a:r>
          </a:p>
        </p:txBody>
      </p:sp>
    </p:spTree>
    <p:extLst>
      <p:ext uri="{BB962C8B-B14F-4D97-AF65-F5344CB8AC3E}">
        <p14:creationId xmlns:p14="http://schemas.microsoft.com/office/powerpoint/2010/main" val="29527788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994911479"/>
              </p:ext>
            </p:extLst>
          </p:nvPr>
        </p:nvGraphicFramePr>
        <p:xfrm>
          <a:off x="133491" y="501550"/>
          <a:ext cx="11925017" cy="5493543"/>
        </p:xfrm>
        <a:graphic>
          <a:graphicData uri="http://schemas.openxmlformats.org/drawingml/2006/table">
            <a:tbl>
              <a:tblPr firstRow="1" bandRow="1">
                <a:tableStyleId>{5C22544A-7EE6-4342-B048-85BDC9FD1C3A}</a:tableStyleId>
              </a:tblPr>
              <a:tblGrid>
                <a:gridCol w="1550363">
                  <a:extLst>
                    <a:ext uri="{9D8B030D-6E8A-4147-A177-3AD203B41FA5}">
                      <a16:colId xmlns:a16="http://schemas.microsoft.com/office/drawing/2014/main" val="385991600"/>
                    </a:ext>
                  </a:extLst>
                </a:gridCol>
                <a:gridCol w="1729109">
                  <a:extLst>
                    <a:ext uri="{9D8B030D-6E8A-4147-A177-3AD203B41FA5}">
                      <a16:colId xmlns:a16="http://schemas.microsoft.com/office/drawing/2014/main" val="2865123548"/>
                    </a:ext>
                  </a:extLst>
                </a:gridCol>
                <a:gridCol w="1729109">
                  <a:extLst>
                    <a:ext uri="{9D8B030D-6E8A-4147-A177-3AD203B41FA5}">
                      <a16:colId xmlns:a16="http://schemas.microsoft.com/office/drawing/2014/main" val="872926247"/>
                    </a:ext>
                  </a:extLst>
                </a:gridCol>
                <a:gridCol w="1729109">
                  <a:extLst>
                    <a:ext uri="{9D8B030D-6E8A-4147-A177-3AD203B41FA5}">
                      <a16:colId xmlns:a16="http://schemas.microsoft.com/office/drawing/2014/main" val="1315738151"/>
                    </a:ext>
                  </a:extLst>
                </a:gridCol>
                <a:gridCol w="1729109">
                  <a:extLst>
                    <a:ext uri="{9D8B030D-6E8A-4147-A177-3AD203B41FA5}">
                      <a16:colId xmlns:a16="http://schemas.microsoft.com/office/drawing/2014/main" val="2709165749"/>
                    </a:ext>
                  </a:extLst>
                </a:gridCol>
                <a:gridCol w="1729109">
                  <a:extLst>
                    <a:ext uri="{9D8B030D-6E8A-4147-A177-3AD203B41FA5}">
                      <a16:colId xmlns:a16="http://schemas.microsoft.com/office/drawing/2014/main" val="2335150482"/>
                    </a:ext>
                  </a:extLst>
                </a:gridCol>
                <a:gridCol w="1729109">
                  <a:extLst>
                    <a:ext uri="{9D8B030D-6E8A-4147-A177-3AD203B41FA5}">
                      <a16:colId xmlns:a16="http://schemas.microsoft.com/office/drawing/2014/main" val="4046203905"/>
                    </a:ext>
                  </a:extLst>
                </a:gridCol>
              </a:tblGrid>
              <a:tr h="261930">
                <a:tc>
                  <a:txBody>
                    <a:bodyPr/>
                    <a:lstStyle/>
                    <a:p>
                      <a:pPr lvl="0" algn="ctr">
                        <a:buNone/>
                      </a:pP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a:solidFill>
                            <a:schemeClr val="bg1">
                              <a:lumMod val="50000"/>
                            </a:schemeClr>
                          </a:solidFill>
                          <a:latin typeface="Amatic SC"/>
                          <a:cs typeface="Amatic SC"/>
                        </a:rPr>
                        <a:t>Autumn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a:solidFill>
                            <a:schemeClr val="bg1">
                              <a:lumMod val="50000"/>
                            </a:schemeClr>
                          </a:solidFill>
                          <a:latin typeface="Amatic SC"/>
                          <a:cs typeface="Amatic SC"/>
                        </a:rPr>
                        <a:t>Autumn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a:solidFill>
                            <a:schemeClr val="bg1">
                              <a:lumMod val="50000"/>
                            </a:schemeClr>
                          </a:solidFill>
                          <a:latin typeface="Amatic SC"/>
                          <a:cs typeface="Amatic SC"/>
                        </a:rPr>
                        <a:t>Spring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a:solidFill>
                            <a:schemeClr val="bg1">
                              <a:lumMod val="50000"/>
                            </a:schemeClr>
                          </a:solidFill>
                          <a:latin typeface="Amatic SC"/>
                          <a:cs typeface="Amatic SC"/>
                        </a:rPr>
                        <a:t>Spring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a:solidFill>
                            <a:schemeClr val="bg1">
                              <a:lumMod val="50000"/>
                            </a:schemeClr>
                          </a:solidFill>
                          <a:latin typeface="Amatic SC"/>
                          <a:cs typeface="Amatic SC"/>
                        </a:rPr>
                        <a:t>Summer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a:solidFill>
                            <a:schemeClr val="bg1">
                              <a:lumMod val="50000"/>
                            </a:schemeClr>
                          </a:solidFill>
                          <a:latin typeface="Amatic SC"/>
                          <a:cs typeface="Amatic SC"/>
                        </a:rPr>
                        <a:t>Summer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64343">
                <a:tc rowSpan="2">
                  <a:txBody>
                    <a:bodyPr/>
                    <a:lstStyle/>
                    <a:p>
                      <a:pPr algn="ctr"/>
                      <a:r>
                        <a:rPr lang="en-US" sz="2400" b="1">
                          <a:latin typeface="Amatic SC"/>
                          <a:cs typeface="Amatic SC"/>
                        </a:rPr>
                        <a:t>General Themes </a:t>
                      </a:r>
                      <a:endParaRPr lang="en-US"/>
                    </a:p>
                    <a:p>
                      <a:pPr lvl="0" algn="ctr">
                        <a:buNone/>
                      </a:pPr>
                      <a:r>
                        <a:rPr lang="en-US" sz="1400" b="0">
                          <a:latin typeface="Amatic SC"/>
                          <a:cs typeface="Amatic SC"/>
                        </a:rPr>
                        <a:t>NB: </a:t>
                      </a:r>
                      <a:r>
                        <a:rPr lang="en-US" sz="1400" b="0" i="1">
                          <a:latin typeface="Amatic SC"/>
                          <a:cs typeface="Amatic SC"/>
                        </a:rPr>
                        <a:t>These themes may be adapted at various points to allow for children’s interests to flow through the provision  </a:t>
                      </a:r>
                      <a:endParaRPr lang="en-US"/>
                    </a:p>
                    <a:p>
                      <a:pPr lvl="0" algn="ctr">
                        <a:buNone/>
                      </a:pPr>
                      <a:r>
                        <a:rPr lang="en-US" sz="1200" b="1" i="1">
                          <a:solidFill>
                            <a:srgbClr val="7030A0"/>
                          </a:solidFill>
                          <a:latin typeface="Amatic SC"/>
                          <a:cs typeface="Amatic SC"/>
                        </a:rPr>
                        <a:t>WELL-BEING  &amp; </a:t>
                      </a:r>
                      <a:r>
                        <a:rPr lang="en-US" sz="1200" b="1" i="1" err="1">
                          <a:solidFill>
                            <a:srgbClr val="7030A0"/>
                          </a:solidFill>
                          <a:latin typeface="Amatic SC"/>
                          <a:cs typeface="Amatic SC"/>
                        </a:rPr>
                        <a:t>Behaviour</a:t>
                      </a:r>
                      <a:r>
                        <a:rPr lang="en-US" sz="1200" b="1" i="1">
                          <a:solidFill>
                            <a:srgbClr val="7030A0"/>
                          </a:solidFill>
                          <a:latin typeface="Amatic SC"/>
                          <a:cs typeface="Amatic SC"/>
                        </a:rPr>
                        <a:t> For Learning </a:t>
                      </a:r>
                      <a:endParaRPr lang="en-GB" sz="1200" b="1" i="1">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CC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400" b="1">
                          <a:solidFill>
                            <a:srgbClr val="7030A0"/>
                          </a:solidFill>
                          <a:latin typeface="Amatic SC"/>
                          <a:cs typeface="Amatic SC"/>
                        </a:rPr>
                        <a:t>All about me </a:t>
                      </a:r>
                      <a:endParaRPr lang="en-US" sz="2400" b="1">
                        <a:solidFill>
                          <a:srgbClr val="7030A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2400" b="1">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24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lvl="0" algn="ctr">
                        <a:buNone/>
                      </a:pPr>
                      <a:r>
                        <a:rPr lang="en-GB" sz="2400" b="1" baseline="0">
                          <a:solidFill>
                            <a:srgbClr val="7030A0"/>
                          </a:solidFill>
                          <a:latin typeface="Amatic SC"/>
                          <a:cs typeface="Amatic SC"/>
                        </a:rPr>
                        <a:t>On the farm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400" b="1" baseline="0">
                          <a:solidFill>
                            <a:srgbClr val="7030A0"/>
                          </a:solidFill>
                          <a:latin typeface="Amatic SC"/>
                          <a:cs typeface="Amatic SC"/>
                        </a:rPr>
                        <a:t>Summer holidays</a:t>
                      </a:r>
                      <a:endParaRPr lang="en-GB" sz="2400" b="1" baseline="0" err="1">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400" b="1">
                          <a:solidFill>
                            <a:srgbClr val="7030A0"/>
                          </a:solidFill>
                          <a:latin typeface="Amatic SC"/>
                          <a:cs typeface="Amatic SC"/>
                        </a:rPr>
                        <a:t>superheroes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4082736468"/>
                  </a:ext>
                </a:extLst>
              </a:tr>
              <a:tr h="1962326">
                <a:tc vMerge="1">
                  <a:txBody>
                    <a:bodyPr/>
                    <a:lstStyle/>
                    <a:p>
                      <a:pPr algn="ctr"/>
                      <a:endParaRPr lang="en-GB" sz="1400" b="1" i="1">
                        <a:solidFill>
                          <a:srgbClr val="7030A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900">
                          <a:solidFill>
                            <a:schemeClr val="tx1"/>
                          </a:solidFill>
                          <a:latin typeface="+mn-lt"/>
                          <a:cs typeface="Amatic SC"/>
                        </a:rPr>
                        <a:t>Starting school </a:t>
                      </a:r>
                      <a:endParaRPr lang="en-US" sz="900">
                        <a:solidFill>
                          <a:schemeClr val="tx1"/>
                        </a:solidFill>
                        <a:latin typeface="+mn-lt"/>
                        <a:cs typeface="Amatic SC" panose="00000500000000000000" pitchFamily="2" charset="-79"/>
                      </a:endParaRPr>
                    </a:p>
                    <a:p>
                      <a:pPr lvl="0" algn="ctr">
                        <a:buNone/>
                      </a:pPr>
                      <a:r>
                        <a:rPr lang="en-US" sz="900">
                          <a:solidFill>
                            <a:schemeClr val="tx1"/>
                          </a:solidFill>
                          <a:latin typeface="+mn-lt"/>
                          <a:cs typeface="Amatic SC"/>
                        </a:rPr>
                        <a:t> new beginnings </a:t>
                      </a:r>
                    </a:p>
                    <a:p>
                      <a:pPr lvl="0" algn="ctr">
                        <a:buNone/>
                      </a:pPr>
                      <a:r>
                        <a:rPr lang="en-US" sz="900">
                          <a:solidFill>
                            <a:schemeClr val="tx1"/>
                          </a:solidFill>
                          <a:latin typeface="+mn-lt"/>
                          <a:cs typeface="Amatic SC"/>
                        </a:rPr>
                        <a:t>All about me </a:t>
                      </a:r>
                    </a:p>
                    <a:p>
                      <a:pPr lvl="0" algn="ctr">
                        <a:buNone/>
                      </a:pPr>
                      <a:r>
                        <a:rPr lang="en-US" sz="900">
                          <a:solidFill>
                            <a:schemeClr val="tx1"/>
                          </a:solidFill>
                          <a:latin typeface="+mn-lt"/>
                          <a:cs typeface="Amatic SC"/>
                        </a:rPr>
                        <a:t>My family </a:t>
                      </a:r>
                    </a:p>
                    <a:p>
                      <a:pPr lvl="0" algn="ctr">
                        <a:buNone/>
                      </a:pPr>
                      <a:r>
                        <a:rPr lang="en-US" sz="900">
                          <a:solidFill>
                            <a:schemeClr val="tx1"/>
                          </a:solidFill>
                          <a:latin typeface="+mn-lt"/>
                          <a:cs typeface="Amatic SC"/>
                        </a:rPr>
                        <a:t>My school </a:t>
                      </a:r>
                    </a:p>
                    <a:p>
                      <a:pPr lvl="0" algn="ctr">
                        <a:buNone/>
                      </a:pPr>
                      <a:r>
                        <a:rPr lang="en-US" sz="900">
                          <a:solidFill>
                            <a:schemeClr val="tx1"/>
                          </a:solidFill>
                          <a:latin typeface="+mn-lt"/>
                          <a:cs typeface="Amatic SC"/>
                        </a:rPr>
                        <a:t>My village </a:t>
                      </a:r>
                    </a:p>
                    <a:p>
                      <a:pPr lvl="0" algn="ctr">
                        <a:buNone/>
                      </a:pPr>
                      <a:r>
                        <a:rPr lang="en-US" sz="900">
                          <a:solidFill>
                            <a:schemeClr val="tx1"/>
                          </a:solidFill>
                          <a:latin typeface="+mn-lt"/>
                          <a:cs typeface="Amatic SC"/>
                        </a:rPr>
                        <a:t>Autumn </a:t>
                      </a:r>
                    </a:p>
                    <a:p>
                      <a:pPr lvl="0" algn="ctr">
                        <a:buNone/>
                      </a:pPr>
                      <a:r>
                        <a:rPr lang="en-US" sz="900">
                          <a:solidFill>
                            <a:schemeClr val="tx1"/>
                          </a:solidFill>
                          <a:latin typeface="+mn-lt"/>
                          <a:cs typeface="Amatic SC"/>
                        </a:rPr>
                        <a:t>All Hallows Eve</a:t>
                      </a:r>
                    </a:p>
                    <a:p>
                      <a:pPr algn="ctr"/>
                      <a:r>
                        <a:rPr lang="en-US" sz="900" baseline="0">
                          <a:solidFill>
                            <a:schemeClr val="tx1"/>
                          </a:solidFill>
                          <a:latin typeface="+mn-lt"/>
                          <a:cs typeface="Amatic SC"/>
                        </a:rPr>
                        <a:t>Food / Healthy Eating</a:t>
                      </a:r>
                    </a:p>
                    <a:p>
                      <a:pPr algn="ctr"/>
                      <a:r>
                        <a:rPr lang="en-US" sz="900" baseline="0">
                          <a:solidFill>
                            <a:schemeClr val="tx1"/>
                          </a:solidFill>
                          <a:latin typeface="+mn-lt"/>
                          <a:cs typeface="Amatic SC"/>
                        </a:rPr>
                        <a:t>Harvest – where food comes from</a:t>
                      </a:r>
                      <a:endParaRPr lang="en-US" sz="900">
                        <a:solidFill>
                          <a:schemeClr val="tx1"/>
                        </a:solidFill>
                        <a:latin typeface="+mn-lt"/>
                        <a:cs typeface="Amatic SC"/>
                      </a:endParaRPr>
                    </a:p>
                    <a:p>
                      <a:pPr algn="ctr"/>
                      <a:r>
                        <a:rPr lang="en-US" sz="900">
                          <a:solidFill>
                            <a:schemeClr val="tx1"/>
                          </a:solidFill>
                          <a:latin typeface="+mn-lt"/>
                          <a:cs typeface="Amatic SC"/>
                        </a:rPr>
                        <a:t>PSED focus </a:t>
                      </a:r>
                    </a:p>
                    <a:p>
                      <a:pPr algn="ctr"/>
                      <a:endParaRPr lang="en-US" sz="900">
                        <a:solidFill>
                          <a:schemeClr val="tx1"/>
                        </a:solidFill>
                        <a:latin typeface="+mn-lt"/>
                        <a:cs typeface="Amatic SC" panose="00000500000000000000" pitchFamily="2" charset="-79"/>
                      </a:endParaRPr>
                    </a:p>
                    <a:p>
                      <a:pPr algn="ctr"/>
                      <a:r>
                        <a:rPr lang="en-US" sz="900" b="1" baseline="0">
                          <a:solidFill>
                            <a:schemeClr val="tx1"/>
                          </a:solidFill>
                          <a:latin typeface="+mn-lt"/>
                          <a:cs typeface="Amatic SC"/>
                        </a:rPr>
                        <a:t>Spires Explorers Focuses:</a:t>
                      </a:r>
                    </a:p>
                    <a:p>
                      <a:pPr algn="ctr"/>
                      <a:r>
                        <a:rPr lang="en-US" sz="900" baseline="0">
                          <a:solidFill>
                            <a:schemeClr val="tx1"/>
                          </a:solidFill>
                          <a:latin typeface="+mn-lt"/>
                          <a:cs typeface="Amatic SC"/>
                        </a:rPr>
                        <a:t>Leaves, apples, mushrooms, sticks</a:t>
                      </a:r>
                      <a:endParaRPr lang="en-US" sz="90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Bonfire night </a:t>
                      </a:r>
                      <a:endParaRPr lang="en-US"/>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Remembrance day </a:t>
                      </a:r>
                      <a:endParaRPr lang="en-US"/>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Fairy tales </a:t>
                      </a:r>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Careers week</a:t>
                      </a:r>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Diwali </a:t>
                      </a:r>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Christmas </a:t>
                      </a:r>
                    </a:p>
                    <a:p>
                      <a:pPr marL="0" marR="0" lvl="0" indent="0" algn="ctr" rtl="0" eaLnBrk="1" fontAlgn="auto" latinLnBrk="0" hangingPunct="1">
                        <a:lnSpc>
                          <a:spcPct val="100000"/>
                        </a:lnSpc>
                        <a:spcBef>
                          <a:spcPts val="0"/>
                        </a:spcBef>
                        <a:spcAft>
                          <a:spcPts val="0"/>
                        </a:spcAft>
                        <a:buClrTx/>
                        <a:buSzTx/>
                        <a:buFontTx/>
                        <a:buNone/>
                      </a:pPr>
                      <a:r>
                        <a:rPr lang="en-US" sz="900" baseline="0">
                          <a:solidFill>
                            <a:schemeClr val="tx1"/>
                          </a:solidFill>
                          <a:latin typeface="+mn-lt"/>
                          <a:cs typeface="Amatic SC"/>
                        </a:rPr>
                        <a:t>Celebrations </a:t>
                      </a:r>
                      <a:endParaRPr lang="en-US" sz="900">
                        <a:solidFill>
                          <a:schemeClr val="tx1"/>
                        </a:solidFill>
                        <a:latin typeface="+mn-lt"/>
                        <a:cs typeface="Amatic SC"/>
                      </a:endParaRP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The 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a:solidFill>
                            <a:schemeClr val="tx1"/>
                          </a:solidFill>
                          <a:latin typeface="+mn-lt"/>
                          <a:cs typeface="Amatic SC"/>
                        </a:rPr>
                        <a:t>At the Panto </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Christmas Lists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a:solidFill>
                            <a:schemeClr val="tx1"/>
                          </a:solidFill>
                          <a:latin typeface="+mn-lt"/>
                          <a:cs typeface="Amatic SC"/>
                        </a:rPr>
                        <a:t>Letters to Father Christmas</a:t>
                      </a:r>
                    </a:p>
                    <a:p>
                      <a:pPr marL="0" marR="0" lvl="0" indent="0" algn="ctr" rtl="0" eaLnBrk="1" fontAlgn="auto" latinLnBrk="0" hangingPunct="1">
                        <a:lnSpc>
                          <a:spcPct val="100000"/>
                        </a:lnSpc>
                        <a:spcBef>
                          <a:spcPts val="0"/>
                        </a:spcBef>
                        <a:spcAft>
                          <a:spcPts val="0"/>
                        </a:spcAft>
                        <a:buClrTx/>
                        <a:buSzTx/>
                        <a:buFontTx/>
                        <a:buNone/>
                      </a:pPr>
                      <a:endParaRPr lang="en-US" sz="900" b="1" baseline="0">
                        <a:solidFill>
                          <a:schemeClr val="tx1"/>
                        </a:solidFill>
                        <a:latin typeface="+mn-lt"/>
                        <a:cs typeface="Amatic SC"/>
                      </a:endParaRPr>
                    </a:p>
                    <a:p>
                      <a:pPr marL="0" marR="0" lvl="0" indent="0" algn="ctr">
                        <a:lnSpc>
                          <a:spcPct val="100000"/>
                        </a:lnSpc>
                        <a:spcBef>
                          <a:spcPts val="0"/>
                        </a:spcBef>
                        <a:spcAft>
                          <a:spcPts val="0"/>
                        </a:spcAft>
                        <a:buClrTx/>
                        <a:buSzTx/>
                        <a:buFontTx/>
                        <a:buNone/>
                      </a:pPr>
                      <a:endParaRPr lang="en-US" sz="900" b="1" baseline="0">
                        <a:solidFill>
                          <a:schemeClr val="tx1"/>
                        </a:solidFill>
                        <a:latin typeface="+mn-lt"/>
                        <a:cs typeface="Amatic SC"/>
                      </a:endParaRPr>
                    </a:p>
                    <a:p>
                      <a:pPr marL="0" marR="0" lvl="0" indent="0" algn="ctr">
                        <a:lnSpc>
                          <a:spcPct val="100000"/>
                        </a:lnSpc>
                        <a:spcBef>
                          <a:spcPts val="0"/>
                        </a:spcBef>
                        <a:spcAft>
                          <a:spcPts val="0"/>
                        </a:spcAft>
                        <a:buClrTx/>
                        <a:buSzTx/>
                        <a:buFontTx/>
                        <a:buNone/>
                      </a:pPr>
                      <a:r>
                        <a:rPr lang="en-US" sz="900" b="1" baseline="0">
                          <a:solidFill>
                            <a:schemeClr val="tx1"/>
                          </a:solidFill>
                          <a:latin typeface="+mn-lt"/>
                          <a:cs typeface="Amatic SC"/>
                        </a:rPr>
                        <a:t>Spires Explorers  Focuses:</a:t>
                      </a:r>
                      <a:endParaRPr lang="en-US" sz="900">
                        <a:solidFill>
                          <a:schemeClr val="tx1"/>
                        </a:solidFill>
                        <a:latin typeface="+mn-lt"/>
                        <a:cs typeface="Amatic SC"/>
                      </a:endParaRPr>
                    </a:p>
                    <a:p>
                      <a:pPr marL="0" marR="0" lvl="0" indent="0" algn="ctr" rtl="0" eaLnBrk="1" fontAlgn="auto" latinLnBrk="0" hangingPunct="1">
                        <a:lnSpc>
                          <a:spcPct val="100000"/>
                        </a:lnSpc>
                        <a:spcBef>
                          <a:spcPts val="0"/>
                        </a:spcBef>
                        <a:spcAft>
                          <a:spcPts val="0"/>
                        </a:spcAft>
                        <a:buClrTx/>
                        <a:buSzTx/>
                        <a:buFontTx/>
                        <a:buNone/>
                      </a:pPr>
                      <a:r>
                        <a:rPr lang="en-US" sz="900" b="0" baseline="0">
                          <a:solidFill>
                            <a:schemeClr val="tx1"/>
                          </a:solidFill>
                          <a:latin typeface="+mn-lt"/>
                          <a:cs typeface="Amatic SC"/>
                        </a:rPr>
                        <a:t>Pumpkins, spiders, fire, winter trees, decorations,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900">
                          <a:solidFill>
                            <a:schemeClr val="tx1"/>
                          </a:solidFill>
                          <a:latin typeface="+mn-lt"/>
                          <a:cs typeface="Amatic SC"/>
                        </a:rPr>
                        <a:t>Winter </a:t>
                      </a:r>
                      <a:endParaRPr lang="en-US"/>
                    </a:p>
                    <a:p>
                      <a:pPr lvl="0" algn="ctr">
                        <a:buNone/>
                      </a:pPr>
                      <a:r>
                        <a:rPr lang="en-US" sz="900">
                          <a:solidFill>
                            <a:schemeClr val="tx1"/>
                          </a:solidFill>
                          <a:latin typeface="+mn-lt"/>
                          <a:cs typeface="Amatic SC"/>
                        </a:rPr>
                        <a:t>New life new beginnings </a:t>
                      </a:r>
                    </a:p>
                    <a:p>
                      <a:pPr lvl="0" algn="ctr">
                        <a:buNone/>
                      </a:pPr>
                      <a:r>
                        <a:rPr lang="en-US" sz="900">
                          <a:solidFill>
                            <a:schemeClr val="tx1"/>
                          </a:solidFill>
                          <a:latin typeface="+mn-lt"/>
                          <a:cs typeface="Amatic SC"/>
                        </a:rPr>
                        <a:t>Chinese new year </a:t>
                      </a:r>
                      <a:endParaRPr lang="en-US"/>
                    </a:p>
                    <a:p>
                      <a:pPr lvl="0" algn="ctr">
                        <a:buNone/>
                      </a:pPr>
                      <a:r>
                        <a:rPr lang="en-US" sz="900">
                          <a:solidFill>
                            <a:schemeClr val="tx1"/>
                          </a:solidFill>
                          <a:latin typeface="+mn-lt"/>
                          <a:cs typeface="Amatic SC"/>
                        </a:rPr>
                        <a:t>Transport and journeys </a:t>
                      </a:r>
                      <a:endParaRPr lang="en-US"/>
                    </a:p>
                    <a:p>
                      <a:pPr lvl="0" algn="ctr">
                        <a:buNone/>
                      </a:pPr>
                      <a:r>
                        <a:rPr lang="en-US" sz="900">
                          <a:solidFill>
                            <a:schemeClr val="tx1"/>
                          </a:solidFill>
                          <a:latin typeface="+mn-lt"/>
                          <a:cs typeface="Amatic SC"/>
                        </a:rPr>
                        <a:t>Growing and changing </a:t>
                      </a:r>
                      <a:endParaRPr lang="en-US"/>
                    </a:p>
                    <a:p>
                      <a:pPr lvl="0" algn="ctr">
                        <a:buNone/>
                      </a:pPr>
                      <a:r>
                        <a:rPr lang="en-US" sz="900" b="0" i="0" u="none" strike="noStrike" noProof="0"/>
                        <a:t>Day and Night</a:t>
                      </a:r>
                      <a:endParaRPr lang="en-US"/>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Climates / Hibernation </a:t>
                      </a:r>
                    </a:p>
                    <a:p>
                      <a:pPr algn="ctr"/>
                      <a:r>
                        <a:rPr lang="en-US" sz="900">
                          <a:solidFill>
                            <a:schemeClr val="tx1"/>
                          </a:solidFill>
                          <a:latin typeface="+mn-lt"/>
                          <a:cs typeface="Amatic SC"/>
                        </a:rPr>
                        <a:t>Animal patterns</a:t>
                      </a:r>
                    </a:p>
                    <a:p>
                      <a:pPr algn="ctr"/>
                      <a:r>
                        <a:rPr lang="en-US" sz="900">
                          <a:solidFill>
                            <a:schemeClr val="tx1"/>
                          </a:solidFill>
                          <a:latin typeface="+mn-lt"/>
                          <a:cs typeface="Amatic SC"/>
                        </a:rPr>
                        <a:t>David Attenborough </a:t>
                      </a:r>
                    </a:p>
                    <a:p>
                      <a:pPr algn="ctr"/>
                      <a:r>
                        <a:rPr lang="en-US" sz="900">
                          <a:solidFill>
                            <a:schemeClr val="tx1"/>
                          </a:solidFill>
                          <a:latin typeface="+mn-lt"/>
                          <a:cs typeface="Amatic SC"/>
                        </a:rPr>
                        <a:t>Happy Habitats</a:t>
                      </a:r>
                    </a:p>
                    <a:p>
                      <a:pPr algn="ctr"/>
                      <a:r>
                        <a:rPr lang="en-US" sz="900">
                          <a:solidFill>
                            <a:schemeClr val="tx1"/>
                          </a:solidFill>
                          <a:latin typeface="+mn-lt"/>
                          <a:cs typeface="Amatic SC"/>
                        </a:rPr>
                        <a:t>Birds and Feeders</a:t>
                      </a:r>
                    </a:p>
                    <a:p>
                      <a:pPr algn="ctr"/>
                      <a:endParaRPr lang="en-US" sz="900" baseline="0">
                        <a:solidFill>
                          <a:schemeClr val="tx1"/>
                        </a:solidFill>
                        <a:latin typeface="+mn-lt"/>
                        <a:cs typeface="Amatic SC"/>
                      </a:endParaRPr>
                    </a:p>
                    <a:p>
                      <a:pPr algn="ctr"/>
                      <a:endParaRPr lang="en-US" sz="900" baseline="0">
                        <a:solidFill>
                          <a:schemeClr val="tx1"/>
                        </a:solidFill>
                        <a:latin typeface="+mn-lt"/>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900" b="1" baseline="0">
                          <a:solidFill>
                            <a:schemeClr val="tx1"/>
                          </a:solidFill>
                          <a:latin typeface="+mn-lt"/>
                          <a:cs typeface="Amatic SC"/>
                        </a:rPr>
                        <a:t>Spires Explorers Focuses: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0" baseline="0">
                          <a:solidFill>
                            <a:schemeClr val="tx1"/>
                          </a:solidFill>
                          <a:latin typeface="+mn-lt"/>
                          <a:cs typeface="Amatic SC"/>
                        </a:rPr>
                        <a:t>Hedgehogs, owls, badgers, bird feeders, stars (autumn), robins, northern lights (winter) the moon (spring)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900">
                          <a:solidFill>
                            <a:schemeClr val="tx1"/>
                          </a:solidFill>
                          <a:latin typeface="+mn-lt"/>
                          <a:cs typeface="Amatic SC"/>
                        </a:rPr>
                        <a:t>Seasonal changes</a:t>
                      </a:r>
                      <a:r>
                        <a:rPr lang="en-US" sz="900" baseline="0">
                          <a:solidFill>
                            <a:schemeClr val="tx1"/>
                          </a:solidFill>
                          <a:latin typeface="+mn-lt"/>
                          <a:cs typeface="Amatic SC"/>
                        </a:rPr>
                        <a:t> – Spring</a:t>
                      </a:r>
                    </a:p>
                    <a:p>
                      <a:pPr lvl="0" algn="ctr">
                        <a:buNone/>
                      </a:pPr>
                      <a:r>
                        <a:rPr lang="en-US" sz="900" baseline="0">
                          <a:solidFill>
                            <a:schemeClr val="tx1"/>
                          </a:solidFill>
                          <a:latin typeface="+mn-lt"/>
                          <a:cs typeface="Amatic SC"/>
                        </a:rPr>
                        <a:t>Pancake day </a:t>
                      </a:r>
                    </a:p>
                    <a:p>
                      <a:pPr lvl="0" algn="ctr">
                        <a:buNone/>
                      </a:pPr>
                      <a:r>
                        <a:rPr lang="en-US" sz="900" baseline="0">
                          <a:solidFill>
                            <a:schemeClr val="tx1"/>
                          </a:solidFill>
                          <a:latin typeface="+mn-lt"/>
                          <a:cs typeface="Amatic SC"/>
                        </a:rPr>
                        <a:t>On the farm </a:t>
                      </a:r>
                    </a:p>
                    <a:p>
                      <a:pPr lvl="0" algn="ctr">
                        <a:buNone/>
                      </a:pPr>
                      <a:r>
                        <a:rPr lang="en-US" sz="900" baseline="0">
                          <a:solidFill>
                            <a:schemeClr val="tx1"/>
                          </a:solidFill>
                          <a:latin typeface="+mn-lt"/>
                          <a:cs typeface="Amatic SC"/>
                        </a:rPr>
                        <a:t>Farm to fork</a:t>
                      </a:r>
                    </a:p>
                    <a:p>
                      <a:pPr lvl="0" algn="ctr">
                        <a:buNone/>
                      </a:pPr>
                      <a:r>
                        <a:rPr lang="en-US" sz="900" baseline="0">
                          <a:solidFill>
                            <a:schemeClr val="tx1"/>
                          </a:solidFill>
                          <a:latin typeface="+mn-lt"/>
                          <a:cs typeface="Amatic SC"/>
                        </a:rPr>
                        <a:t>Farm transport </a:t>
                      </a:r>
                    </a:p>
                    <a:p>
                      <a:pPr lvl="0" algn="ctr">
                        <a:buNone/>
                      </a:pPr>
                      <a:r>
                        <a:rPr lang="en-US" sz="900" baseline="0">
                          <a:solidFill>
                            <a:schemeClr val="tx1"/>
                          </a:solidFill>
                          <a:latin typeface="+mn-lt"/>
                          <a:cs typeface="Amatic SC"/>
                        </a:rPr>
                        <a:t>Growing up and generations </a:t>
                      </a:r>
                    </a:p>
                    <a:p>
                      <a:pPr lvl="0" algn="ctr">
                        <a:buNone/>
                      </a:pPr>
                      <a:r>
                        <a:rPr lang="en-US" sz="900" baseline="0">
                          <a:solidFill>
                            <a:schemeClr val="tx1"/>
                          </a:solidFill>
                          <a:latin typeface="+mn-lt"/>
                          <a:cs typeface="Amatic SC"/>
                        </a:rPr>
                        <a:t>Easter </a:t>
                      </a:r>
                    </a:p>
                    <a:p>
                      <a:pPr lvl="0" algn="ctr">
                        <a:buNone/>
                      </a:pPr>
                      <a:r>
                        <a:rPr lang="en-US" sz="900" b="0" i="0" u="none" strike="noStrike" noProof="0"/>
                        <a:t>Night and day animals</a:t>
                      </a:r>
                      <a:endParaRPr lang="en-US"/>
                    </a:p>
                    <a:p>
                      <a:pPr lvl="0" algn="ctr">
                        <a:buNone/>
                      </a:pPr>
                      <a:r>
                        <a:rPr lang="en-US" sz="900" b="0" i="0" u="none" strike="noStrike" noProof="0">
                          <a:solidFill>
                            <a:schemeClr val="tx1"/>
                          </a:solidFill>
                          <a:latin typeface="Calibri"/>
                        </a:rPr>
                        <a:t>The Earth/The Moon/The Sun</a:t>
                      </a:r>
                      <a:endParaRPr lang="en-US"/>
                    </a:p>
                    <a:p>
                      <a:pPr lvl="0" algn="ctr">
                        <a:buNone/>
                      </a:pPr>
                      <a:endParaRPr lang="en-US" sz="900" b="0" i="0" u="none" strike="noStrike" noProof="0">
                        <a:solidFill>
                          <a:schemeClr val="tx1"/>
                        </a:solidFill>
                        <a:latin typeface="Calibri"/>
                      </a:endParaRPr>
                    </a:p>
                    <a:p>
                      <a:pPr lvl="0" algn="ctr">
                        <a:buNone/>
                      </a:pPr>
                      <a:endParaRPr lang="en-US" sz="900" b="0" i="0" u="none" strike="noStrike" noProof="0">
                        <a:solidFill>
                          <a:schemeClr val="tx1"/>
                        </a:solidFill>
                        <a:latin typeface="Calibri"/>
                      </a:endParaRPr>
                    </a:p>
                    <a:p>
                      <a:pPr lvl="0" algn="ctr">
                        <a:buNone/>
                      </a:pPr>
                      <a:endParaRPr lang="en-US" sz="900" b="0" i="0" u="none" strike="noStrike" noProof="0">
                        <a:solidFill>
                          <a:schemeClr val="tx1"/>
                        </a:solidFill>
                        <a:latin typeface="Calibri"/>
                      </a:endParaRPr>
                    </a:p>
                    <a:p>
                      <a:pPr marL="0" marR="0" lvl="0" indent="0" algn="ctr" rtl="0" eaLnBrk="1" fontAlgn="auto" latinLnBrk="0" hangingPunct="1">
                        <a:lnSpc>
                          <a:spcPct val="100000"/>
                        </a:lnSpc>
                        <a:spcBef>
                          <a:spcPts val="0"/>
                        </a:spcBef>
                        <a:spcAft>
                          <a:spcPts val="0"/>
                        </a:spcAft>
                        <a:buClrTx/>
                        <a:buSzTx/>
                        <a:buFontTx/>
                        <a:buNone/>
                      </a:pPr>
                      <a:r>
                        <a:rPr lang="en-US" sz="900" b="1" baseline="0">
                          <a:solidFill>
                            <a:schemeClr val="tx1"/>
                          </a:solidFill>
                          <a:latin typeface="+mn-lt"/>
                          <a:cs typeface="Amatic SC"/>
                        </a:rPr>
                        <a:t>Spires Explorers Focuses:</a:t>
                      </a:r>
                    </a:p>
                    <a:p>
                      <a:pPr algn="ctr"/>
                      <a:r>
                        <a:rPr lang="en-US" sz="900">
                          <a:solidFill>
                            <a:schemeClr val="tx1"/>
                          </a:solidFill>
                          <a:latin typeface="+mn-lt"/>
                          <a:cs typeface="Amatic SC"/>
                        </a:rPr>
                        <a:t>Fire and Ice, rocks (winter), rain, rainbows, the sea,</a:t>
                      </a:r>
                      <a:r>
                        <a:rPr lang="en-US" sz="900" baseline="0">
                          <a:solidFill>
                            <a:schemeClr val="tx1"/>
                          </a:solidFill>
                          <a:latin typeface="+mn-lt"/>
                          <a:cs typeface="Amatic SC"/>
                        </a:rPr>
                        <a:t> spring flowers </a:t>
                      </a:r>
                      <a:r>
                        <a:rPr lang="en-US" sz="900">
                          <a:solidFill>
                            <a:schemeClr val="tx1"/>
                          </a:solidFill>
                          <a:latin typeface="+mn-lt"/>
                          <a:cs typeface="Amatic SC"/>
                        </a:rPr>
                        <a:t>(spring)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900">
                          <a:solidFill>
                            <a:schemeClr val="tx1"/>
                          </a:solidFill>
                          <a:latin typeface="+mn-lt"/>
                          <a:cs typeface="Amatic SC"/>
                        </a:rPr>
                        <a:t>Life cycles </a:t>
                      </a:r>
                      <a:endParaRPr lang="en-US" sz="900">
                        <a:solidFill>
                          <a:schemeClr val="tx1"/>
                        </a:solidFill>
                        <a:latin typeface="+mn-lt"/>
                        <a:cs typeface="Amatic SC" panose="00000500000000000000" pitchFamily="2" charset="-79"/>
                      </a:endParaRPr>
                    </a:p>
                    <a:p>
                      <a:pPr lvl="0" algn="ctr">
                        <a:buNone/>
                      </a:pPr>
                      <a:r>
                        <a:rPr lang="en-US" sz="900">
                          <a:solidFill>
                            <a:schemeClr val="tx1"/>
                          </a:solidFill>
                          <a:latin typeface="+mn-lt"/>
                          <a:cs typeface="Amatic SC"/>
                        </a:rPr>
                        <a:t>Camping  and Explorers </a:t>
                      </a:r>
                      <a:endParaRPr lang="en-US"/>
                    </a:p>
                    <a:p>
                      <a:pPr lvl="0" algn="ctr">
                        <a:buNone/>
                      </a:pPr>
                      <a:r>
                        <a:rPr lang="en-US" sz="900">
                          <a:solidFill>
                            <a:schemeClr val="tx1"/>
                          </a:solidFill>
                          <a:latin typeface="+mn-lt"/>
                          <a:cs typeface="Amatic SC"/>
                        </a:rPr>
                        <a:t>Hot places </a:t>
                      </a:r>
                      <a:endParaRPr lang="en-US"/>
                    </a:p>
                    <a:p>
                      <a:pPr lvl="0" algn="ctr">
                        <a:buNone/>
                      </a:pPr>
                      <a:r>
                        <a:rPr lang="en-US" sz="900">
                          <a:solidFill>
                            <a:schemeClr val="tx1"/>
                          </a:solidFill>
                          <a:latin typeface="+mn-lt"/>
                          <a:cs typeface="Amatic SC"/>
                        </a:rPr>
                        <a:t>Rock pools </a:t>
                      </a:r>
                      <a:endParaRPr lang="en-US"/>
                    </a:p>
                    <a:p>
                      <a:pPr lvl="0" algn="ctr">
                        <a:buNone/>
                      </a:pPr>
                      <a:r>
                        <a:rPr lang="en-US" sz="900">
                          <a:solidFill>
                            <a:schemeClr val="tx1"/>
                          </a:solidFill>
                          <a:latin typeface="+mn-lt"/>
                          <a:cs typeface="Amatic SC"/>
                        </a:rPr>
                        <a:t>Beaches </a:t>
                      </a:r>
                      <a:endParaRPr lang="en-US"/>
                    </a:p>
                    <a:p>
                      <a:pPr lvl="0" algn="ctr">
                        <a:buNone/>
                      </a:pPr>
                      <a:r>
                        <a:rPr lang="en-US" sz="900">
                          <a:solidFill>
                            <a:schemeClr val="tx1"/>
                          </a:solidFill>
                          <a:latin typeface="+mn-lt"/>
                          <a:cs typeface="Amatic SC"/>
                        </a:rPr>
                        <a:t>Plants &amp; Flowers </a:t>
                      </a:r>
                      <a:endParaRPr lang="en-US"/>
                    </a:p>
                    <a:p>
                      <a:pPr algn="ctr"/>
                      <a:r>
                        <a:rPr lang="en-US" sz="900">
                          <a:solidFill>
                            <a:schemeClr val="tx1"/>
                          </a:solidFill>
                          <a:latin typeface="+mn-lt"/>
                          <a:cs typeface="Amatic SC"/>
                        </a:rPr>
                        <a:t>Weather / seasons </a:t>
                      </a:r>
                    </a:p>
                    <a:p>
                      <a:pPr algn="ctr"/>
                      <a:r>
                        <a:rPr lang="en-US" sz="900">
                          <a:solidFill>
                            <a:schemeClr val="tx1"/>
                          </a:solidFill>
                          <a:latin typeface="+mn-lt"/>
                          <a:cs typeface="Amatic SC"/>
                        </a:rPr>
                        <a:t>The great outdoors </a:t>
                      </a:r>
                    </a:p>
                    <a:p>
                      <a:pPr algn="ctr"/>
                      <a:r>
                        <a:rPr lang="en-US" sz="900">
                          <a:solidFill>
                            <a:schemeClr val="tx1"/>
                          </a:solidFill>
                          <a:latin typeface="+mn-lt"/>
                          <a:cs typeface="Amatic SC"/>
                        </a:rPr>
                        <a:t>Forest School </a:t>
                      </a:r>
                    </a:p>
                    <a:p>
                      <a:pPr algn="ctr"/>
                      <a:r>
                        <a:rPr lang="en-US" sz="900">
                          <a:solidFill>
                            <a:schemeClr val="tx1"/>
                          </a:solidFill>
                          <a:latin typeface="+mn-lt"/>
                          <a:cs typeface="Amatic SC"/>
                        </a:rPr>
                        <a:t>Planting seeds </a:t>
                      </a:r>
                    </a:p>
                    <a:p>
                      <a:pPr algn="ctr"/>
                      <a:r>
                        <a:rPr lang="en-US" sz="900">
                          <a:solidFill>
                            <a:schemeClr val="tx1"/>
                          </a:solidFill>
                          <a:latin typeface="+mn-lt"/>
                          <a:cs typeface="Amatic SC"/>
                        </a:rPr>
                        <a:t>Life cycles </a:t>
                      </a:r>
                    </a:p>
                    <a:p>
                      <a:pPr algn="ctr"/>
                      <a:r>
                        <a:rPr lang="en-US" sz="900">
                          <a:solidFill>
                            <a:schemeClr val="tx1"/>
                          </a:solidFill>
                          <a:latin typeface="+mn-lt"/>
                          <a:cs typeface="Amatic SC"/>
                        </a:rPr>
                        <a:t>Mini Beasts </a:t>
                      </a:r>
                    </a:p>
                    <a:p>
                      <a:pPr algn="ctr"/>
                      <a:r>
                        <a:rPr lang="en-US" sz="900">
                          <a:solidFill>
                            <a:schemeClr val="tx1"/>
                          </a:solidFill>
                          <a:latin typeface="+mn-lt"/>
                          <a:cs typeface="Amatic SC"/>
                        </a:rPr>
                        <a:t>Animal Arts and crafts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900" b="1">
                        <a:solidFill>
                          <a:schemeClr val="tx1"/>
                        </a:solidFill>
                        <a:latin typeface="+mn-lt"/>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900" b="1" baseline="0">
                          <a:solidFill>
                            <a:schemeClr val="tx1"/>
                          </a:solidFill>
                          <a:latin typeface="+mn-lt"/>
                          <a:cs typeface="Amatic SC"/>
                        </a:rPr>
                        <a:t>Spires Explorers focus:</a:t>
                      </a:r>
                      <a:endParaRPr lang="en-US"/>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Worms (winter), nests, caterpillars, tadpoles (spring) bees (summer)</a:t>
                      </a:r>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900">
                          <a:solidFill>
                            <a:schemeClr val="tx1"/>
                          </a:solidFill>
                          <a:latin typeface="+mn-lt"/>
                          <a:cs typeface="Amatic SC"/>
                        </a:rPr>
                        <a:t>Summer </a:t>
                      </a:r>
                      <a:endParaRPr lang="en-US"/>
                    </a:p>
                    <a:p>
                      <a:pPr lvl="0" algn="ctr">
                        <a:buNone/>
                      </a:pPr>
                      <a:r>
                        <a:rPr lang="en-GB" sz="900">
                          <a:solidFill>
                            <a:schemeClr val="tx1"/>
                          </a:solidFill>
                          <a:latin typeface="+mn-lt"/>
                          <a:cs typeface="Amatic SC"/>
                        </a:rPr>
                        <a:t>Oceans</a:t>
                      </a:r>
                    </a:p>
                    <a:p>
                      <a:pPr lvl="0" algn="ctr">
                        <a:buNone/>
                      </a:pPr>
                      <a:r>
                        <a:rPr lang="en-GB" sz="900">
                          <a:solidFill>
                            <a:schemeClr val="tx1"/>
                          </a:solidFill>
                          <a:latin typeface="+mn-lt"/>
                          <a:cs typeface="Amatic SC"/>
                        </a:rPr>
                        <a:t>Protect our planet </a:t>
                      </a:r>
                    </a:p>
                    <a:p>
                      <a:pPr lvl="0" algn="ctr">
                        <a:buNone/>
                      </a:pPr>
                      <a:r>
                        <a:rPr lang="en-GB" sz="900">
                          <a:solidFill>
                            <a:schemeClr val="tx1"/>
                          </a:solidFill>
                          <a:latin typeface="+mn-lt"/>
                          <a:cs typeface="Amatic SC"/>
                        </a:rPr>
                        <a:t>Pirates </a:t>
                      </a:r>
                      <a:endParaRPr lang="en-GB"/>
                    </a:p>
                    <a:p>
                      <a:pPr lvl="0" algn="ctr">
                        <a:buNone/>
                      </a:pPr>
                      <a:r>
                        <a:rPr lang="en-GB" sz="900">
                          <a:solidFill>
                            <a:schemeClr val="tx1"/>
                          </a:solidFill>
                          <a:latin typeface="+mn-lt"/>
                          <a:cs typeface="Amatic SC"/>
                        </a:rPr>
                        <a:t>Sports day </a:t>
                      </a:r>
                      <a:endParaRPr lang="en-GB"/>
                    </a:p>
                    <a:p>
                      <a:pPr lvl="0" algn="ctr">
                        <a:buNone/>
                      </a:pPr>
                      <a:r>
                        <a:rPr lang="en-GB" sz="900">
                          <a:solidFill>
                            <a:schemeClr val="tx1"/>
                          </a:solidFill>
                          <a:latin typeface="+mn-lt"/>
                          <a:cs typeface="Amatic SC"/>
                        </a:rPr>
                        <a:t>Olympics </a:t>
                      </a:r>
                      <a:endParaRPr lang="en-GB"/>
                    </a:p>
                    <a:p>
                      <a:pPr lvl="0" algn="ctr">
                        <a:buNone/>
                      </a:pPr>
                      <a:r>
                        <a:rPr lang="en-GB" sz="900">
                          <a:solidFill>
                            <a:schemeClr val="tx1"/>
                          </a:solidFill>
                          <a:latin typeface="+mn-lt"/>
                          <a:cs typeface="Amatic SC"/>
                        </a:rPr>
                        <a:t>Teddy bears picnic </a:t>
                      </a:r>
                      <a:endParaRPr lang="en-GB"/>
                    </a:p>
                    <a:p>
                      <a:pPr lvl="0" algn="ctr">
                        <a:buNone/>
                      </a:pPr>
                      <a:r>
                        <a:rPr lang="en-GB" sz="900">
                          <a:solidFill>
                            <a:schemeClr val="tx1"/>
                          </a:solidFill>
                          <a:latin typeface="+mn-lt"/>
                          <a:cs typeface="Amatic SC"/>
                        </a:rPr>
                        <a:t>Celebrating me </a:t>
                      </a:r>
                      <a:endParaRPr lang="en-GB"/>
                    </a:p>
                    <a:p>
                      <a:pPr lvl="0" algn="ctr">
                        <a:buNone/>
                      </a:pPr>
                      <a:r>
                        <a:rPr lang="en-GB" sz="900">
                          <a:solidFill>
                            <a:schemeClr val="tx1"/>
                          </a:solidFill>
                          <a:latin typeface="+mn-lt"/>
                          <a:cs typeface="Amatic SC"/>
                        </a:rPr>
                        <a:t>New beginnings </a:t>
                      </a:r>
                      <a:endParaRPr lang="en-GB"/>
                    </a:p>
                    <a:p>
                      <a:pPr lvl="0" algn="ctr">
                        <a:buNone/>
                      </a:pPr>
                      <a:r>
                        <a:rPr lang="en-GB" sz="900">
                          <a:solidFill>
                            <a:schemeClr val="tx1"/>
                          </a:solidFill>
                          <a:latin typeface="+mn-lt"/>
                          <a:cs typeface="Amatic SC"/>
                        </a:rPr>
                        <a:t>Summer changes</a:t>
                      </a:r>
                      <a:endParaRPr lang="en-GB"/>
                    </a:p>
                    <a:p>
                      <a:pPr lvl="0" algn="ctr">
                        <a:buNone/>
                      </a:pPr>
                      <a:r>
                        <a:rPr lang="en-GB" sz="900">
                          <a:solidFill>
                            <a:schemeClr val="tx1"/>
                          </a:solidFill>
                          <a:latin typeface="+mn-lt"/>
                          <a:cs typeface="Amatic SC"/>
                        </a:rPr>
                        <a:t>Year one ready </a:t>
                      </a:r>
                    </a:p>
                    <a:p>
                      <a:pPr marL="0" marR="0" indent="0" algn="ctr" rtl="0" eaLnBrk="1" fontAlgn="auto" latinLnBrk="0" hangingPunct="1">
                        <a:lnSpc>
                          <a:spcPct val="100000"/>
                        </a:lnSpc>
                        <a:spcBef>
                          <a:spcPts val="0"/>
                        </a:spcBef>
                        <a:spcAft>
                          <a:spcPts val="0"/>
                        </a:spcAft>
                        <a:buClrTx/>
                        <a:buSzTx/>
                        <a:buFontTx/>
                        <a:buNone/>
                      </a:pPr>
                      <a:endParaRPr lang="en-US" sz="900">
                        <a:solidFill>
                          <a:schemeClr val="tx1"/>
                        </a:solidFill>
                        <a:latin typeface="+mn-lt"/>
                        <a:cs typeface="Amatic SC"/>
                      </a:endParaRPr>
                    </a:p>
                    <a:p>
                      <a:pPr algn="ctr"/>
                      <a:endParaRPr lang="en-GB" sz="900">
                        <a:solidFill>
                          <a:schemeClr val="tx1"/>
                        </a:solidFill>
                        <a:latin typeface="+mn-lt"/>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900" b="1" baseline="0">
                          <a:solidFill>
                            <a:schemeClr val="tx1"/>
                          </a:solidFill>
                          <a:latin typeface="+mn-lt"/>
                          <a:cs typeface="Amatic SC"/>
                        </a:rPr>
                        <a:t>Spires Explorers Focuses:</a:t>
                      </a:r>
                    </a:p>
                    <a:p>
                      <a:pPr algn="ctr"/>
                      <a:r>
                        <a:rPr lang="en-GB" sz="900" b="0">
                          <a:solidFill>
                            <a:schemeClr val="tx1"/>
                          </a:solidFill>
                          <a:latin typeface="+mn-lt"/>
                          <a:cs typeface="Amatic SC"/>
                        </a:rPr>
                        <a:t>Sunshine and shadows, summer flowers, the beach, storms,</a:t>
                      </a:r>
                      <a:r>
                        <a:rPr lang="en-GB" sz="900" b="0" baseline="0">
                          <a:solidFill>
                            <a:schemeClr val="tx1"/>
                          </a:solidFill>
                          <a:latin typeface="+mn-lt"/>
                          <a:cs typeface="Amatic SC"/>
                        </a:rPr>
                        <a:t> clouds (summer)</a:t>
                      </a:r>
                      <a:endParaRPr lang="en-GB" sz="900" b="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245256">
                <a:tc>
                  <a:txBody>
                    <a:bodyPr/>
                    <a:lstStyle/>
                    <a:p>
                      <a:pPr algn="ctr"/>
                      <a:r>
                        <a:rPr lang="en-US" sz="2000" b="1">
                          <a:latin typeface="Amatic SC"/>
                          <a:cs typeface="Amatic SC"/>
                        </a:rPr>
                        <a:t>‘Wow’ moments / </a:t>
                      </a:r>
                      <a:r>
                        <a:rPr lang="en-US" sz="2000" b="1">
                          <a:solidFill>
                            <a:srgbClr val="0070C0"/>
                          </a:solidFill>
                          <a:latin typeface="Amatic SC"/>
                          <a:cs typeface="Amatic SC"/>
                        </a:rPr>
                        <a:t>Enrichment Weeks </a:t>
                      </a:r>
                      <a:endParaRPr lang="en-GB" sz="2000" b="1">
                        <a:solidFill>
                          <a:srgbClr val="0070C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900">
                          <a:solidFill>
                            <a:schemeClr val="tx1"/>
                          </a:solidFill>
                          <a:latin typeface="+mn-lt"/>
                          <a:cs typeface="Amatic SC"/>
                        </a:rPr>
                        <a:t>Autumn Trail /walk</a:t>
                      </a:r>
                      <a:endParaRPr lang="en-US"/>
                    </a:p>
                    <a:p>
                      <a:pPr lvl="0" algn="ctr">
                        <a:buNone/>
                      </a:pPr>
                      <a:r>
                        <a:rPr lang="en-US" sz="900">
                          <a:solidFill>
                            <a:schemeClr val="tx1"/>
                          </a:solidFill>
                          <a:latin typeface="+mn-lt"/>
                          <a:cs typeface="Amatic SC"/>
                        </a:rPr>
                        <a:t>Looking for signs of Autumn </a:t>
                      </a:r>
                    </a:p>
                    <a:p>
                      <a:pPr algn="ctr"/>
                      <a:r>
                        <a:rPr lang="en-US" sz="900">
                          <a:solidFill>
                            <a:schemeClr val="tx1"/>
                          </a:solidFill>
                          <a:latin typeface="+mn-lt"/>
                          <a:cs typeface="Amatic SC"/>
                        </a:rPr>
                        <a:t>Harvest Time </a:t>
                      </a:r>
                    </a:p>
                    <a:p>
                      <a:pPr lvl="0" algn="ctr">
                        <a:buNone/>
                      </a:pPr>
                      <a:r>
                        <a:rPr lang="en-US" sz="900">
                          <a:solidFill>
                            <a:schemeClr val="tx1"/>
                          </a:solidFill>
                          <a:latin typeface="+mn-lt"/>
                          <a:cs typeface="Amatic SC"/>
                        </a:rPr>
                        <a:t>Church service</a:t>
                      </a:r>
                    </a:p>
                    <a:p>
                      <a:pPr algn="ctr"/>
                      <a:r>
                        <a:rPr lang="en-US" sz="900">
                          <a:solidFill>
                            <a:schemeClr val="tx1"/>
                          </a:solidFill>
                          <a:latin typeface="+mn-lt"/>
                          <a:cs typeface="Amatic SC"/>
                        </a:rPr>
                        <a:t>Birthdays</a:t>
                      </a:r>
                    </a:p>
                    <a:p>
                      <a:pPr algn="ctr"/>
                      <a:r>
                        <a:rPr lang="en-US" sz="900">
                          <a:solidFill>
                            <a:schemeClr val="tx1"/>
                          </a:solidFill>
                          <a:latin typeface="+mn-lt"/>
                          <a:cs typeface="Amatic SC"/>
                        </a:rPr>
                        <a:t>Our </a:t>
                      </a:r>
                      <a:r>
                        <a:rPr lang="en-US" sz="900" err="1">
                          <a:solidFill>
                            <a:schemeClr val="tx1"/>
                          </a:solidFill>
                          <a:latin typeface="+mn-lt"/>
                          <a:cs typeface="Amatic SC"/>
                        </a:rPr>
                        <a:t>favourite</a:t>
                      </a:r>
                      <a:r>
                        <a:rPr lang="en-US" sz="900">
                          <a:solidFill>
                            <a:schemeClr val="tx1"/>
                          </a:solidFill>
                          <a:latin typeface="+mn-lt"/>
                          <a:cs typeface="Amatic SC"/>
                        </a:rPr>
                        <a:t> things</a:t>
                      </a:r>
                    </a:p>
                    <a:p>
                      <a:pPr lvl="0" algn="ctr">
                        <a:buNone/>
                      </a:pPr>
                      <a:endParaRPr lang="en-US" sz="900">
                        <a:solidFill>
                          <a:schemeClr val="tx1"/>
                        </a:solidFill>
                        <a:latin typeface="+mn-lt"/>
                        <a:cs typeface="Amatic SC"/>
                      </a:endParaRPr>
                    </a:p>
                    <a:p>
                      <a:pPr algn="ctr"/>
                      <a:r>
                        <a:rPr lang="en-US" sz="900">
                          <a:solidFill>
                            <a:schemeClr val="tx1"/>
                          </a:solidFill>
                          <a:latin typeface="+mn-lt"/>
                          <a:cs typeface="Amatic SC"/>
                        </a:rPr>
                        <a:t>Bread baking</a:t>
                      </a:r>
                    </a:p>
                    <a:p>
                      <a:pPr algn="ctr"/>
                      <a:endParaRPr lang="en-US" sz="900">
                        <a:solidFill>
                          <a:schemeClr val="tx1"/>
                        </a:solidFill>
                        <a:latin typeface="+mn-lt"/>
                        <a:cs typeface="Amatic SC"/>
                      </a:endParaRPr>
                    </a:p>
                    <a:p>
                      <a:pPr algn="ctr"/>
                      <a:endParaRPr lang="en-US" sz="900">
                        <a:solidFill>
                          <a:schemeClr val="tx1"/>
                        </a:solidFill>
                        <a:latin typeface="+mn-lt"/>
                        <a:cs typeface="Amatic SC" panose="00000500000000000000" pitchFamily="2" charset="-79"/>
                      </a:endParaRPr>
                    </a:p>
                    <a:p>
                      <a:pPr algn="ctr"/>
                      <a:endParaRPr lang="en-US" sz="9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900">
                          <a:solidFill>
                            <a:schemeClr val="tx1"/>
                          </a:solidFill>
                          <a:latin typeface="+mn-lt"/>
                          <a:cs typeface="Amatic SC"/>
                        </a:rPr>
                        <a:t>Halloween</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Guy Fawkes / Bonfire Night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a:solidFill>
                            <a:schemeClr val="tx1"/>
                          </a:solidFill>
                          <a:latin typeface="+mn-lt"/>
                          <a:cs typeface="Amatic SC"/>
                        </a:rPr>
                        <a:t>Christmas Songs</a:t>
                      </a:r>
                      <a:r>
                        <a:rPr lang="en-US" sz="900" baseline="0">
                          <a:solidFill>
                            <a:schemeClr val="tx1"/>
                          </a:solidFill>
                          <a:latin typeface="+mn-lt"/>
                          <a:cs typeface="Amatic SC"/>
                        </a:rPr>
                        <a:t> to Parents</a:t>
                      </a:r>
                      <a:endParaRPr lang="en-US" sz="900">
                        <a:solidFill>
                          <a:schemeClr val="tx1"/>
                        </a:solidFill>
                        <a:latin typeface="+mn-lt"/>
                        <a:cs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a:solidFill>
                            <a:schemeClr val="tx1"/>
                          </a:solidFill>
                          <a:latin typeface="+mn-lt"/>
                          <a:cs typeface="Amatic SC"/>
                        </a:rPr>
                        <a:t>Diwali (4/11)</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Hannukah </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Remembrance day </a:t>
                      </a:r>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Poppy wreath</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Stories by the Fireside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a:solidFill>
                            <a:schemeClr val="tx1"/>
                          </a:solidFill>
                          <a:latin typeface="+mn-lt"/>
                          <a:cs typeface="Amatic SC"/>
                        </a:rPr>
                        <a:t>Children in Need</a:t>
                      </a:r>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Nursery Rhyme week </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Anti- Bullying Week </a:t>
                      </a:r>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Gingerbread  making </a:t>
                      </a:r>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Porridge making (</a:t>
                      </a:r>
                      <a:r>
                        <a:rPr lang="en-US" sz="900" err="1">
                          <a:solidFill>
                            <a:schemeClr val="tx1"/>
                          </a:solidFill>
                          <a:latin typeface="+mn-lt"/>
                          <a:cs typeface="Amatic SC"/>
                        </a:rPr>
                        <a:t>Goldlocks</a:t>
                      </a:r>
                      <a:r>
                        <a:rPr lang="en-US" sz="900">
                          <a:solidFill>
                            <a:schemeClr val="tx1"/>
                          </a:solidFill>
                          <a:latin typeface="+mn-lt"/>
                          <a:cs typeface="Amatic SC"/>
                        </a:rPr>
                        <a:t>)</a:t>
                      </a:r>
                    </a:p>
                    <a:p>
                      <a:pPr marL="0" marR="0" lvl="0" indent="0" algn="ctr" rtl="0" eaLnBrk="1" fontAlgn="auto" latinLnBrk="0" hangingPunct="1">
                        <a:lnSpc>
                          <a:spcPct val="100000"/>
                        </a:lnSpc>
                        <a:spcBef>
                          <a:spcPts val="0"/>
                        </a:spcBef>
                        <a:spcAft>
                          <a:spcPts val="0"/>
                        </a:spcAft>
                        <a:buClrTx/>
                        <a:buSzTx/>
                        <a:buFontTx/>
                        <a:buNone/>
                      </a:pPr>
                      <a:endParaRPr lang="en-GB" sz="9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900">
                          <a:solidFill>
                            <a:schemeClr val="tx1"/>
                          </a:solidFill>
                          <a:latin typeface="+mn-lt"/>
                          <a:cs typeface="Amatic SC"/>
                        </a:rPr>
                        <a:t>Chinese New Year </a:t>
                      </a:r>
                      <a:endParaRPr lang="en-US" sz="900">
                        <a:solidFill>
                          <a:schemeClr val="tx1"/>
                        </a:solidFill>
                        <a:latin typeface="+mn-lt"/>
                        <a:cs typeface="Amatic SC" panose="00000500000000000000" pitchFamily="2" charset="-79"/>
                      </a:endParaRPr>
                    </a:p>
                    <a:p>
                      <a:pPr lvl="0" algn="ctr">
                        <a:buNone/>
                      </a:pPr>
                      <a:r>
                        <a:rPr lang="en-US" sz="900" b="0" i="0" u="none" strike="noStrike" noProof="0"/>
                        <a:t>Chinese food </a:t>
                      </a:r>
                      <a:endParaRPr lang="en-US"/>
                    </a:p>
                    <a:p>
                      <a:pPr lvl="0" algn="ctr">
                        <a:buNone/>
                      </a:pPr>
                      <a:r>
                        <a:rPr lang="en-US" sz="900" b="0" i="0" u="none" strike="noStrike" noProof="0"/>
                        <a:t>Chinese chop sticks </a:t>
                      </a:r>
                    </a:p>
                    <a:p>
                      <a:pPr algn="ctr"/>
                      <a:r>
                        <a:rPr lang="en-US" sz="900">
                          <a:solidFill>
                            <a:schemeClr val="tx1"/>
                          </a:solidFill>
                          <a:latin typeface="+mn-lt"/>
                          <a:cs typeface="Amatic SC"/>
                        </a:rPr>
                        <a:t>Internet Safety Day</a:t>
                      </a:r>
                    </a:p>
                    <a:p>
                      <a:pPr algn="ctr"/>
                      <a:r>
                        <a:rPr lang="en-US" sz="900">
                          <a:solidFill>
                            <a:schemeClr val="tx1"/>
                          </a:solidFill>
                          <a:latin typeface="+mn-lt"/>
                          <a:cs typeface="Amatic SC"/>
                        </a:rPr>
                        <a:t>Woodland</a:t>
                      </a:r>
                      <a:r>
                        <a:rPr lang="en-US" sz="900" baseline="0">
                          <a:solidFill>
                            <a:schemeClr val="tx1"/>
                          </a:solidFill>
                          <a:latin typeface="+mn-lt"/>
                          <a:cs typeface="Amatic SC"/>
                        </a:rPr>
                        <a:t> Walk</a:t>
                      </a:r>
                    </a:p>
                    <a:p>
                      <a:pPr algn="ctr"/>
                      <a:r>
                        <a:rPr lang="en-US" sz="900" baseline="0">
                          <a:solidFill>
                            <a:schemeClr val="tx1"/>
                          </a:solidFill>
                          <a:latin typeface="+mn-lt"/>
                          <a:cs typeface="Amatic SC"/>
                        </a:rPr>
                        <a:t>British Bird Watch</a:t>
                      </a:r>
                    </a:p>
                    <a:p>
                      <a:pPr lvl="0" algn="ctr">
                        <a:buNone/>
                      </a:pPr>
                      <a:r>
                        <a:rPr lang="en-US" sz="900" baseline="0">
                          <a:solidFill>
                            <a:schemeClr val="tx1"/>
                          </a:solidFill>
                          <a:latin typeface="+mn-lt"/>
                          <a:cs typeface="Amatic SC"/>
                        </a:rPr>
                        <a:t>Making pancakes </a:t>
                      </a:r>
                    </a:p>
                    <a:p>
                      <a:pPr lvl="0" algn="ctr">
                        <a:buNone/>
                      </a:pPr>
                      <a:r>
                        <a:rPr lang="en-US" sz="900" baseline="0">
                          <a:solidFill>
                            <a:schemeClr val="tx1"/>
                          </a:solidFill>
                          <a:latin typeface="+mn-lt"/>
                          <a:cs typeface="Amatic SC"/>
                        </a:rPr>
                        <a:t>Pancake races</a:t>
                      </a:r>
                    </a:p>
                    <a:p>
                      <a:pPr lvl="0" algn="ctr">
                        <a:buNone/>
                      </a:pPr>
                      <a:r>
                        <a:rPr lang="en-US" sz="900" baseline="0">
                          <a:solidFill>
                            <a:schemeClr val="tx1"/>
                          </a:solidFill>
                          <a:latin typeface="+mn-lt"/>
                          <a:cs typeface="Amatic SC"/>
                        </a:rPr>
                        <a:t>Flowers of the spring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900">
                          <a:solidFill>
                            <a:schemeClr val="tx1"/>
                          </a:solidFill>
                          <a:latin typeface="+mn-lt"/>
                          <a:cs typeface="Amatic SC"/>
                        </a:rPr>
                        <a:t>LENT</a:t>
                      </a:r>
                    </a:p>
                    <a:p>
                      <a:pPr lvl="0" algn="ctr">
                        <a:buNone/>
                      </a:pPr>
                      <a:r>
                        <a:rPr lang="en-GB" sz="900">
                          <a:solidFill>
                            <a:schemeClr val="tx1"/>
                          </a:solidFill>
                          <a:latin typeface="+mn-lt"/>
                          <a:cs typeface="Amatic SC"/>
                        </a:rPr>
                        <a:t>Turnip soup </a:t>
                      </a:r>
                    </a:p>
                    <a:p>
                      <a:pPr lvl="0" algn="ctr">
                        <a:buNone/>
                      </a:pPr>
                      <a:r>
                        <a:rPr lang="en-GB" sz="900">
                          <a:solidFill>
                            <a:schemeClr val="tx1"/>
                          </a:solidFill>
                          <a:latin typeface="+mn-lt"/>
                          <a:cs typeface="Amatic SC"/>
                        </a:rPr>
                        <a:t>Planting seeds </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Easter story</a:t>
                      </a:r>
                    </a:p>
                    <a:p>
                      <a:pPr marL="0" marR="0" lvl="0" indent="0" algn="ctr">
                        <a:lnSpc>
                          <a:spcPct val="100000"/>
                        </a:lnSpc>
                        <a:spcBef>
                          <a:spcPts val="0"/>
                        </a:spcBef>
                        <a:spcAft>
                          <a:spcPts val="0"/>
                        </a:spcAft>
                        <a:buClrTx/>
                        <a:buSzTx/>
                        <a:buFontTx/>
                        <a:buNone/>
                      </a:pPr>
                      <a:r>
                        <a:rPr lang="en-US" sz="900">
                          <a:solidFill>
                            <a:schemeClr val="tx1"/>
                          </a:solidFill>
                          <a:latin typeface="+mn-lt"/>
                          <a:cs typeface="Amatic SC"/>
                        </a:rPr>
                        <a:t>Hot cross buns </a:t>
                      </a:r>
                    </a:p>
                    <a:p>
                      <a:pPr marL="0" marR="0" lvl="0" indent="0" algn="ctr">
                        <a:lnSpc>
                          <a:spcPct val="100000"/>
                        </a:lnSpc>
                        <a:spcBef>
                          <a:spcPts val="0"/>
                        </a:spcBef>
                        <a:spcAft>
                          <a:spcPts val="0"/>
                        </a:spcAft>
                        <a:buClrTx/>
                        <a:buSzTx/>
                        <a:buFontTx/>
                        <a:buNone/>
                      </a:pPr>
                      <a:r>
                        <a:rPr lang="en-US" sz="900"/>
                        <a:t>Easter egg hunt</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Weather experiments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a:solidFill>
                            <a:schemeClr val="tx1"/>
                          </a:solidFill>
                          <a:latin typeface="+mn-lt"/>
                          <a:cs typeface="Amatic SC"/>
                        </a:rPr>
                        <a:t>Nature Scavenger Hunt</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Mother’s Day </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Queen’s Birthday </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Science Week </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Eater Egg Hunt </a:t>
                      </a:r>
                    </a:p>
                    <a:p>
                      <a:pPr marL="0" marR="0" lvl="0" indent="0" algn="ctr" rtl="0" eaLnBrk="1" fontAlgn="auto" latinLnBrk="0" hangingPunct="1">
                        <a:lnSpc>
                          <a:spcPct val="100000"/>
                        </a:lnSpc>
                        <a:spcBef>
                          <a:spcPts val="0"/>
                        </a:spcBef>
                        <a:spcAft>
                          <a:spcPts val="0"/>
                        </a:spcAft>
                        <a:buClrTx/>
                        <a:buSzTx/>
                        <a:buFontTx/>
                        <a:buNone/>
                      </a:pPr>
                      <a:r>
                        <a:rPr lang="en-US" sz="900">
                          <a:solidFill>
                            <a:schemeClr val="tx1"/>
                          </a:solidFill>
                          <a:latin typeface="+mn-lt"/>
                          <a:cs typeface="Amatic SC"/>
                        </a:rPr>
                        <a:t>Farm visit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90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900">
                          <a:solidFill>
                            <a:schemeClr val="tx1"/>
                          </a:solidFill>
                          <a:latin typeface="+mn-lt"/>
                          <a:cs typeface="Amatic SC"/>
                        </a:rPr>
                        <a:t>Jubilee celebrations </a:t>
                      </a:r>
                      <a:endParaRPr lang="en-US"/>
                    </a:p>
                    <a:p>
                      <a:pPr lvl="0" algn="ctr">
                        <a:buNone/>
                      </a:pPr>
                      <a:r>
                        <a:rPr lang="en-US" sz="900">
                          <a:solidFill>
                            <a:schemeClr val="tx1"/>
                          </a:solidFill>
                          <a:latin typeface="+mn-lt"/>
                          <a:cs typeface="Amatic SC"/>
                        </a:rPr>
                        <a:t>Hatching</a:t>
                      </a:r>
                      <a:r>
                        <a:rPr lang="en-US" sz="900" baseline="0">
                          <a:solidFill>
                            <a:schemeClr val="tx1"/>
                          </a:solidFill>
                          <a:latin typeface="+mn-lt"/>
                          <a:cs typeface="Amatic SC"/>
                        </a:rPr>
                        <a:t> Eggs</a:t>
                      </a:r>
                    </a:p>
                    <a:p>
                      <a:pPr algn="ctr"/>
                      <a:r>
                        <a:rPr lang="en-US" sz="900" baseline="0">
                          <a:solidFill>
                            <a:schemeClr val="tx1"/>
                          </a:solidFill>
                          <a:latin typeface="+mn-lt"/>
                          <a:cs typeface="Amatic SC"/>
                        </a:rPr>
                        <a:t>Caterpillars to Butterflies</a:t>
                      </a:r>
                    </a:p>
                    <a:p>
                      <a:pPr algn="ctr"/>
                      <a:r>
                        <a:rPr lang="en-US" sz="900" baseline="0">
                          <a:solidFill>
                            <a:schemeClr val="tx1"/>
                          </a:solidFill>
                          <a:latin typeface="+mn-lt"/>
                          <a:cs typeface="Amatic SC"/>
                        </a:rPr>
                        <a:t>Ladybird Lifecycle</a:t>
                      </a:r>
                    </a:p>
                    <a:p>
                      <a:pPr algn="ctr"/>
                      <a:r>
                        <a:rPr lang="en-US" sz="900" baseline="0">
                          <a:solidFill>
                            <a:schemeClr val="tx1"/>
                          </a:solidFill>
                          <a:latin typeface="+mn-lt"/>
                          <a:cs typeface="Amatic SC"/>
                        </a:rPr>
                        <a:t>Pond Dipping</a:t>
                      </a:r>
                    </a:p>
                    <a:p>
                      <a:pPr algn="ctr"/>
                      <a:r>
                        <a:rPr lang="en-US" sz="900" baseline="0">
                          <a:solidFill>
                            <a:schemeClr val="tx1"/>
                          </a:solidFill>
                          <a:latin typeface="+mn-lt"/>
                          <a:cs typeface="Amatic SC"/>
                        </a:rPr>
                        <a:t>Bug Hotel building</a:t>
                      </a:r>
                    </a:p>
                    <a:p>
                      <a:pPr algn="ctr"/>
                      <a:r>
                        <a:rPr lang="en-US" sz="900">
                          <a:solidFill>
                            <a:schemeClr val="tx1"/>
                          </a:solidFill>
                          <a:latin typeface="+mn-lt"/>
                          <a:cs typeface="Amatic SC"/>
                        </a:rPr>
                        <a:t>Start of Ramadan </a:t>
                      </a:r>
                    </a:p>
                    <a:p>
                      <a:pPr algn="ctr"/>
                      <a:r>
                        <a:rPr lang="en-US" sz="900">
                          <a:solidFill>
                            <a:schemeClr val="tx1"/>
                          </a:solidFill>
                          <a:latin typeface="+mn-lt"/>
                          <a:cs typeface="Amatic SC"/>
                        </a:rPr>
                        <a:t>Eid</a:t>
                      </a:r>
                    </a:p>
                    <a:p>
                      <a:pPr algn="ctr"/>
                      <a:r>
                        <a:rPr lang="en-US" sz="900">
                          <a:solidFill>
                            <a:schemeClr val="tx1"/>
                          </a:solidFill>
                          <a:latin typeface="+mn-lt"/>
                          <a:cs typeface="Amatic SC"/>
                        </a:rPr>
                        <a:t>Bee keeping </a:t>
                      </a:r>
                    </a:p>
                    <a:p>
                      <a:pPr algn="ctr"/>
                      <a:r>
                        <a:rPr lang="en-US" sz="900">
                          <a:solidFill>
                            <a:schemeClr val="tx1"/>
                          </a:solidFill>
                          <a:latin typeface="+mn-lt"/>
                          <a:cs typeface="Amatic SC"/>
                        </a:rPr>
                        <a:t>Flowers of the summer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900">
                          <a:solidFill>
                            <a:schemeClr val="tx1"/>
                          </a:solidFill>
                          <a:latin typeface="+mn-lt"/>
                          <a:cs typeface="Amatic SC"/>
                        </a:rPr>
                        <a:t>Father’s Day </a:t>
                      </a:r>
                      <a:endParaRPr lang="en-US" sz="900">
                        <a:solidFill>
                          <a:schemeClr val="tx1"/>
                        </a:solidFill>
                        <a:latin typeface="+mn-lt"/>
                        <a:cs typeface="Amatic SC" panose="00000500000000000000" pitchFamily="2" charset="-79"/>
                      </a:endParaRPr>
                    </a:p>
                    <a:p>
                      <a:pPr algn="ctr"/>
                      <a:r>
                        <a:rPr lang="en-US" sz="900">
                          <a:solidFill>
                            <a:schemeClr val="tx1"/>
                          </a:solidFill>
                          <a:latin typeface="+mn-lt"/>
                          <a:cs typeface="Amatic SC"/>
                        </a:rPr>
                        <a:t>Heathy Eating Week </a:t>
                      </a:r>
                    </a:p>
                    <a:p>
                      <a:pPr algn="ctr"/>
                      <a:r>
                        <a:rPr lang="en-US" sz="900">
                          <a:solidFill>
                            <a:schemeClr val="tx1"/>
                          </a:solidFill>
                          <a:latin typeface="+mn-lt"/>
                          <a:cs typeface="Amatic SC"/>
                        </a:rPr>
                        <a:t>World Environment Day </a:t>
                      </a:r>
                    </a:p>
                    <a:p>
                      <a:pPr algn="ctr"/>
                      <a:r>
                        <a:rPr lang="en-US" sz="900">
                          <a:solidFill>
                            <a:schemeClr val="tx1"/>
                          </a:solidFill>
                          <a:latin typeface="+mn-lt"/>
                          <a:cs typeface="Amatic SC"/>
                        </a:rPr>
                        <a:t>Anniversary of the NHS</a:t>
                      </a:r>
                    </a:p>
                    <a:p>
                      <a:pPr algn="ctr"/>
                      <a:r>
                        <a:rPr lang="en-US" sz="900">
                          <a:solidFill>
                            <a:schemeClr val="tx1"/>
                          </a:solidFill>
                          <a:latin typeface="+mn-lt"/>
                          <a:cs typeface="Amatic SC"/>
                        </a:rPr>
                        <a:t>Pirate Day </a:t>
                      </a:r>
                    </a:p>
                    <a:p>
                      <a:pPr algn="ctr"/>
                      <a:r>
                        <a:rPr lang="en-GB" sz="900">
                          <a:solidFill>
                            <a:schemeClr val="tx1"/>
                          </a:solidFill>
                          <a:latin typeface="+mn-lt"/>
                          <a:cs typeface="Amatic SC"/>
                        </a:rPr>
                        <a:t>Transition</a:t>
                      </a:r>
                      <a:r>
                        <a:rPr lang="en-GB" sz="900" baseline="0">
                          <a:solidFill>
                            <a:schemeClr val="tx1"/>
                          </a:solidFill>
                          <a:latin typeface="+mn-lt"/>
                          <a:cs typeface="Amatic SC"/>
                        </a:rPr>
                        <a:t> Days</a:t>
                      </a:r>
                    </a:p>
                    <a:p>
                      <a:pPr lvl="0" algn="ctr">
                        <a:buNone/>
                      </a:pPr>
                      <a:r>
                        <a:rPr lang="en-GB" sz="900" baseline="0">
                          <a:solidFill>
                            <a:schemeClr val="tx1"/>
                          </a:solidFill>
                          <a:latin typeface="+mn-lt"/>
                          <a:cs typeface="Amatic SC"/>
                        </a:rPr>
                        <a:t>Teddy bear picnic </a:t>
                      </a:r>
                    </a:p>
                    <a:p>
                      <a:pPr lvl="0" algn="ctr">
                        <a:buNone/>
                      </a:pPr>
                      <a:endParaRPr lang="en-GB" sz="900" baseline="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Reception Long Term Plan 22-23</a:t>
            </a:r>
            <a:endParaRPr lang="en-GB" sz="3600">
              <a:latin typeface="Amatic SC" panose="00000500000000000000" pitchFamily="2" charset="-79"/>
              <a:cs typeface="Amatic SC" panose="00000500000000000000" pitchFamily="2" charset="-79"/>
            </a:endParaRPr>
          </a:p>
        </p:txBody>
      </p:sp>
      <p:pic>
        <p:nvPicPr>
          <p:cNvPr id="15" name="Picture 4" descr="House cartoon Images, Stock Photos &amp;amp; Vectors | Shutterstock">
            <a:extLst>
              <a:ext uri="{FF2B5EF4-FFF2-40B4-BE49-F238E27FC236}">
                <a16:creationId xmlns:a16="http://schemas.microsoft.com/office/drawing/2014/main" id="{4884CE80-A4F1-9E40-8593-D5810EC4FE59}"/>
              </a:ext>
            </a:extLst>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9299" b="83692" l="10000" r="90000"/>
                    </a14:imgEffect>
                  </a14:imgLayer>
                </a14:imgProps>
              </a:ext>
              <a:ext uri="{28A0092B-C50C-407E-A947-70E740481C1C}">
                <a14:useLocalDpi xmlns:a14="http://schemas.microsoft.com/office/drawing/2010/main" val="0"/>
              </a:ext>
            </a:extLst>
          </a:blip>
          <a:srcRect b="7009"/>
          <a:stretch/>
        </p:blipFill>
        <p:spPr bwMode="auto">
          <a:xfrm rot="746920">
            <a:off x="1353220" y="226788"/>
            <a:ext cx="711320" cy="712346"/>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open book in stacked books rainbow sun cartoon 1846202 Vector Art at  Vecteezy">
            <a:extLst>
              <a:ext uri="{FF2B5EF4-FFF2-40B4-BE49-F238E27FC236}">
                <a16:creationId xmlns:a16="http://schemas.microsoft.com/office/drawing/2014/main" id="{273BC6A9-09F0-E04E-AA80-2B38E873EC2E}"/>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rot="20643339">
            <a:off x="3009456" y="70771"/>
            <a:ext cx="1049899" cy="1049899"/>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Another pic for Daily Doodle ... The Three Little Pigs. In knitwear. | Pig  pictures, Pig illustration, Pig art">
            <a:extLst>
              <a:ext uri="{FF2B5EF4-FFF2-40B4-BE49-F238E27FC236}">
                <a16:creationId xmlns:a16="http://schemas.microsoft.com/office/drawing/2014/main" id="{763EB190-5B65-3845-A884-F57D68A45904}"/>
              </a:ext>
            </a:extLst>
          </p:cNvPr>
          <p:cNvPicPr>
            <a:picLocks noChangeAspect="1" noChangeArrowheads="1"/>
          </p:cNvPicPr>
          <p:nvPr/>
        </p:nvPicPr>
        <p:blipFill>
          <a:blip r:embed="rId7">
            <a:extLst>
              <a:ext uri="{BEBA8EAE-BF5A-486C-A8C5-ECC9F3942E4B}">
                <a14:imgProps xmlns:a14="http://schemas.microsoft.com/office/drawing/2010/main">
                  <a14:imgLayer r:embed="rId8">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rot="20914354">
            <a:off x="4711954" y="440590"/>
            <a:ext cx="877084" cy="614329"/>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Red wooden barn cartoon farm related element Vector Image">
            <a:extLst>
              <a:ext uri="{FF2B5EF4-FFF2-40B4-BE49-F238E27FC236}">
                <a16:creationId xmlns:a16="http://schemas.microsoft.com/office/drawing/2014/main" id="{97034542-0840-7144-8F53-C2AF1BEE08F7}"/>
              </a:ext>
            </a:extLst>
          </p:cNvPr>
          <p:cNvPicPr>
            <a:picLocks noChangeAspect="1" noChangeArrowheads="1"/>
          </p:cNvPicPr>
          <p:nvPr/>
        </p:nvPicPr>
        <p:blipFill rotWithShape="1">
          <a:blip r:embed="rId9">
            <a:extLst>
              <a:ext uri="{BEBA8EAE-BF5A-486C-A8C5-ECC9F3942E4B}">
                <a14:imgProps xmlns:a14="http://schemas.microsoft.com/office/drawing/2010/main">
                  <a14:imgLayer r:embed="rId10">
                    <a14:imgEffect>
                      <a14:backgroundRemoval t="8191" b="73715" l="10000" r="90000"/>
                    </a14:imgEffect>
                  </a14:imgLayer>
                </a14:imgProps>
              </a:ext>
              <a:ext uri="{28A0092B-C50C-407E-A947-70E740481C1C}">
                <a14:useLocalDpi xmlns:a14="http://schemas.microsoft.com/office/drawing/2010/main" val="0"/>
              </a:ext>
            </a:extLst>
          </a:blip>
          <a:srcRect b="18095"/>
          <a:stretch/>
        </p:blipFill>
        <p:spPr bwMode="auto">
          <a:xfrm rot="20737043">
            <a:off x="6348262" y="188369"/>
            <a:ext cx="1069769" cy="946291"/>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Sandcastle cartoon Royalty Free Vector Image - VectorStock">
            <a:extLst>
              <a:ext uri="{FF2B5EF4-FFF2-40B4-BE49-F238E27FC236}">
                <a16:creationId xmlns:a16="http://schemas.microsoft.com/office/drawing/2014/main" id="{301AD4B5-0BA3-004C-96E7-3BE335CCDE43}"/>
              </a:ext>
            </a:extLst>
          </p:cNvPr>
          <p:cNvPicPr>
            <a:picLocks noChangeAspect="1" noChangeArrowheads="1"/>
          </p:cNvPicPr>
          <p:nvPr/>
        </p:nvPicPr>
        <p:blipFill rotWithShape="1">
          <a:blip r:embed="rId11">
            <a:extLst>
              <a:ext uri="{BEBA8EAE-BF5A-486C-A8C5-ECC9F3942E4B}">
                <a14:imgProps xmlns:a14="http://schemas.microsoft.com/office/drawing/2010/main">
                  <a14:imgLayer r:embed="rId12">
                    <a14:imgEffect>
                      <a14:backgroundRemoval t="8750" b="78750" l="10000" r="90000"/>
                    </a14:imgEffect>
                  </a14:imgLayer>
                </a14:imgProps>
              </a:ext>
              <a:ext uri="{28A0092B-C50C-407E-A947-70E740481C1C}">
                <a14:useLocalDpi xmlns:a14="http://schemas.microsoft.com/office/drawing/2010/main" val="0"/>
              </a:ext>
            </a:extLst>
          </a:blip>
          <a:srcRect b="12500"/>
          <a:stretch/>
        </p:blipFill>
        <p:spPr bwMode="auto">
          <a:xfrm rot="893021">
            <a:off x="8091896" y="228838"/>
            <a:ext cx="1134257" cy="774195"/>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Superhero PNG Images, Free Transparent Superhero Download - KindPNG">
            <a:extLst>
              <a:ext uri="{FF2B5EF4-FFF2-40B4-BE49-F238E27FC236}">
                <a16:creationId xmlns:a16="http://schemas.microsoft.com/office/drawing/2014/main" id="{75C0FC7C-13F1-6C46-BD90-F10FD0061D01}"/>
              </a:ext>
            </a:extLst>
          </p:cNvPr>
          <p:cNvPicPr>
            <a:picLocks noChangeAspect="1" noChangeArrowheads="1"/>
          </p:cNvPicPr>
          <p:nvPr/>
        </p:nvPicPr>
        <p:blipFill>
          <a:blip r:embed="rId13">
            <a:extLst>
              <a:ext uri="{BEBA8EAE-BF5A-486C-A8C5-ECC9F3942E4B}">
                <a14:imgProps xmlns:a14="http://schemas.microsoft.com/office/drawing/2010/main">
                  <a14:imgLayer r:embed="rId1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rot="20920430" flipH="1">
            <a:off x="10083197" y="222197"/>
            <a:ext cx="740416" cy="924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39437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Reception Long Term Plan 22-23</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52247068"/>
              </p:ext>
            </p:extLst>
          </p:nvPr>
        </p:nvGraphicFramePr>
        <p:xfrm>
          <a:off x="199158" y="632114"/>
          <a:ext cx="11637775" cy="6004560"/>
        </p:xfrm>
        <a:graphic>
          <a:graphicData uri="http://schemas.openxmlformats.org/drawingml/2006/table">
            <a:tbl>
              <a:tblPr firstRow="1" bandRow="1">
                <a:tableStyleId>{5C22544A-7EE6-4342-B048-85BDC9FD1C3A}</a:tableStyleId>
              </a:tblPr>
              <a:tblGrid>
                <a:gridCol w="1612836">
                  <a:extLst>
                    <a:ext uri="{9D8B030D-6E8A-4147-A177-3AD203B41FA5}">
                      <a16:colId xmlns:a16="http://schemas.microsoft.com/office/drawing/2014/main" val="385991600"/>
                    </a:ext>
                  </a:extLst>
                </a:gridCol>
                <a:gridCol w="1421586">
                  <a:extLst>
                    <a:ext uri="{9D8B030D-6E8A-4147-A177-3AD203B41FA5}">
                      <a16:colId xmlns:a16="http://schemas.microsoft.com/office/drawing/2014/main" val="2865123548"/>
                    </a:ext>
                  </a:extLst>
                </a:gridCol>
                <a:gridCol w="394654">
                  <a:extLst>
                    <a:ext uri="{9D8B030D-6E8A-4147-A177-3AD203B41FA5}">
                      <a16:colId xmlns:a16="http://schemas.microsoft.com/office/drawing/2014/main" val="872926247"/>
                    </a:ext>
                  </a:extLst>
                </a:gridCol>
                <a:gridCol w="1444513">
                  <a:extLst>
                    <a:ext uri="{9D8B030D-6E8A-4147-A177-3AD203B41FA5}">
                      <a16:colId xmlns:a16="http://schemas.microsoft.com/office/drawing/2014/main" val="2690459710"/>
                    </a:ext>
                  </a:extLst>
                </a:gridCol>
                <a:gridCol w="208280">
                  <a:extLst>
                    <a:ext uri="{9D8B030D-6E8A-4147-A177-3AD203B41FA5}">
                      <a16:colId xmlns:a16="http://schemas.microsoft.com/office/drawing/2014/main" val="1315738151"/>
                    </a:ext>
                  </a:extLst>
                </a:gridCol>
                <a:gridCol w="1459814">
                  <a:extLst>
                    <a:ext uri="{9D8B030D-6E8A-4147-A177-3AD203B41FA5}">
                      <a16:colId xmlns:a16="http://schemas.microsoft.com/office/drawing/2014/main" val="1848787987"/>
                    </a:ext>
                  </a:extLst>
                </a:gridCol>
                <a:gridCol w="208280">
                  <a:extLst>
                    <a:ext uri="{9D8B030D-6E8A-4147-A177-3AD203B41FA5}">
                      <a16:colId xmlns:a16="http://schemas.microsoft.com/office/drawing/2014/main" val="2709165749"/>
                    </a:ext>
                  </a:extLst>
                </a:gridCol>
                <a:gridCol w="1475117">
                  <a:extLst>
                    <a:ext uri="{9D8B030D-6E8A-4147-A177-3AD203B41FA5}">
                      <a16:colId xmlns:a16="http://schemas.microsoft.com/office/drawing/2014/main" val="1626726412"/>
                    </a:ext>
                  </a:extLst>
                </a:gridCol>
                <a:gridCol w="208280">
                  <a:extLst>
                    <a:ext uri="{9D8B030D-6E8A-4147-A177-3AD203B41FA5}">
                      <a16:colId xmlns:a16="http://schemas.microsoft.com/office/drawing/2014/main" val="2335150482"/>
                    </a:ext>
                  </a:extLst>
                </a:gridCol>
                <a:gridCol w="1490416">
                  <a:extLst>
                    <a:ext uri="{9D8B030D-6E8A-4147-A177-3AD203B41FA5}">
                      <a16:colId xmlns:a16="http://schemas.microsoft.com/office/drawing/2014/main" val="3189764146"/>
                    </a:ext>
                  </a:extLst>
                </a:gridCol>
                <a:gridCol w="208280">
                  <a:extLst>
                    <a:ext uri="{9D8B030D-6E8A-4147-A177-3AD203B41FA5}">
                      <a16:colId xmlns:a16="http://schemas.microsoft.com/office/drawing/2014/main" val="4046203905"/>
                    </a:ext>
                  </a:extLst>
                </a:gridCol>
                <a:gridCol w="1505719">
                  <a:extLst>
                    <a:ext uri="{9D8B030D-6E8A-4147-A177-3AD203B41FA5}">
                      <a16:colId xmlns:a16="http://schemas.microsoft.com/office/drawing/2014/main" val="1588033082"/>
                    </a:ext>
                  </a:extLst>
                </a:gridCol>
              </a:tblGrid>
              <a:tr h="446993">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a:solidFill>
                            <a:schemeClr val="bg1">
                              <a:lumMod val="50000"/>
                            </a:schemeClr>
                          </a:solidFill>
                          <a:latin typeface="Amatic SC"/>
                          <a:cs typeface="Amatic SC"/>
                        </a:rPr>
                        <a:t>Autumn 1</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a:solidFill>
                            <a:schemeClr val="bg1">
                              <a:lumMod val="50000"/>
                            </a:schemeClr>
                          </a:solidFill>
                          <a:latin typeface="Amatic SC"/>
                          <a:cs typeface="Amatic SC"/>
                        </a:rPr>
                        <a:t>Autumn 2</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tcPr>
                </a:tc>
                <a:tc gridSpan="2">
                  <a:txBody>
                    <a:bodyPr/>
                    <a:lstStyle/>
                    <a:p>
                      <a:pPr algn="ctr"/>
                      <a:r>
                        <a:rPr lang="en-US" sz="2800">
                          <a:solidFill>
                            <a:schemeClr val="bg1">
                              <a:lumMod val="50000"/>
                            </a:schemeClr>
                          </a:solidFill>
                          <a:latin typeface="Amatic SC"/>
                          <a:cs typeface="Amatic SC"/>
                        </a:rPr>
                        <a:t>Spring 1</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800">
                          <a:solidFill>
                            <a:schemeClr val="bg1">
                              <a:lumMod val="50000"/>
                            </a:schemeClr>
                          </a:solidFill>
                          <a:latin typeface="Amatic SC"/>
                          <a:cs typeface="Amatic SC"/>
                        </a:rPr>
                        <a:t>Spring 2</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800">
                          <a:solidFill>
                            <a:schemeClr val="bg1">
                              <a:lumMod val="50000"/>
                            </a:schemeClr>
                          </a:solidFill>
                          <a:latin typeface="Amatic SC"/>
                          <a:cs typeface="Amatic SC"/>
                        </a:rPr>
                        <a:t>Summer 1</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algn="ctr"/>
                      <a:r>
                        <a:rPr lang="en-US" sz="2800">
                          <a:solidFill>
                            <a:schemeClr val="bg1">
                              <a:lumMod val="50000"/>
                            </a:schemeClr>
                          </a:solidFill>
                          <a:latin typeface="Amatic SC"/>
                          <a:cs typeface="Amatic SC"/>
                        </a:rPr>
                        <a:t>Summer 2</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1913285939"/>
                  </a:ext>
                </a:extLst>
              </a:tr>
              <a:tr h="365044">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rtl="0">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hMerge="1">
                  <a:txBody>
                    <a:bodyPr/>
                    <a:lstStyle/>
                    <a:p>
                      <a:endParaRPr lang="en-US"/>
                    </a:p>
                  </a:txBody>
                  <a:tcPr>
                    <a:lnL w="12700" cap="flat" cmpd="sng" algn="ctr">
                      <a:solidFill>
                        <a:schemeClr val="tx1"/>
                      </a:solidFill>
                      <a:prstDash val="solid"/>
                      <a:round/>
                      <a:headEnd type="none" w="med" len="med"/>
                      <a:tailEnd type="none" w="med" len="med"/>
                    </a:lnL>
                  </a:tcPr>
                </a:tc>
                <a:tc gridSpan="2">
                  <a:txBody>
                    <a:bodyPr/>
                    <a:lstStyle/>
                    <a:p>
                      <a:pPr lvl="0" algn="ctr">
                        <a:buNone/>
                      </a:pP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sz="2000" b="1">
                        <a:solidFill>
                          <a:srgbClr val="7030A0"/>
                        </a:solidFill>
                        <a:latin typeface="Amatic SC"/>
                        <a:cs typeface="Amatic SC"/>
                      </a:endParaRPr>
                    </a:p>
                  </a:txBody>
                  <a:tcPr/>
                </a:tc>
                <a:tc gridSpan="2">
                  <a:txBody>
                    <a:bodyPr/>
                    <a:lstStyle/>
                    <a:p>
                      <a:pPr lvl="0" algn="ctr">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marL="0" marR="0" indent="0" algn="ctr" rtl="0" eaLnBrk="1" fontAlgn="auto" latinLnBrk="0" hangingPunct="1">
                        <a:lnSpc>
                          <a:spcPct val="100000"/>
                        </a:lnSpc>
                        <a:spcBef>
                          <a:spcPts val="0"/>
                        </a:spcBef>
                        <a:spcAft>
                          <a:spcPts val="0"/>
                        </a:spcAft>
                        <a:buClrTx/>
                        <a:buSzTx/>
                        <a:buFontTx/>
                        <a:buNone/>
                      </a:pPr>
                      <a:r>
                        <a:rPr lang="en-GB" sz="16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algn="ctr"/>
                      <a:r>
                        <a:rPr lang="en-GB" sz="2000" b="1">
                          <a:solidFill>
                            <a:srgbClr val="7030A0"/>
                          </a:solidFill>
                          <a:latin typeface="Amatic SC"/>
                          <a:cs typeface="Amatic SC"/>
                        </a:rPr>
                        <a:t>superheroes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272033691"/>
                  </a:ext>
                </a:extLst>
              </a:tr>
              <a:tr h="1177082">
                <a:tc>
                  <a:txBody>
                    <a:bodyPr/>
                    <a:lstStyle/>
                    <a:p>
                      <a:pPr marL="0" marR="0" lvl="0" indent="0" algn="ctr" rtl="0" eaLnBrk="1" fontAlgn="auto" latinLnBrk="0" hangingPunct="1">
                        <a:lnSpc>
                          <a:spcPct val="100000"/>
                        </a:lnSpc>
                        <a:spcBef>
                          <a:spcPts val="0"/>
                        </a:spcBef>
                        <a:spcAft>
                          <a:spcPts val="0"/>
                        </a:spcAft>
                        <a:buClrTx/>
                        <a:buSzTx/>
                        <a:buFontTx/>
                        <a:buNone/>
                      </a:pPr>
                      <a:r>
                        <a:rPr lang="en-US" sz="2400" b="1">
                          <a:latin typeface="Amatic SC"/>
                          <a:cs typeface="Amatic SC"/>
                        </a:rPr>
                        <a:t>Communication and Language </a:t>
                      </a:r>
                      <a:endParaRPr lang="en-US" sz="2400" b="1">
                        <a:latin typeface="Amatic SC" panose="00000500000000000000" pitchFamily="2" charset="-79"/>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800">
                          <a:latin typeface="+mn-lt"/>
                        </a:rPr>
                        <a:t>Talk to parents about what language they speak at home, try and learn a few key words and celebrate multilingualism in your setting. </a:t>
                      </a:r>
                      <a:endParaRPr lang="en-GB" sz="800" b="1">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11">
                  <a:txBody>
                    <a:bodyPr/>
                    <a:lstStyle/>
                    <a:p>
                      <a:pPr algn="l"/>
                      <a:r>
                        <a:rPr lang="en-US" sz="1200" b="0" i="0">
                          <a:latin typeface="+mn-lt"/>
                        </a:rPr>
                        <a:t>The development of children’s spoken language underpins all seven areas of learning and development. Children’s </a:t>
                      </a:r>
                      <a:r>
                        <a:rPr lang="en-US" sz="1200" b="1" i="0">
                          <a:latin typeface="+mn-lt"/>
                        </a:rPr>
                        <a:t>back-and-forth interactions </a:t>
                      </a:r>
                      <a:r>
                        <a:rPr lang="en-US" sz="1200" b="0" i="0">
                          <a:latin typeface="+mn-lt"/>
                        </a:rPr>
                        <a:t>from an early age form the foundations for language and cognitive development. The number and quality of the conversations they have with adults and peers throughout the day in a </a:t>
                      </a:r>
                      <a:r>
                        <a:rPr lang="en-US" sz="1200" b="1" i="0">
                          <a:latin typeface="+mn-lt"/>
                        </a:rPr>
                        <a:t>language-rich environment</a:t>
                      </a:r>
                      <a:r>
                        <a:rPr lang="en-US" sz="1200" b="0" i="0">
                          <a:latin typeface="+mn-lt"/>
                        </a:rPr>
                        <a:t> is crucial. By commenting on what children are interested in or doing, and echoing back what they say with </a:t>
                      </a:r>
                      <a:r>
                        <a:rPr lang="en-US" sz="1200" b="1" i="0">
                          <a:latin typeface="+mn-lt"/>
                        </a:rPr>
                        <a:t>new vocabulary added</a:t>
                      </a:r>
                      <a:r>
                        <a:rPr lang="en-US" sz="1200" b="0" i="0">
                          <a:latin typeface="+mn-lt"/>
                        </a:rPr>
                        <a:t>, practitioners will build children's language effectively</a:t>
                      </a:r>
                      <a:r>
                        <a:rPr lang="en-US" sz="1200" b="1" i="0">
                          <a:latin typeface="+mn-lt"/>
                        </a:rPr>
                        <a:t>. Reading frequently to children</a:t>
                      </a:r>
                      <a:r>
                        <a:rPr lang="en-US" sz="1200" b="0" i="0">
                          <a:latin typeface="+mn-lt"/>
                        </a:rPr>
                        <a:t>, and </a:t>
                      </a:r>
                      <a:r>
                        <a:rPr lang="en-US" sz="1200" b="1" i="0">
                          <a:latin typeface="+mn-lt"/>
                        </a:rPr>
                        <a:t>engaging them actively in stories</a:t>
                      </a:r>
                      <a:r>
                        <a:rPr lang="en-US" sz="1200" b="0" i="0">
                          <a:latin typeface="+mn-lt"/>
                        </a:rPr>
                        <a:t>, non-fiction, rhymes and poems, and then providing them with extensive opportunities to use and </a:t>
                      </a:r>
                      <a:r>
                        <a:rPr lang="en-US" sz="1200" b="1" i="0">
                          <a:latin typeface="+mn-lt"/>
                        </a:rPr>
                        <a:t>embed new words in a range of contexts, </a:t>
                      </a:r>
                      <a:r>
                        <a:rPr lang="en-US" sz="1200" b="0" i="0">
                          <a:latin typeface="+mn-lt"/>
                        </a:rPr>
                        <a:t>will give children the opportunity to thrive. Through </a:t>
                      </a:r>
                      <a:r>
                        <a:rPr lang="en-US" sz="1200" b="1" i="0">
                          <a:latin typeface="+mn-lt"/>
                        </a:rPr>
                        <a:t>conversation, story-telling and role play</a:t>
                      </a:r>
                      <a:r>
                        <a:rPr lang="en-US" sz="1200" b="0" i="0">
                          <a:latin typeface="+mn-lt"/>
                        </a:rPr>
                        <a:t>, where children </a:t>
                      </a:r>
                      <a:r>
                        <a:rPr lang="en-US" sz="1200" b="1" i="0">
                          <a:latin typeface="+mn-lt"/>
                        </a:rPr>
                        <a:t>share their ideas </a:t>
                      </a:r>
                      <a:r>
                        <a:rPr lang="en-US" sz="1200" b="0" i="0">
                          <a:latin typeface="+mn-lt"/>
                        </a:rPr>
                        <a:t>with support and </a:t>
                      </a:r>
                      <a:r>
                        <a:rPr lang="en-US" sz="1200" b="1" i="0">
                          <a:latin typeface="+mn-lt"/>
                        </a:rPr>
                        <a:t>modelling</a:t>
                      </a:r>
                      <a:r>
                        <a:rPr lang="en-US" sz="1200" b="0" i="0">
                          <a:latin typeface="+mn-lt"/>
                        </a:rPr>
                        <a:t> from their teacher, and sensitive questioning that invites them to elaborate, children become comfortable using a </a:t>
                      </a:r>
                      <a:r>
                        <a:rPr lang="en-US" sz="1200" b="1" i="0">
                          <a:latin typeface="+mn-lt"/>
                        </a:rPr>
                        <a:t>rich range of vocabulary </a:t>
                      </a:r>
                      <a:r>
                        <a:rPr lang="en-US" sz="1200" b="0" i="0">
                          <a:latin typeface="+mn-lt"/>
                        </a:rPr>
                        <a:t>and </a:t>
                      </a:r>
                      <a:r>
                        <a:rPr lang="en-US" sz="1200" b="1" i="0">
                          <a:latin typeface="+mn-lt"/>
                        </a:rPr>
                        <a:t>language structures.</a:t>
                      </a:r>
                      <a:endParaRPr lang="en-US" sz="1200" b="1" i="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765929432"/>
                  </a:ext>
                </a:extLst>
              </a:tr>
              <a:tr h="2771359">
                <a:tc>
                  <a:txBody>
                    <a:bodyPr/>
                    <a:lstStyle/>
                    <a:p>
                      <a:pPr algn="ctr"/>
                      <a:r>
                        <a:rPr lang="en-US" sz="1100"/>
                        <a:t>Whole EYFS Focus – C&amp;L is developed throughout the year through high quality interactions, daily group discussions, sharing</a:t>
                      </a:r>
                      <a:r>
                        <a:rPr lang="en-US" sz="1100" baseline="0"/>
                        <a:t> times, </a:t>
                      </a:r>
                      <a:r>
                        <a:rPr lang="en-US" sz="1100"/>
                        <a:t>stories, singing, speech and language interventions, Pie Corbett Talk for writing actions, assemblies  and weekly interventions. </a:t>
                      </a:r>
                    </a:p>
                    <a:p>
                      <a:pPr algn="ctr"/>
                      <a:endParaRPr lang="en-US" sz="1100"/>
                    </a:p>
                    <a:p>
                      <a:pPr algn="ctr"/>
                      <a:endParaRPr lang="en-US" sz="1100" b="1">
                        <a:latin typeface="Amatic SC" panose="00000500000000000000" pitchFamily="2" charset="-79"/>
                        <a:cs typeface="Amatic SC" panose="00000500000000000000" pitchFamily="2" charset="-79"/>
                      </a:endParaRPr>
                    </a:p>
                    <a:p>
                      <a:pPr algn="ctr"/>
                      <a:r>
                        <a:rPr lang="en-US" sz="2800" b="1">
                          <a:latin typeface="Amatic SC"/>
                          <a:cs typeface="Amatic SC"/>
                        </a:rPr>
                        <a:t>Daily story time </a:t>
                      </a:r>
                      <a:endParaRPr lang="en-GB" sz="28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1100" b="1">
                          <a:solidFill>
                            <a:schemeClr val="bg1">
                              <a:lumMod val="50000"/>
                            </a:schemeClr>
                          </a:solidFill>
                          <a:latin typeface="+mn-lt"/>
                          <a:cs typeface="Amatic SC"/>
                        </a:rPr>
                        <a:t>Welcome to EYFS </a:t>
                      </a:r>
                      <a:endParaRPr lang="en-US" sz="1100" b="1">
                        <a:solidFill>
                          <a:schemeClr val="bg1">
                            <a:lumMod val="50000"/>
                          </a:schemeClr>
                        </a:solidFill>
                        <a:latin typeface="+mn-lt"/>
                        <a:cs typeface="Amatic SC" panose="00000500000000000000" pitchFamily="2" charset="-79"/>
                      </a:endParaRPr>
                    </a:p>
                    <a:p>
                      <a:pPr algn="ctr"/>
                      <a:r>
                        <a:rPr lang="en-US" sz="1100" b="0">
                          <a:solidFill>
                            <a:schemeClr val="tx1"/>
                          </a:solidFill>
                          <a:latin typeface="+mn-lt"/>
                          <a:cs typeface="Amatic SC"/>
                        </a:rPr>
                        <a:t>Settling in activities </a:t>
                      </a:r>
                    </a:p>
                    <a:p>
                      <a:pPr algn="ctr"/>
                      <a:r>
                        <a:rPr lang="en-US" sz="1100" b="0">
                          <a:solidFill>
                            <a:schemeClr val="tx1"/>
                          </a:solidFill>
                          <a:latin typeface="+mn-lt"/>
                          <a:cs typeface="Amatic SC"/>
                        </a:rPr>
                        <a:t>Making friends </a:t>
                      </a:r>
                    </a:p>
                    <a:p>
                      <a:pPr algn="ctr"/>
                      <a:r>
                        <a:rPr lang="en-US" sz="1100"/>
                        <a:t>Children talking about experiences that are familiar to them</a:t>
                      </a:r>
                    </a:p>
                    <a:p>
                      <a:pPr algn="ctr"/>
                      <a:r>
                        <a:rPr lang="en-US" sz="1100" b="0">
                          <a:solidFill>
                            <a:schemeClr val="tx1"/>
                          </a:solidFill>
                          <a:latin typeface="+mn-lt"/>
                          <a:cs typeface="Amatic SC"/>
                        </a:rPr>
                        <a:t>What are your passions / goals / dreams? </a:t>
                      </a:r>
                    </a:p>
                    <a:p>
                      <a:pPr algn="ctr"/>
                      <a:r>
                        <a:rPr lang="en-US" sz="1100"/>
                        <a:t>Model talk routines through the day. For example, arriving in school: “Good morning, how are you?” </a:t>
                      </a:r>
                    </a:p>
                    <a:p>
                      <a:pPr algn="ctr"/>
                      <a:r>
                        <a:rPr lang="en-US" sz="1100" b="0">
                          <a:solidFill>
                            <a:schemeClr val="tx1"/>
                          </a:solidFill>
                          <a:latin typeface="+mn-lt"/>
                          <a:cs typeface="Amatic SC"/>
                        </a:rPr>
                        <a:t>Oral</a:t>
                      </a:r>
                      <a:r>
                        <a:rPr lang="en-US" sz="1100" b="0" baseline="0">
                          <a:solidFill>
                            <a:schemeClr val="tx1"/>
                          </a:solidFill>
                          <a:latin typeface="+mn-lt"/>
                          <a:cs typeface="Amatic SC"/>
                        </a:rPr>
                        <a:t> r</a:t>
                      </a:r>
                      <a:r>
                        <a:rPr lang="en-US" sz="1100" b="0">
                          <a:solidFill>
                            <a:schemeClr val="tx1"/>
                          </a:solidFill>
                          <a:latin typeface="+mn-lt"/>
                          <a:cs typeface="Amatic SC"/>
                        </a:rPr>
                        <a:t>etelling</a:t>
                      </a:r>
                      <a:r>
                        <a:rPr lang="en-US" sz="1100" b="0" baseline="0">
                          <a:solidFill>
                            <a:schemeClr val="tx1"/>
                          </a:solidFill>
                          <a:latin typeface="+mn-lt"/>
                          <a:cs typeface="Amatic SC"/>
                        </a:rPr>
                        <a:t> stories through Talk for writing  and oral innovation of stories.</a:t>
                      </a:r>
                    </a:p>
                    <a:p>
                      <a:pPr algn="ctr"/>
                      <a:r>
                        <a:rPr lang="en-US" sz="1100" b="0" baseline="0">
                          <a:solidFill>
                            <a:schemeClr val="tx1"/>
                          </a:solidFill>
                          <a:latin typeface="+mn-lt"/>
                          <a:cs typeface="Amatic SC"/>
                        </a:rPr>
                        <a:t>Story language</a:t>
                      </a:r>
                      <a:endParaRPr lang="en-GB" sz="1100" b="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US" sz="1100" b="1">
                          <a:solidFill>
                            <a:schemeClr val="bg1">
                              <a:lumMod val="50000"/>
                            </a:schemeClr>
                          </a:solidFill>
                          <a:latin typeface="+mn-lt"/>
                          <a:cs typeface="Amatic SC"/>
                        </a:rPr>
                        <a:t>Tell me a story! </a:t>
                      </a:r>
                      <a:endParaRPr lang="en-US" sz="1100" b="1">
                        <a:solidFill>
                          <a:schemeClr val="bg1">
                            <a:lumMod val="50000"/>
                          </a:schemeClr>
                        </a:solidFill>
                        <a:latin typeface="+mn-lt"/>
                        <a:cs typeface="Amatic SC" panose="00000500000000000000" pitchFamily="2" charset="-79"/>
                      </a:endParaRPr>
                    </a:p>
                    <a:p>
                      <a:pPr algn="ctr"/>
                      <a:r>
                        <a:rPr lang="en-US" sz="1100" b="0">
                          <a:solidFill>
                            <a:schemeClr val="tx1"/>
                          </a:solidFill>
                          <a:latin typeface="+mn-lt"/>
                          <a:cs typeface="Amatic SC"/>
                        </a:rPr>
                        <a:t>Settling in activities</a:t>
                      </a:r>
                    </a:p>
                    <a:p>
                      <a:pPr algn="ctr"/>
                      <a:r>
                        <a:rPr lang="en-US" sz="1100" b="0">
                          <a:solidFill>
                            <a:schemeClr val="tx1"/>
                          </a:solidFill>
                          <a:latin typeface="+mn-lt"/>
                          <a:cs typeface="Amatic SC"/>
                        </a:rPr>
                        <a:t>Develop vocabulary  </a:t>
                      </a:r>
                    </a:p>
                    <a:p>
                      <a:pPr algn="ctr"/>
                      <a:r>
                        <a:rPr lang="en-US" sz="1100" b="0">
                          <a:solidFill>
                            <a:schemeClr val="tx1"/>
                          </a:solidFill>
                          <a:latin typeface="+mn-lt"/>
                          <a:cs typeface="Amatic SC"/>
                        </a:rPr>
                        <a:t>Discovering Passions </a:t>
                      </a:r>
                    </a:p>
                    <a:p>
                      <a:pPr algn="ctr"/>
                      <a:r>
                        <a:rPr lang="en-US" sz="1100" b="0">
                          <a:solidFill>
                            <a:schemeClr val="tx1"/>
                          </a:solidFill>
                          <a:latin typeface="+mn-lt"/>
                          <a:cs typeface="Amatic SC"/>
                        </a:rPr>
                        <a:t>Tell me a story - retelling stories</a:t>
                      </a:r>
                    </a:p>
                    <a:p>
                      <a:pPr algn="ctr"/>
                      <a:r>
                        <a:rPr lang="en-US" sz="1100" b="0">
                          <a:solidFill>
                            <a:schemeClr val="tx1"/>
                          </a:solidFill>
                          <a:latin typeface="+mn-lt"/>
                          <a:cs typeface="Amatic SC"/>
                        </a:rPr>
                        <a:t>Story language </a:t>
                      </a:r>
                    </a:p>
                    <a:p>
                      <a:pPr algn="ctr"/>
                      <a:r>
                        <a:rPr lang="en-US" sz="1100" b="0">
                          <a:solidFill>
                            <a:schemeClr val="tx1"/>
                          </a:solidFill>
                          <a:latin typeface="+mn-lt"/>
                          <a:cs typeface="Amatic SC"/>
                        </a:rPr>
                        <a:t>Word hunts</a:t>
                      </a:r>
                    </a:p>
                    <a:p>
                      <a:pPr algn="ctr"/>
                      <a:r>
                        <a:rPr lang="en-US" sz="1100" b="0">
                          <a:solidFill>
                            <a:schemeClr val="tx1"/>
                          </a:solidFill>
                          <a:latin typeface="+mn-lt"/>
                          <a:cs typeface="Amatic SC"/>
                        </a:rPr>
                        <a:t>Listening and responding to stories</a:t>
                      </a:r>
                    </a:p>
                    <a:p>
                      <a:pPr algn="ctr"/>
                      <a:r>
                        <a:rPr lang="en-US" sz="1100" b="0">
                          <a:solidFill>
                            <a:schemeClr val="tx1"/>
                          </a:solidFill>
                          <a:latin typeface="+mn-lt"/>
                          <a:cs typeface="Amatic SC"/>
                        </a:rPr>
                        <a:t>Following instructions  </a:t>
                      </a:r>
                    </a:p>
                    <a:p>
                      <a:pPr algn="ctr"/>
                      <a:r>
                        <a:rPr lang="en-US" sz="1100" b="0">
                          <a:solidFill>
                            <a:schemeClr val="tx1"/>
                          </a:solidFill>
                          <a:latin typeface="+mn-lt"/>
                          <a:cs typeface="Amatic SC"/>
                        </a:rPr>
                        <a:t>Takes part in discussion </a:t>
                      </a:r>
                    </a:p>
                    <a:p>
                      <a:pPr algn="ctr"/>
                      <a:r>
                        <a:rPr lang="en-US" sz="1100"/>
                        <a:t>Understand how to listen carefully and why listening is important.</a:t>
                      </a:r>
                    </a:p>
                    <a:p>
                      <a:pPr algn="ctr"/>
                      <a:r>
                        <a:rPr lang="en-US" sz="1100"/>
                        <a:t>Use new vocabulary through the day.</a:t>
                      </a:r>
                    </a:p>
                    <a:p>
                      <a:pPr algn="ctr"/>
                      <a:r>
                        <a:rPr lang="en-US" sz="1100"/>
                        <a:t>Choose books that will develop their vocabulary.</a:t>
                      </a:r>
                      <a:endParaRPr lang="en-GB" sz="1100" b="1">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100" b="1">
                          <a:solidFill>
                            <a:schemeClr val="bg1">
                              <a:lumMod val="50000"/>
                            </a:schemeClr>
                          </a:solidFill>
                          <a:latin typeface="+mn-lt"/>
                          <a:cs typeface="Amatic SC"/>
                        </a:rPr>
                        <a:t>Tell me why! </a:t>
                      </a:r>
                      <a:endParaRPr lang="en-US" sz="1100" b="1">
                        <a:solidFill>
                          <a:schemeClr val="bg1">
                            <a:lumMod val="50000"/>
                          </a:schemeClr>
                        </a:solidFill>
                        <a:latin typeface="+mn-lt"/>
                        <a:cs typeface="Amatic SC" panose="00000500000000000000" pitchFamily="2" charset="-79"/>
                      </a:endParaRPr>
                    </a:p>
                    <a:p>
                      <a:pPr algn="ctr"/>
                      <a:r>
                        <a:rPr lang="en-US" sz="1100" b="0">
                          <a:solidFill>
                            <a:schemeClr val="tx1"/>
                          </a:solidFill>
                          <a:latin typeface="+mn-lt"/>
                          <a:cs typeface="Amatic SC"/>
                        </a:rPr>
                        <a:t>Using language well </a:t>
                      </a:r>
                    </a:p>
                    <a:p>
                      <a:pPr algn="ctr"/>
                      <a:r>
                        <a:rPr lang="en-US" sz="1100" b="0">
                          <a:solidFill>
                            <a:schemeClr val="tx1"/>
                          </a:solidFill>
                          <a:latin typeface="+mn-lt"/>
                          <a:cs typeface="Amatic SC"/>
                        </a:rPr>
                        <a:t>Ask’s how and why questions…</a:t>
                      </a:r>
                    </a:p>
                    <a:p>
                      <a:pPr algn="ctr"/>
                      <a:r>
                        <a:rPr lang="en-US" sz="1100" b="0">
                          <a:solidFill>
                            <a:schemeClr val="tx1"/>
                          </a:solidFill>
                          <a:latin typeface="+mn-lt"/>
                          <a:cs typeface="Amatic SC"/>
                        </a:rPr>
                        <a:t>Discovering Passions</a:t>
                      </a:r>
                    </a:p>
                    <a:p>
                      <a:pPr algn="ctr"/>
                      <a:r>
                        <a:rPr lang="en-US" sz="1100" b="0">
                          <a:solidFill>
                            <a:schemeClr val="tx1"/>
                          </a:solidFill>
                          <a:latin typeface="+mn-lt"/>
                          <a:cs typeface="Amatic SC"/>
                        </a:rPr>
                        <a:t>Retell a story with story language </a:t>
                      </a:r>
                    </a:p>
                    <a:p>
                      <a:pPr algn="ctr"/>
                      <a:r>
                        <a:rPr lang="en-US" sz="1100" b="0">
                          <a:solidFill>
                            <a:schemeClr val="tx1"/>
                          </a:solidFill>
                          <a:latin typeface="+mn-lt"/>
                          <a:cs typeface="Amatic SC"/>
                        </a:rPr>
                        <a:t>Story invention – talk it!</a:t>
                      </a:r>
                    </a:p>
                    <a:p>
                      <a:pPr algn="ctr"/>
                      <a:r>
                        <a:rPr lang="en-US" sz="1100"/>
                        <a:t>Ask questions to find out more and to check they understand what has been said to them. </a:t>
                      </a:r>
                    </a:p>
                    <a:p>
                      <a:pPr algn="ctr"/>
                      <a:r>
                        <a:rPr lang="en-US" sz="1100"/>
                        <a:t>Describe events in some detail. </a:t>
                      </a:r>
                      <a:r>
                        <a:rPr lang="en-US" sz="1100" b="0">
                          <a:solidFill>
                            <a:schemeClr val="tx1"/>
                          </a:solidFill>
                          <a:latin typeface="+mn-lt"/>
                          <a:cs typeface="Amatic SC"/>
                        </a:rPr>
                        <a:t>  </a:t>
                      </a:r>
                    </a:p>
                    <a:p>
                      <a:pPr algn="ctr"/>
                      <a:r>
                        <a:rPr lang="en-US" sz="1100"/>
                        <a:t>Listen to and talk about stories to build familiarity and understanding. </a:t>
                      </a:r>
                    </a:p>
                    <a:p>
                      <a:pPr algn="ctr"/>
                      <a:r>
                        <a:rPr lang="en-US" sz="1100"/>
                        <a:t>Learn rhymes, poems and songs.</a:t>
                      </a:r>
                      <a:endParaRPr lang="en-GB" sz="1100" b="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100" b="1">
                          <a:solidFill>
                            <a:schemeClr val="bg1">
                              <a:lumMod val="50000"/>
                            </a:schemeClr>
                          </a:solidFill>
                          <a:latin typeface="+mn-lt"/>
                          <a:cs typeface="Amatic SC"/>
                        </a:rPr>
                        <a:t>Talk it through! </a:t>
                      </a:r>
                      <a:endParaRPr lang="en-US" sz="1100" b="1">
                        <a:solidFill>
                          <a:schemeClr val="bg1">
                            <a:lumMod val="50000"/>
                          </a:schemeClr>
                        </a:solidFill>
                        <a:latin typeface="+mn-lt"/>
                        <a:cs typeface="Amatic SC" panose="00000500000000000000" pitchFamily="2" charset="-79"/>
                      </a:endParaRPr>
                    </a:p>
                    <a:p>
                      <a:pPr algn="ctr"/>
                      <a:r>
                        <a:rPr lang="en-US" sz="1100" b="0">
                          <a:solidFill>
                            <a:schemeClr val="tx1"/>
                          </a:solidFill>
                          <a:latin typeface="+mn-lt"/>
                          <a:cs typeface="Amatic SC"/>
                        </a:rPr>
                        <a:t>Describe events in detail – time connectives</a:t>
                      </a:r>
                    </a:p>
                    <a:p>
                      <a:pPr algn="ctr"/>
                      <a:r>
                        <a:rPr lang="en-US" sz="1100" b="0">
                          <a:solidFill>
                            <a:schemeClr val="tx1"/>
                          </a:solidFill>
                          <a:latin typeface="+mn-lt"/>
                          <a:cs typeface="Amatic SC"/>
                        </a:rPr>
                        <a:t>Discovering Passions </a:t>
                      </a:r>
                    </a:p>
                    <a:p>
                      <a:pPr algn="ctr"/>
                      <a:r>
                        <a:rPr lang="en-US" sz="1100" b="0">
                          <a:solidFill>
                            <a:schemeClr val="tx1"/>
                          </a:solidFill>
                        </a:rPr>
                        <a:t>Understand how to listen carefully and why listening is important.</a:t>
                      </a:r>
                    </a:p>
                    <a:p>
                      <a:pPr algn="ctr"/>
                      <a:r>
                        <a:rPr lang="en-US" sz="1100" b="0">
                          <a:solidFill>
                            <a:schemeClr val="tx1"/>
                          </a:solidFill>
                        </a:rPr>
                        <a:t>Use picture cue cards to talk about an object: “What </a:t>
                      </a:r>
                      <a:r>
                        <a:rPr lang="en-US" sz="1100" b="0" err="1">
                          <a:solidFill>
                            <a:schemeClr val="tx1"/>
                          </a:solidFill>
                        </a:rPr>
                        <a:t>colour</a:t>
                      </a:r>
                      <a:r>
                        <a:rPr lang="en-US" sz="1100" b="0">
                          <a:solidFill>
                            <a:schemeClr val="tx1"/>
                          </a:solidFill>
                        </a:rPr>
                        <a:t> is it? Where would you find it? </a:t>
                      </a:r>
                    </a:p>
                    <a:p>
                      <a:pPr algn="ctr"/>
                      <a:r>
                        <a:rPr lang="en-US" sz="1100" b="0">
                          <a:solidFill>
                            <a:schemeClr val="tx1"/>
                          </a:solidFill>
                          <a:latin typeface="+mn-lt"/>
                          <a:cs typeface="Amatic SC"/>
                        </a:rPr>
                        <a:t>Sustained focus when listening to a story </a:t>
                      </a:r>
                      <a:endParaRPr lang="en-GB" sz="1100" b="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1100" b="1">
                          <a:solidFill>
                            <a:schemeClr val="bg1">
                              <a:lumMod val="50000"/>
                            </a:schemeClr>
                          </a:solidFill>
                          <a:latin typeface="+mn-lt"/>
                          <a:cs typeface="Amatic SC"/>
                        </a:rPr>
                        <a:t>What happened? </a:t>
                      </a:r>
                      <a:endParaRPr lang="en-US" sz="1100" b="1">
                        <a:solidFill>
                          <a:schemeClr val="bg1">
                            <a:lumMod val="50000"/>
                          </a:schemeClr>
                        </a:solidFill>
                        <a:latin typeface="+mn-lt"/>
                        <a:cs typeface="Amatic SC" panose="00000500000000000000" pitchFamily="2" charset="-79"/>
                      </a:endParaRPr>
                    </a:p>
                    <a:p>
                      <a:pPr algn="ctr"/>
                      <a:r>
                        <a:rPr lang="en-US" sz="1100" b="0">
                          <a:solidFill>
                            <a:schemeClr val="tx1"/>
                          </a:solidFill>
                          <a:latin typeface="+mn-lt"/>
                          <a:cs typeface="Amatic SC"/>
                        </a:rPr>
                        <a:t>Discovering Passions </a:t>
                      </a:r>
                    </a:p>
                    <a:p>
                      <a:pPr algn="ctr"/>
                      <a:r>
                        <a:rPr lang="en-US" sz="1100" b="0">
                          <a:solidFill>
                            <a:schemeClr val="tx1"/>
                          </a:solidFill>
                        </a:rPr>
                        <a:t>Re-read some books so children learn the language necessary to talk about what is happening in each illustration and relate it to their own lives</a:t>
                      </a:r>
                    </a:p>
                    <a:p>
                      <a:pPr algn="ctr"/>
                      <a:r>
                        <a:rPr lang="en-US" sz="1100" b="0">
                          <a:solidFill>
                            <a:schemeClr val="tx1"/>
                          </a:solidFill>
                          <a:latin typeface="+mn-lt"/>
                          <a:cs typeface="Amatic SC"/>
                        </a:rPr>
                        <a:t>Retell</a:t>
                      </a:r>
                      <a:r>
                        <a:rPr lang="en-US" sz="1100" b="0" baseline="0">
                          <a:solidFill>
                            <a:schemeClr val="tx1"/>
                          </a:solidFill>
                          <a:latin typeface="+mn-lt"/>
                          <a:cs typeface="Amatic SC"/>
                        </a:rPr>
                        <a:t> previous texts</a:t>
                      </a:r>
                      <a:endParaRPr lang="en-GB" sz="1100" b="0">
                        <a:solidFill>
                          <a:schemeClr val="tx1"/>
                        </a:solidFill>
                        <a:latin typeface="+mn-lt"/>
                        <a:cs typeface="Amatic SC"/>
                      </a:endParaRPr>
                    </a:p>
                    <a:p>
                      <a:pPr algn="l"/>
                      <a:endParaRPr lang="en-GB" sz="1100" b="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100" b="1" u="sng">
                          <a:solidFill>
                            <a:schemeClr val="bg1">
                              <a:lumMod val="50000"/>
                            </a:schemeClr>
                          </a:solidFill>
                          <a:latin typeface="+mn-lt"/>
                          <a:cs typeface="Amatic SC"/>
                        </a:rPr>
                        <a:t>Time to share! </a:t>
                      </a:r>
                      <a:endParaRPr lang="en-US" sz="1100" b="1" u="sng">
                        <a:solidFill>
                          <a:schemeClr val="bg1">
                            <a:lumMod val="50000"/>
                          </a:schemeClr>
                        </a:solidFill>
                        <a:latin typeface="+mn-lt"/>
                        <a:cs typeface="Amatic SC" panose="00000500000000000000" pitchFamily="2" charset="-79"/>
                      </a:endParaRPr>
                    </a:p>
                    <a:p>
                      <a:pPr algn="ctr"/>
                      <a:r>
                        <a:rPr lang="en-US" sz="1100" b="0">
                          <a:solidFill>
                            <a:schemeClr val="tx1"/>
                          </a:solidFill>
                          <a:latin typeface="+mn-lt"/>
                          <a:cs typeface="Amatic SC"/>
                        </a:rPr>
                        <a:t>Show and tell </a:t>
                      </a:r>
                    </a:p>
                    <a:p>
                      <a:pPr algn="ctr"/>
                      <a:r>
                        <a:rPr lang="en-US" sz="1100" b="0">
                          <a:solidFill>
                            <a:schemeClr val="tx1"/>
                          </a:solidFill>
                          <a:latin typeface="+mn-lt"/>
                          <a:cs typeface="Amatic SC"/>
                        </a:rPr>
                        <a:t>Weekend news </a:t>
                      </a:r>
                    </a:p>
                    <a:p>
                      <a:pPr algn="ctr"/>
                      <a:r>
                        <a:rPr lang="en-US" sz="1100" b="0">
                          <a:solidFill>
                            <a:schemeClr val="tx1"/>
                          </a:solidFill>
                          <a:latin typeface="+mn-lt"/>
                          <a:cs typeface="Amatic SC"/>
                        </a:rPr>
                        <a:t>Discovering Passions </a:t>
                      </a:r>
                    </a:p>
                    <a:p>
                      <a:pPr algn="ctr"/>
                      <a:r>
                        <a:rPr lang="en-US" sz="1100"/>
                        <a:t>Read aloud books to children that will extend their knowledge of the world and illustrate a current topic. Select books containing photographs and pictures, for example, places in different weather conditions and seasons. </a:t>
                      </a:r>
                      <a:endParaRPr lang="en-GB" sz="1100" b="1">
                        <a:solidFill>
                          <a:schemeClr val="bg1">
                            <a:lumMod val="50000"/>
                          </a:schemeClr>
                        </a:solidFill>
                        <a:latin typeface="+mn-lt"/>
                        <a:cs typeface="Amatic SC" panose="00000500000000000000" pitchFamily="2" charset="-79"/>
                      </a:endParaRPr>
                    </a:p>
                    <a:p>
                      <a:pPr algn="ctr"/>
                      <a:r>
                        <a:rPr lang="en-US" sz="1100" b="0">
                          <a:solidFill>
                            <a:schemeClr val="tx1"/>
                          </a:solidFill>
                          <a:latin typeface="+mn-lt"/>
                          <a:cs typeface="Amatic SC"/>
                        </a:rPr>
                        <a:t>Retell</a:t>
                      </a:r>
                      <a:r>
                        <a:rPr lang="en-US" sz="1100" b="0" baseline="0">
                          <a:solidFill>
                            <a:schemeClr val="tx1"/>
                          </a:solidFill>
                          <a:latin typeface="+mn-lt"/>
                          <a:cs typeface="Amatic SC"/>
                        </a:rPr>
                        <a:t> previous texts</a:t>
                      </a:r>
                      <a:r>
                        <a:rPr lang="en-GB" sz="1100" b="0" baseline="0">
                          <a:solidFill>
                            <a:schemeClr val="tx1"/>
                          </a:solidFill>
                          <a:latin typeface="+mn-lt"/>
                          <a:cs typeface="Amatic SC"/>
                        </a:rPr>
                        <a:t>.</a:t>
                      </a:r>
                      <a:endParaRPr lang="en-GB" sz="1100" b="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5" name="TextBox 4">
            <a:extLst>
              <a:ext uri="{FF2B5EF4-FFF2-40B4-BE49-F238E27FC236}">
                <a16:creationId xmlns:a16="http://schemas.microsoft.com/office/drawing/2014/main" id="{3F4194DF-97B0-47DB-92D5-D5D6E1C9E41A}"/>
              </a:ext>
            </a:extLst>
          </p:cNvPr>
          <p:cNvSpPr txBox="1"/>
          <p:nvPr/>
        </p:nvSpPr>
        <p:spPr>
          <a:xfrm>
            <a:off x="1361907" y="6506800"/>
            <a:ext cx="12473126" cy="307777"/>
          </a:xfrm>
          <a:prstGeom prst="rect">
            <a:avLst/>
          </a:prstGeom>
          <a:noFill/>
        </p:spPr>
        <p:txBody>
          <a:bodyPr wrap="square">
            <a:spAutoFit/>
          </a:bodyPr>
          <a:lstStyle/>
          <a:p>
            <a:r>
              <a:rPr lang="en-US" sz="1400" i="1">
                <a:solidFill>
                  <a:schemeClr val="bg1">
                    <a:lumMod val="50000"/>
                  </a:schemeClr>
                </a:solidFill>
              </a:rPr>
              <a:t>We understand that children will make progress at different times.  There is no right time… they will progress when they are ready. </a:t>
            </a:r>
            <a:endParaRPr lang="en-GB" sz="1400" i="1">
              <a:solidFill>
                <a:schemeClr val="bg1">
                  <a:lumMod val="50000"/>
                </a:schemeClr>
              </a:solidFill>
            </a:endParaRPr>
          </a:p>
        </p:txBody>
      </p:sp>
      <p:pic>
        <p:nvPicPr>
          <p:cNvPr id="7" name="Picture 6">
            <a:extLst>
              <a:ext uri="{FF2B5EF4-FFF2-40B4-BE49-F238E27FC236}">
                <a16:creationId xmlns:a16="http://schemas.microsoft.com/office/drawing/2014/main" id="{B104108D-1DFF-4989-BD29-E5963E27A1E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066731" y="0"/>
            <a:ext cx="848557" cy="848557"/>
          </a:xfrm>
          <a:prstGeom prst="rect">
            <a:avLst/>
          </a:prstGeom>
        </p:spPr>
      </p:pic>
    </p:spTree>
    <p:extLst>
      <p:ext uri="{BB962C8B-B14F-4D97-AF65-F5344CB8AC3E}">
        <p14:creationId xmlns:p14="http://schemas.microsoft.com/office/powerpoint/2010/main" val="4193036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Reception Long Term Plan 22-23</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76302063"/>
              </p:ext>
            </p:extLst>
          </p:nvPr>
        </p:nvGraphicFramePr>
        <p:xfrm>
          <a:off x="187378" y="467118"/>
          <a:ext cx="12324887" cy="6152363"/>
        </p:xfrm>
        <a:graphic>
          <a:graphicData uri="http://schemas.openxmlformats.org/drawingml/2006/table">
            <a:tbl>
              <a:tblPr firstRow="1" bandRow="1">
                <a:tableStyleId>{5C22544A-7EE6-4342-B048-85BDC9FD1C3A}</a:tableStyleId>
              </a:tblPr>
              <a:tblGrid>
                <a:gridCol w="1682077">
                  <a:extLst>
                    <a:ext uri="{9D8B030D-6E8A-4147-A177-3AD203B41FA5}">
                      <a16:colId xmlns:a16="http://schemas.microsoft.com/office/drawing/2014/main" val="385991600"/>
                    </a:ext>
                  </a:extLst>
                </a:gridCol>
                <a:gridCol w="1482407">
                  <a:extLst>
                    <a:ext uri="{9D8B030D-6E8A-4147-A177-3AD203B41FA5}">
                      <a16:colId xmlns:a16="http://schemas.microsoft.com/office/drawing/2014/main" val="2865123548"/>
                    </a:ext>
                  </a:extLst>
                </a:gridCol>
                <a:gridCol w="424720">
                  <a:extLst>
                    <a:ext uri="{9D8B030D-6E8A-4147-A177-3AD203B41FA5}">
                      <a16:colId xmlns:a16="http://schemas.microsoft.com/office/drawing/2014/main" val="872926247"/>
                    </a:ext>
                  </a:extLst>
                </a:gridCol>
                <a:gridCol w="1506527">
                  <a:extLst>
                    <a:ext uri="{9D8B030D-6E8A-4147-A177-3AD203B41FA5}">
                      <a16:colId xmlns:a16="http://schemas.microsoft.com/office/drawing/2014/main" val="663868259"/>
                    </a:ext>
                  </a:extLst>
                </a:gridCol>
                <a:gridCol w="208280">
                  <a:extLst>
                    <a:ext uri="{9D8B030D-6E8A-4147-A177-3AD203B41FA5}">
                      <a16:colId xmlns:a16="http://schemas.microsoft.com/office/drawing/2014/main" val="1315738151"/>
                    </a:ext>
                  </a:extLst>
                </a:gridCol>
                <a:gridCol w="1730762">
                  <a:extLst>
                    <a:ext uri="{9D8B030D-6E8A-4147-A177-3AD203B41FA5}">
                      <a16:colId xmlns:a16="http://schemas.microsoft.com/office/drawing/2014/main" val="167047094"/>
                    </a:ext>
                  </a:extLst>
                </a:gridCol>
                <a:gridCol w="208280">
                  <a:extLst>
                    <a:ext uri="{9D8B030D-6E8A-4147-A177-3AD203B41FA5}">
                      <a16:colId xmlns:a16="http://schemas.microsoft.com/office/drawing/2014/main" val="2287952339"/>
                    </a:ext>
                  </a:extLst>
                </a:gridCol>
                <a:gridCol w="1636457">
                  <a:extLst>
                    <a:ext uri="{9D8B030D-6E8A-4147-A177-3AD203B41FA5}">
                      <a16:colId xmlns:a16="http://schemas.microsoft.com/office/drawing/2014/main" val="2243997706"/>
                    </a:ext>
                  </a:extLst>
                </a:gridCol>
                <a:gridCol w="143135">
                  <a:extLst>
                    <a:ext uri="{9D8B030D-6E8A-4147-A177-3AD203B41FA5}">
                      <a16:colId xmlns:a16="http://schemas.microsoft.com/office/drawing/2014/main" val="2335150482"/>
                    </a:ext>
                  </a:extLst>
                </a:gridCol>
                <a:gridCol w="1613092">
                  <a:extLst>
                    <a:ext uri="{9D8B030D-6E8A-4147-A177-3AD203B41FA5}">
                      <a16:colId xmlns:a16="http://schemas.microsoft.com/office/drawing/2014/main" val="2836676925"/>
                    </a:ext>
                  </a:extLst>
                </a:gridCol>
                <a:gridCol w="1689150">
                  <a:extLst>
                    <a:ext uri="{9D8B030D-6E8A-4147-A177-3AD203B41FA5}">
                      <a16:colId xmlns:a16="http://schemas.microsoft.com/office/drawing/2014/main" val="4046203905"/>
                    </a:ext>
                  </a:extLst>
                </a:gridCol>
              </a:tblGrid>
              <a:tr h="372289">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a:solidFill>
                            <a:schemeClr val="bg1">
                              <a:lumMod val="50000"/>
                            </a:schemeClr>
                          </a:solidFill>
                          <a:latin typeface="Amatic SC"/>
                          <a:cs typeface="Amatic SC"/>
                        </a:rPr>
                        <a:t>Autumn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a:solidFill>
                            <a:schemeClr val="bg1">
                              <a:lumMod val="50000"/>
                            </a:schemeClr>
                          </a:solidFill>
                          <a:latin typeface="Amatic SC"/>
                          <a:cs typeface="Amatic SC"/>
                        </a:rPr>
                        <a:t>Autumn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tcPr>
                </a:tc>
                <a:tc gridSpan="2">
                  <a:txBody>
                    <a:bodyPr/>
                    <a:lstStyle/>
                    <a:p>
                      <a:pPr algn="ctr"/>
                      <a:r>
                        <a:rPr lang="en-US" sz="2400">
                          <a:solidFill>
                            <a:schemeClr val="bg1">
                              <a:lumMod val="50000"/>
                            </a:schemeClr>
                          </a:solidFill>
                          <a:latin typeface="Amatic SC"/>
                          <a:cs typeface="Amatic SC"/>
                        </a:rPr>
                        <a:t>Spring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lvl="0" algn="ctr">
                        <a:buNone/>
                      </a:pPr>
                      <a:r>
                        <a:rPr lang="en-US" sz="2400">
                          <a:solidFill>
                            <a:schemeClr val="bg1">
                              <a:lumMod val="50000"/>
                            </a:schemeClr>
                          </a:solidFill>
                          <a:latin typeface="Amatic SC"/>
                          <a:cs typeface="Amatic SC"/>
                        </a:rPr>
                        <a:t>Spring 2</a:t>
                      </a:r>
                      <a:endParaRPr lang="en-GB" sz="2400">
                        <a:solidFill>
                          <a:schemeClr val="bg1">
                            <a:lumMod val="50000"/>
                          </a:schemeClr>
                        </a:solidFill>
                        <a:latin typeface="Amatic SC"/>
                        <a:cs typeface="Amatic SC"/>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FFEFFF"/>
                    </a:solidFill>
                  </a:tcPr>
                </a:tc>
                <a:tc hMerge="1">
                  <a:txBody>
                    <a:bodyPr/>
                    <a:lstStyle/>
                    <a:p>
                      <a:endParaRPr lang="en-GB"/>
                    </a:p>
                  </a:txBody>
                  <a:tcPr/>
                </a:tc>
                <a:tc gridSpan="2">
                  <a:txBody>
                    <a:bodyPr/>
                    <a:lstStyle/>
                    <a:p>
                      <a:pPr algn="ctr"/>
                      <a:r>
                        <a:rPr lang="en-US" sz="2400">
                          <a:solidFill>
                            <a:schemeClr val="bg1">
                              <a:lumMod val="50000"/>
                            </a:schemeClr>
                          </a:solidFill>
                          <a:latin typeface="Amatic SC"/>
                          <a:cs typeface="Amatic SC"/>
                        </a:rPr>
                        <a:t>Summer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a:solidFill>
                            <a:schemeClr val="bg1">
                              <a:lumMod val="50000"/>
                            </a:schemeClr>
                          </a:solidFill>
                          <a:latin typeface="Amatic SC"/>
                          <a:cs typeface="Amatic SC"/>
                        </a:rPr>
                        <a:t>Summer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rtl="0">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hMerge="1">
                  <a:txBody>
                    <a:bodyPr/>
                    <a:lstStyle/>
                    <a:p>
                      <a:endParaRPr lang="en-US"/>
                    </a:p>
                  </a:txBody>
                  <a:tcPr>
                    <a:lnL w="12700" cap="flat" cmpd="sng" algn="ctr">
                      <a:solidFill>
                        <a:schemeClr val="tx1"/>
                      </a:solidFill>
                      <a:prstDash val="solid"/>
                      <a:round/>
                      <a:headEnd type="none" w="med" len="med"/>
                      <a:tailEnd type="none" w="med" len="med"/>
                    </a:lnL>
                  </a:tcPr>
                </a:tc>
                <a:tc gridSpan="2">
                  <a:txBody>
                    <a:bodyPr/>
                    <a:lstStyle/>
                    <a:p>
                      <a:pPr lvl="0" algn="ctr">
                        <a:buNone/>
                      </a:pP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sz="2400" b="1" baseline="0">
                        <a:solidFill>
                          <a:srgbClr val="7030A0"/>
                        </a:solidFill>
                        <a:latin typeface="Amatic SC"/>
                        <a:cs typeface="Amatic SC"/>
                      </a:endParaRPr>
                    </a:p>
                  </a:txBody>
                  <a:tcPr/>
                </a:tc>
                <a:tc gridSpan="2">
                  <a:txBody>
                    <a:bodyPr/>
                    <a:lstStyle/>
                    <a:p>
                      <a:pPr lvl="0" algn="ctr">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US"/>
                    </a:p>
                  </a:txBody>
                  <a:tcPr/>
                </a:tc>
                <a:tc gridSpan="2">
                  <a:txBody>
                    <a:bodyPr/>
                    <a:lstStyle/>
                    <a:p>
                      <a:pPr marL="0" marR="0" indent="0" algn="ctr" rtl="0" eaLnBrk="1" fontAlgn="auto" latinLnBrk="0" hangingPunct="1">
                        <a:lnSpc>
                          <a:spcPct val="100000"/>
                        </a:lnSpc>
                        <a:spcBef>
                          <a:spcPts val="0"/>
                        </a:spcBef>
                        <a:spcAft>
                          <a:spcPts val="0"/>
                        </a:spcAft>
                        <a:buClrTx/>
                        <a:buSzTx/>
                        <a:buFontTx/>
                        <a:buNone/>
                      </a:pPr>
                      <a:r>
                        <a:rPr lang="en-GB" sz="16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000" b="1">
                          <a:solidFill>
                            <a:srgbClr val="7030A0"/>
                          </a:solidFill>
                          <a:latin typeface="Amatic SC"/>
                          <a:cs typeface="Amatic SC"/>
                        </a:rPr>
                        <a:t>Superhereos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989017">
                <a:tc>
                  <a:txBody>
                    <a:bodyPr/>
                    <a:lstStyle/>
                    <a:p>
                      <a:pPr algn="ctr"/>
                      <a:r>
                        <a:rPr lang="en-US" sz="2000" b="1">
                          <a:latin typeface="Amatic SC"/>
                          <a:cs typeface="Amatic SC"/>
                        </a:rPr>
                        <a:t>Personal, Social and Emotional Development  </a:t>
                      </a:r>
                      <a:endParaRPr lang="en-GB" sz="20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10">
                  <a:txBody>
                    <a:bodyPr/>
                    <a:lstStyle/>
                    <a:p>
                      <a:pPr algn="l"/>
                      <a:r>
                        <a:rPr lang="en-US" sz="1200"/>
                        <a:t>Children’s personal, social and emotional development (PSED) is </a:t>
                      </a:r>
                      <a:r>
                        <a:rPr lang="en-US" sz="1200" b="1"/>
                        <a:t>crucial for children to lead healthy and happy lives</a:t>
                      </a:r>
                      <a:r>
                        <a:rPr lang="en-US" sz="1200"/>
                        <a:t>, and is fundamental to their cognitive development. Underpinning their personal development are the important attachments that </a:t>
                      </a:r>
                      <a:r>
                        <a:rPr lang="en-US" sz="1200" b="1"/>
                        <a:t>shape their social world</a:t>
                      </a:r>
                      <a:r>
                        <a:rPr lang="en-US" sz="1200"/>
                        <a:t>. Strong, warm and supportive  relationships with adults enable children to learn how to </a:t>
                      </a:r>
                      <a:r>
                        <a:rPr lang="en-US" sz="1200" b="1"/>
                        <a:t>understand their own feelings and those of others</a:t>
                      </a:r>
                      <a:r>
                        <a:rPr lang="en-US" sz="1200"/>
                        <a:t>. Children should be supported to </a:t>
                      </a:r>
                      <a:r>
                        <a:rPr lang="en-US" sz="1200" b="1"/>
                        <a:t>manage emotions, develop a positive sense of self, set themselves simple goals, have confidence in their own abilities, to persist</a:t>
                      </a:r>
                      <a:r>
                        <a:rPr lang="en-US" sz="1200"/>
                        <a:t> and wait for what they want and direct attention as necessary. Through adult modelling and guidance, they will learn </a:t>
                      </a:r>
                      <a:r>
                        <a:rPr lang="en-US" sz="1200" b="1"/>
                        <a:t>how to look after their bodies, including healthy eating</a:t>
                      </a:r>
                      <a:r>
                        <a:rPr lang="en-US" sz="1200"/>
                        <a:t>, and manage personal needs independently. Through supported interaction with other children, they learn how to make good friendships, co-operate and resolve conflicts peaceably. These attributes will provide a secure platform from which </a:t>
                      </a:r>
                      <a:r>
                        <a:rPr lang="en-US" sz="1200" b="1"/>
                        <a:t>children can achieve at school and in later life.</a:t>
                      </a:r>
                      <a:endParaRPr lang="en-GB" sz="1200" b="1">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tc>
                <a:tc hMerge="1">
                  <a:txBody>
                    <a:bodyPr/>
                    <a:lstStyle/>
                    <a:p>
                      <a:pPr algn="ctr"/>
                      <a:endParaRPr lang="en-US" sz="1100">
                        <a:solidFill>
                          <a:schemeClr val="bg1">
                            <a:lumMod val="50000"/>
                          </a:schemeClr>
                        </a:solidFill>
                        <a:latin typeface="+mn-lt"/>
                        <a:cs typeface="Amatic SC" panose="00000500000000000000" pitchFamily="2" charset="-79"/>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989017">
                <a:tc rowSpan="2">
                  <a:txBody>
                    <a:bodyPr/>
                    <a:lstStyle/>
                    <a:p>
                      <a:pPr algn="ctr"/>
                      <a:r>
                        <a:rPr lang="en-US" sz="2000" b="1">
                          <a:latin typeface="Amatic SC"/>
                          <a:cs typeface="Amatic SC"/>
                        </a:rPr>
                        <a:t>Managing Self </a:t>
                      </a:r>
                      <a:endParaRPr lang="en-US" sz="2000" b="1">
                        <a:latin typeface="Amatic SC" panose="00000500000000000000" pitchFamily="2" charset="-79"/>
                        <a:cs typeface="Amatic SC" panose="00000500000000000000" pitchFamily="2" charset="-79"/>
                      </a:endParaRPr>
                    </a:p>
                    <a:p>
                      <a:pPr algn="ctr"/>
                      <a:endParaRPr lang="en-US" sz="2000" b="1">
                        <a:latin typeface="Amatic SC" panose="00000500000000000000" pitchFamily="2" charset="-79"/>
                        <a:cs typeface="Amatic SC" panose="00000500000000000000" pitchFamily="2" charset="-79"/>
                      </a:endParaRPr>
                    </a:p>
                    <a:p>
                      <a:pPr algn="ctr"/>
                      <a:r>
                        <a:rPr lang="en-US" sz="2400" b="1">
                          <a:latin typeface="Amatic SC"/>
                          <a:cs typeface="Amatic SC"/>
                        </a:rPr>
                        <a:t>Self -  Regulation</a:t>
                      </a:r>
                    </a:p>
                    <a:p>
                      <a:pPr algn="ctr"/>
                      <a:endParaRPr lang="en-US" sz="2400" b="1">
                        <a:solidFill>
                          <a:srgbClr val="CC66FF"/>
                        </a:solidFill>
                        <a:latin typeface="Amatic SC" panose="00000500000000000000" pitchFamily="2" charset="-79"/>
                        <a:cs typeface="Amatic SC" panose="00000500000000000000" pitchFamily="2" charset="-79"/>
                      </a:endParaRPr>
                    </a:p>
                    <a:p>
                      <a:pPr algn="ctr"/>
                      <a:r>
                        <a:rPr lang="en-US" sz="1800" b="1">
                          <a:solidFill>
                            <a:srgbClr val="CC66FF"/>
                          </a:solidFill>
                          <a:latin typeface="Amatic SC"/>
                          <a:cs typeface="Amatic SC"/>
                        </a:rPr>
                        <a:t>Link to </a:t>
                      </a:r>
                      <a:r>
                        <a:rPr lang="en-US" sz="1800" b="1" err="1">
                          <a:solidFill>
                            <a:srgbClr val="CC66FF"/>
                          </a:solidFill>
                          <a:latin typeface="Amatic SC"/>
                          <a:cs typeface="Amatic SC"/>
                        </a:rPr>
                        <a:t>Behaviour</a:t>
                      </a:r>
                      <a:r>
                        <a:rPr lang="en-US" sz="1800" b="1">
                          <a:solidFill>
                            <a:srgbClr val="CC66FF"/>
                          </a:solidFill>
                          <a:latin typeface="Amatic SC"/>
                          <a:cs typeface="Amatic SC"/>
                        </a:rPr>
                        <a:t> for Learning  </a:t>
                      </a:r>
                    </a:p>
                    <a:p>
                      <a:pPr algn="ctr"/>
                      <a:endParaRPr lang="en-GB" sz="1800" b="1">
                        <a:solidFill>
                          <a:srgbClr val="CC66FF"/>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900" b="0">
                          <a:solidFill>
                            <a:schemeClr val="tx1"/>
                          </a:solidFill>
                        </a:rPr>
                        <a:t>Being me in my world </a:t>
                      </a:r>
                    </a:p>
                    <a:p>
                      <a:pPr lvl="0" algn="ctr">
                        <a:buNone/>
                      </a:pPr>
                      <a:endParaRPr lang="en-US" sz="900" b="0">
                        <a:solidFill>
                          <a:schemeClr val="tx1"/>
                        </a:solidFill>
                      </a:endParaRPr>
                    </a:p>
                    <a:p>
                      <a:pPr lvl="0" algn="ctr">
                        <a:buNone/>
                      </a:pPr>
                      <a:r>
                        <a:rPr lang="en-US" sz="900" b="0">
                          <a:solidFill>
                            <a:schemeClr val="tx1"/>
                          </a:solidFill>
                        </a:rPr>
                        <a:t>New Beginnings </a:t>
                      </a:r>
                    </a:p>
                    <a:p>
                      <a:pPr algn="ctr"/>
                      <a:r>
                        <a:rPr lang="en-US" sz="900"/>
                        <a:t>See themselves as a valuable individual</a:t>
                      </a:r>
                      <a:endParaRPr lang="en-US" sz="900" b="0">
                        <a:solidFill>
                          <a:schemeClr val="tx1"/>
                        </a:solidFill>
                      </a:endParaRPr>
                    </a:p>
                    <a:p>
                      <a:pPr algn="ctr"/>
                      <a:r>
                        <a:rPr lang="en-US" sz="900" b="0">
                          <a:solidFill>
                            <a:schemeClr val="tx1"/>
                          </a:solidFill>
                        </a:rPr>
                        <a:t>Class Rule Rules and Routines </a:t>
                      </a:r>
                    </a:p>
                    <a:p>
                      <a:pPr algn="ctr"/>
                      <a:r>
                        <a:rPr lang="en-US" sz="900" b="0">
                          <a:solidFill>
                            <a:schemeClr val="tx1"/>
                          </a:solidFill>
                        </a:rPr>
                        <a:t>Supporting children to build relationships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900" b="0">
                          <a:solidFill>
                            <a:schemeClr val="tx1"/>
                          </a:solidFill>
                        </a:rPr>
                        <a:t>Celebrating difference </a:t>
                      </a:r>
                    </a:p>
                    <a:p>
                      <a:pPr lvl="0" algn="ctr">
                        <a:buNone/>
                      </a:pPr>
                      <a:endParaRPr lang="en-US" sz="900" b="0">
                        <a:solidFill>
                          <a:schemeClr val="tx1"/>
                        </a:solidFill>
                      </a:endParaRPr>
                    </a:p>
                    <a:p>
                      <a:pPr lvl="0" algn="ctr">
                        <a:buNone/>
                      </a:pPr>
                      <a:r>
                        <a:rPr lang="en-US" sz="900" b="0">
                          <a:solidFill>
                            <a:schemeClr val="tx1"/>
                          </a:solidFill>
                        </a:rPr>
                        <a:t>Getting on and falling out.</a:t>
                      </a:r>
                    </a:p>
                    <a:p>
                      <a:pPr algn="ctr"/>
                      <a:r>
                        <a:rPr lang="en-US" sz="900" b="0">
                          <a:solidFill>
                            <a:schemeClr val="tx1"/>
                          </a:solidFill>
                        </a:rPr>
                        <a:t>How to deal with anger Emotions</a:t>
                      </a:r>
                    </a:p>
                    <a:p>
                      <a:pPr algn="ctr"/>
                      <a:r>
                        <a:rPr lang="en-US" sz="900" b="0">
                          <a:solidFill>
                            <a:schemeClr val="tx1"/>
                          </a:solidFill>
                        </a:rPr>
                        <a:t>Self - Confidence </a:t>
                      </a:r>
                    </a:p>
                    <a:p>
                      <a:pPr algn="ctr"/>
                      <a:r>
                        <a:rPr lang="en-US" sz="900"/>
                        <a:t>Build constructive and respectful relationships.</a:t>
                      </a:r>
                    </a:p>
                    <a:p>
                      <a:pPr lvl="0" algn="ctr">
                        <a:buNone/>
                      </a:pPr>
                      <a:endParaRPr lang="en-US" sz="900" b="0" i="0" u="none" strike="noStrike" noProof="0">
                        <a:latin typeface="Calibri"/>
                      </a:endParaRPr>
                    </a:p>
                    <a:p>
                      <a:pPr lvl="0" algn="ctr">
                        <a:buNone/>
                      </a:pPr>
                      <a:r>
                        <a:rPr lang="en-US" sz="900" b="0" i="0" u="none" strike="noStrike" noProof="0">
                          <a:solidFill>
                            <a:schemeClr val="tx1"/>
                          </a:solidFill>
                          <a:latin typeface="Calibri"/>
                        </a:rPr>
                        <a:t>Learning about qualities and differences</a:t>
                      </a:r>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gridSpan="2">
                  <a:txBody>
                    <a:bodyPr/>
                    <a:lstStyle/>
                    <a:p>
                      <a:pPr algn="ctr"/>
                      <a:r>
                        <a:rPr lang="en-US" sz="900" b="0">
                          <a:solidFill>
                            <a:schemeClr val="tx1"/>
                          </a:solidFill>
                        </a:rPr>
                        <a:t>Dreams and goals </a:t>
                      </a:r>
                    </a:p>
                    <a:p>
                      <a:pPr lvl="0" algn="ctr">
                        <a:buNone/>
                      </a:pPr>
                      <a:endParaRPr lang="en-US" sz="900" b="0">
                        <a:solidFill>
                          <a:schemeClr val="tx1"/>
                        </a:solidFill>
                      </a:endParaRPr>
                    </a:p>
                    <a:p>
                      <a:pPr lvl="0" algn="ctr">
                        <a:buNone/>
                      </a:pPr>
                      <a:r>
                        <a:rPr lang="en-US" sz="900" b="0">
                          <a:solidFill>
                            <a:schemeClr val="tx1"/>
                          </a:solidFill>
                        </a:rPr>
                        <a:t>Careers and thinking about our futures.</a:t>
                      </a:r>
                    </a:p>
                    <a:p>
                      <a:pPr algn="ctr"/>
                      <a:r>
                        <a:rPr lang="en-US" sz="900"/>
                        <a:t>Identify and moderate their own feelings socially and emotionally.</a:t>
                      </a:r>
                    </a:p>
                    <a:p>
                      <a:pPr algn="ctr"/>
                      <a:r>
                        <a:rPr lang="en-US" sz="900"/>
                        <a:t>Encourage them to think about their own feelings and those of others by giving explicit examples of how others might feel in particular scenarios </a:t>
                      </a:r>
                      <a:r>
                        <a:rPr lang="en-US" sz="900" b="0">
                          <a:solidFill>
                            <a:schemeClr val="tx1"/>
                          </a:solidFill>
                          <a:latin typeface="+mn-lt"/>
                          <a:cs typeface="Amatic SC"/>
                        </a:rPr>
                        <a:t> </a:t>
                      </a:r>
                      <a:endParaRPr lang="en-GB" sz="900" b="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hMerge="1">
                  <a:txBody>
                    <a:bodyPr/>
                    <a:lstStyle/>
                    <a:p>
                      <a:pPr algn="ctr"/>
                      <a:endParaRPr lang="en-GB" sz="900" b="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gridSpan="2">
                  <a:txBody>
                    <a:bodyPr/>
                    <a:lstStyle/>
                    <a:p>
                      <a:pPr algn="ctr"/>
                      <a:r>
                        <a:rPr lang="en-US" sz="900" b="0">
                          <a:solidFill>
                            <a:schemeClr val="tx1"/>
                          </a:solidFill>
                        </a:rPr>
                        <a:t>Healthy me </a:t>
                      </a:r>
                    </a:p>
                    <a:p>
                      <a:pPr lvl="0" algn="ctr">
                        <a:buNone/>
                      </a:pPr>
                      <a:endParaRPr lang="en-US" sz="900" b="0">
                        <a:solidFill>
                          <a:schemeClr val="tx1"/>
                        </a:solidFill>
                      </a:endParaRPr>
                    </a:p>
                    <a:p>
                      <a:pPr lvl="0" algn="ctr">
                        <a:buNone/>
                      </a:pPr>
                      <a:r>
                        <a:rPr lang="en-US" sz="900" b="0">
                          <a:solidFill>
                            <a:schemeClr val="tx1"/>
                          </a:solidFill>
                        </a:rPr>
                        <a:t>Relationships </a:t>
                      </a:r>
                    </a:p>
                    <a:p>
                      <a:pPr algn="ctr"/>
                      <a:r>
                        <a:rPr lang="en-US" sz="900" b="0">
                          <a:solidFill>
                            <a:schemeClr val="tx1"/>
                          </a:solidFill>
                        </a:rPr>
                        <a:t>What makes a good friend? </a:t>
                      </a:r>
                    </a:p>
                    <a:p>
                      <a:pPr marL="0" marR="0" lvl="0" indent="0" algn="ctr" rtl="0" eaLnBrk="1" fontAlgn="auto" latinLnBrk="0" hangingPunct="1">
                        <a:lnSpc>
                          <a:spcPct val="100000"/>
                        </a:lnSpc>
                        <a:spcBef>
                          <a:spcPts val="0"/>
                        </a:spcBef>
                        <a:spcAft>
                          <a:spcPts val="0"/>
                        </a:spcAft>
                        <a:buClrTx/>
                        <a:buSzTx/>
                        <a:buFontTx/>
                        <a:buNone/>
                      </a:pPr>
                      <a:r>
                        <a:rPr lang="en-US" sz="900" b="0">
                          <a:solidFill>
                            <a:schemeClr val="tx1"/>
                          </a:solidFill>
                        </a:rPr>
                        <a:t>Random acts of Kindness </a:t>
                      </a:r>
                    </a:p>
                    <a:p>
                      <a:pPr algn="ctr"/>
                      <a:r>
                        <a:rPr lang="en-US" sz="900" b="0">
                          <a:solidFill>
                            <a:schemeClr val="tx1"/>
                          </a:solidFill>
                          <a:latin typeface="+mn-lt"/>
                          <a:cs typeface="Amatic SC"/>
                        </a:rPr>
                        <a:t>Looking after pets/animals</a:t>
                      </a:r>
                    </a:p>
                    <a:p>
                      <a:pPr algn="ctr"/>
                      <a:r>
                        <a:rPr lang="en-US" sz="900"/>
                        <a:t>Give children strategies for staying calm in the face of frustration. Talk them through why we take turns, wait politely, tidy up after ourselves and so on</a:t>
                      </a:r>
                      <a:endParaRPr lang="en-GB" sz="900" b="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hMerge="1">
                  <a:txBody>
                    <a:bodyPr/>
                    <a:lstStyle/>
                    <a:p>
                      <a:pPr algn="ctr"/>
                      <a:r>
                        <a:rPr lang="en-US" sz="1200" b="0">
                          <a:solidFill>
                            <a:schemeClr val="tx1"/>
                          </a:solidFill>
                        </a:rPr>
                        <a:t>Looking after others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a:txBody>
                    <a:bodyPr/>
                    <a:lstStyle/>
                    <a:p>
                      <a:pPr algn="ctr"/>
                      <a:r>
                        <a:rPr lang="en-US" sz="900" b="0">
                          <a:solidFill>
                            <a:schemeClr val="tx1"/>
                          </a:solidFill>
                        </a:rPr>
                        <a:t>Relationships </a:t>
                      </a:r>
                      <a:endParaRPr lang="en-US"/>
                    </a:p>
                    <a:p>
                      <a:pPr lvl="0" algn="ctr">
                        <a:buNone/>
                      </a:pPr>
                      <a:endParaRPr lang="en-US" sz="900" b="0">
                        <a:solidFill>
                          <a:schemeClr val="tx1"/>
                        </a:solidFill>
                      </a:endParaRPr>
                    </a:p>
                    <a:p>
                      <a:pPr lvl="0" algn="ctr">
                        <a:buNone/>
                      </a:pPr>
                      <a:r>
                        <a:rPr lang="en-US" sz="900" b="0">
                          <a:solidFill>
                            <a:schemeClr val="tx1"/>
                          </a:solidFill>
                        </a:rPr>
                        <a:t>Looking after others</a:t>
                      </a:r>
                      <a:endParaRPr lang="en-US"/>
                    </a:p>
                    <a:p>
                      <a:pPr algn="ctr"/>
                      <a:r>
                        <a:rPr lang="en-US" sz="900" b="0">
                          <a:solidFill>
                            <a:schemeClr val="tx1"/>
                          </a:solidFill>
                        </a:rPr>
                        <a:t>Friendships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a:t>Show resilience and perseverance in the face of challenge.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a:t>Discuss why we take turns, wait politely, tidy up after ourselves and so on.</a:t>
                      </a:r>
                      <a:endParaRPr lang="en-GB" sz="900" b="0">
                        <a:solidFill>
                          <a:schemeClr val="tx1"/>
                        </a:solidFill>
                        <a:latin typeface="+mn-lt"/>
                        <a:cs typeface="Amatic SC" panose="00000500000000000000" pitchFamily="2" charset="-79"/>
                      </a:endParaRPr>
                    </a:p>
                    <a:p>
                      <a:pPr algn="ctr"/>
                      <a:endParaRPr lang="en-US" sz="900"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a:txBody>
                    <a:bodyPr/>
                    <a:lstStyle/>
                    <a:p>
                      <a:pPr algn="ctr"/>
                      <a:r>
                        <a:rPr lang="en-US" sz="900" b="0">
                          <a:solidFill>
                            <a:schemeClr val="tx1"/>
                          </a:solidFill>
                          <a:latin typeface="+mn-lt"/>
                          <a:cs typeface="Amatic SC"/>
                        </a:rPr>
                        <a:t>Changing me </a:t>
                      </a:r>
                      <a:endParaRPr lang="en-US" sz="900" b="0">
                        <a:solidFill>
                          <a:schemeClr val="tx1"/>
                        </a:solidFill>
                        <a:latin typeface="+mn-lt"/>
                        <a:cs typeface="Amatic SC" panose="00000500000000000000" pitchFamily="2" charset="-79"/>
                      </a:endParaRPr>
                    </a:p>
                    <a:p>
                      <a:pPr lvl="0" algn="ctr">
                        <a:buNone/>
                      </a:pPr>
                      <a:endParaRPr lang="en-US" sz="900" b="0">
                        <a:solidFill>
                          <a:schemeClr val="tx1"/>
                        </a:solidFill>
                        <a:latin typeface="+mn-lt"/>
                        <a:cs typeface="Amatic SC"/>
                      </a:endParaRPr>
                    </a:p>
                    <a:p>
                      <a:pPr lvl="0" algn="ctr">
                        <a:buNone/>
                      </a:pPr>
                      <a:r>
                        <a:rPr lang="en-US" sz="900" b="0">
                          <a:solidFill>
                            <a:schemeClr val="tx1"/>
                          </a:solidFill>
                          <a:latin typeface="+mn-lt"/>
                          <a:cs typeface="Amatic SC"/>
                        </a:rPr>
                        <a:t>Taking part in sports day -  Winning and loosing </a:t>
                      </a:r>
                      <a:endParaRPr lang="en-US"/>
                    </a:p>
                    <a:p>
                      <a:pPr algn="ctr"/>
                      <a:r>
                        <a:rPr lang="en-US" sz="900" b="0">
                          <a:solidFill>
                            <a:schemeClr val="tx1"/>
                          </a:solidFill>
                          <a:latin typeface="+mn-lt"/>
                          <a:cs typeface="Amatic SC"/>
                        </a:rPr>
                        <a:t>Look how far I've come! </a:t>
                      </a:r>
                    </a:p>
                    <a:p>
                      <a:pPr algn="ctr"/>
                      <a:r>
                        <a:rPr lang="en-US" sz="900"/>
                        <a:t>Model positive </a:t>
                      </a:r>
                      <a:r>
                        <a:rPr lang="en-US" sz="900" err="1"/>
                        <a:t>behaviour</a:t>
                      </a:r>
                      <a:r>
                        <a:rPr lang="en-US" sz="900"/>
                        <a:t> and highlight exemplary </a:t>
                      </a:r>
                      <a:r>
                        <a:rPr lang="en-US" sz="900" err="1"/>
                        <a:t>behaviour</a:t>
                      </a:r>
                      <a:r>
                        <a:rPr lang="en-US" sz="900"/>
                        <a:t> of children in class, narrating what was kind and considerate about the </a:t>
                      </a:r>
                      <a:r>
                        <a:rPr lang="en-US" sz="900" err="1"/>
                        <a:t>behaviour</a:t>
                      </a:r>
                      <a:r>
                        <a:rPr lang="en-US" sz="900"/>
                        <a:t>.</a:t>
                      </a:r>
                    </a:p>
                    <a:p>
                      <a:pPr marL="0" marR="0" indent="0" algn="ctr" rtl="0" eaLnBrk="1" fontAlgn="auto" latinLnBrk="0" hangingPunct="1">
                        <a:lnSpc>
                          <a:spcPct val="100000"/>
                        </a:lnSpc>
                        <a:spcBef>
                          <a:spcPts val="0"/>
                        </a:spcBef>
                        <a:spcAft>
                          <a:spcPts val="0"/>
                        </a:spcAft>
                        <a:buClrTx/>
                        <a:buSzTx/>
                        <a:buFontTx/>
                        <a:buNone/>
                      </a:pPr>
                      <a:r>
                        <a:rPr lang="en-US" sz="900" b="0">
                          <a:solidFill>
                            <a:schemeClr val="tx1"/>
                          </a:solidFill>
                          <a:latin typeface="+mn-lt"/>
                          <a:cs typeface="Amatic SC"/>
                        </a:rPr>
                        <a:t>Looking After our Planet </a:t>
                      </a:r>
                    </a:p>
                    <a:p>
                      <a:pPr algn="ctr"/>
                      <a:r>
                        <a:rPr lang="en-GB" sz="900"/>
                        <a:t>Transitions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extLst>
                  <a:ext uri="{0D108BD9-81ED-4DB2-BD59-A6C34878D82A}">
                    <a16:rowId xmlns:a16="http://schemas.microsoft.com/office/drawing/2014/main" val="4290435388"/>
                  </a:ext>
                </a:extLst>
              </a:tr>
              <a:tr h="989017">
                <a:tc vMerge="1">
                  <a:txBody>
                    <a:bodyPr/>
                    <a:lstStyle/>
                    <a:p>
                      <a:pPr algn="ctr"/>
                      <a:r>
                        <a:rPr lang="en-US" sz="2400" b="1">
                          <a:latin typeface="Amatic SC" panose="00000500000000000000" pitchFamily="2" charset="-79"/>
                          <a:cs typeface="Amatic SC" panose="00000500000000000000" pitchFamily="2" charset="-79"/>
                        </a:rPr>
                        <a:t>Self -  Regulation</a:t>
                      </a:r>
                    </a:p>
                    <a:p>
                      <a:pPr algn="ctr"/>
                      <a:r>
                        <a:rPr lang="en-US" sz="1800" b="1">
                          <a:latin typeface="Amatic SC" panose="00000500000000000000" pitchFamily="2" charset="-79"/>
                          <a:cs typeface="Amatic SC" panose="00000500000000000000" pitchFamily="2" charset="-79"/>
                        </a:rPr>
                        <a:t>Link to Behaviour for Learning  </a:t>
                      </a:r>
                      <a:endParaRPr lang="en-GB" sz="18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marL="0" indent="0" algn="l">
                        <a:buFont typeface="Wingdings" panose="05000000000000000000" pitchFamily="2" charset="2"/>
                        <a:buNone/>
                      </a:pPr>
                      <a:r>
                        <a:rPr lang="en-US" sz="900">
                          <a:solidFill>
                            <a:schemeClr val="tx1"/>
                          </a:solidFill>
                          <a:latin typeface="+mn-lt"/>
                          <a:cs typeface="RM Typerighter old" panose="00000400000000000000" pitchFamily="2" charset="-79"/>
                        </a:rPr>
                        <a:t>Show an understanding of their own feelings and those of others, and begin to </a:t>
                      </a:r>
                      <a:r>
                        <a:rPr lang="en-US" sz="900" b="1">
                          <a:solidFill>
                            <a:schemeClr val="tx1"/>
                          </a:solidFill>
                          <a:latin typeface="+mn-lt"/>
                          <a:cs typeface="RM Typerighter old" panose="00000400000000000000" pitchFamily="2" charset="-79"/>
                        </a:rPr>
                        <a:t>regulate their </a:t>
                      </a:r>
                      <a:r>
                        <a:rPr lang="en-US" sz="900" b="1" err="1">
                          <a:solidFill>
                            <a:schemeClr val="tx1"/>
                          </a:solidFill>
                          <a:latin typeface="+mn-lt"/>
                          <a:cs typeface="RM Typerighter old" panose="00000400000000000000" pitchFamily="2" charset="-79"/>
                        </a:rPr>
                        <a:t>behaviour</a:t>
                      </a:r>
                      <a:r>
                        <a:rPr lang="en-US" sz="900" b="1">
                          <a:solidFill>
                            <a:schemeClr val="tx1"/>
                          </a:solidFill>
                          <a:latin typeface="+mn-lt"/>
                          <a:cs typeface="RM Typerighter old" panose="00000400000000000000" pitchFamily="2" charset="-79"/>
                        </a:rPr>
                        <a:t> accordingly</a:t>
                      </a:r>
                      <a:r>
                        <a:rPr lang="en-US" sz="900">
                          <a:solidFill>
                            <a:schemeClr val="tx1"/>
                          </a:solidFill>
                          <a:latin typeface="+mn-lt"/>
                          <a:cs typeface="RM Typerighter old" panose="00000400000000000000" pitchFamily="2" charset="-79"/>
                        </a:rPr>
                        <a:t>. Set and work towards simple goals, being able to wait for what they want and </a:t>
                      </a:r>
                      <a:r>
                        <a:rPr lang="en-US" sz="900" b="1">
                          <a:solidFill>
                            <a:schemeClr val="tx1"/>
                          </a:solidFill>
                          <a:latin typeface="+mn-lt"/>
                          <a:cs typeface="RM Typerighter old" panose="00000400000000000000" pitchFamily="2" charset="-79"/>
                        </a:rPr>
                        <a:t>control their immediate impulses when appropriate</a:t>
                      </a:r>
                      <a:r>
                        <a:rPr lang="en-US" sz="900">
                          <a:solidFill>
                            <a:schemeClr val="tx1"/>
                          </a:solidFill>
                          <a:latin typeface="+mn-lt"/>
                          <a:cs typeface="RM Typerighter old" panose="00000400000000000000" pitchFamily="2" charset="-79"/>
                        </a:rPr>
                        <a:t>. Give </a:t>
                      </a:r>
                      <a:r>
                        <a:rPr lang="en-US" sz="900" b="1">
                          <a:solidFill>
                            <a:schemeClr val="tx1"/>
                          </a:solidFill>
                          <a:latin typeface="+mn-lt"/>
                          <a:cs typeface="RM Typerighter old" panose="00000400000000000000" pitchFamily="2" charset="-79"/>
                        </a:rPr>
                        <a:t>focused attention to what the teacher says</a:t>
                      </a:r>
                      <a:r>
                        <a:rPr lang="en-US" sz="900">
                          <a:solidFill>
                            <a:schemeClr val="tx1"/>
                          </a:solidFill>
                          <a:latin typeface="+mn-lt"/>
                          <a:cs typeface="RM Typerighter old" panose="00000400000000000000" pitchFamily="2" charset="-79"/>
                        </a:rPr>
                        <a:t>, responding appropriately even when engaged in activity, and show an ability to follow instructions involving several ideas or actions.</a:t>
                      </a:r>
                    </a:p>
                    <a:p>
                      <a:pPr marL="171450" indent="-171450" algn="ctr">
                        <a:buFont typeface="Wingdings" panose="05000000000000000000" pitchFamily="2" charset="2"/>
                        <a:buChar char="ü"/>
                      </a:pPr>
                      <a:r>
                        <a:rPr lang="en-US" sz="1000" b="1" i="0" kern="1200">
                          <a:solidFill>
                            <a:schemeClr val="bg1">
                              <a:lumMod val="50000"/>
                            </a:schemeClr>
                          </a:solidFill>
                          <a:effectLst/>
                          <a:latin typeface="+mn-lt"/>
                          <a:ea typeface="+mn-ea"/>
                          <a:cs typeface="+mn-cs"/>
                        </a:rPr>
                        <a:t>Controlling own feelings and </a:t>
                      </a:r>
                      <a:r>
                        <a:rPr lang="en-US" sz="1000" b="1" i="0" kern="1200" err="1">
                          <a:solidFill>
                            <a:schemeClr val="bg1">
                              <a:lumMod val="50000"/>
                            </a:schemeClr>
                          </a:solidFill>
                          <a:effectLst/>
                          <a:latin typeface="+mn-lt"/>
                          <a:ea typeface="+mn-ea"/>
                          <a:cs typeface="+mn-cs"/>
                        </a:rPr>
                        <a:t>behaviours</a:t>
                      </a:r>
                    </a:p>
                    <a:p>
                      <a:pPr marL="171450" indent="-171450" algn="ctr">
                        <a:buFont typeface="Wingdings" panose="05000000000000000000" pitchFamily="2" charset="2"/>
                        <a:buChar char="ü"/>
                      </a:pPr>
                      <a:r>
                        <a:rPr lang="en-US" sz="1000" b="1" i="0" kern="1200">
                          <a:solidFill>
                            <a:schemeClr val="bg1">
                              <a:lumMod val="50000"/>
                            </a:schemeClr>
                          </a:solidFill>
                          <a:effectLst/>
                          <a:latin typeface="+mn-lt"/>
                          <a:ea typeface="+mn-ea"/>
                          <a:cs typeface="+mn-cs"/>
                        </a:rPr>
                        <a:t>Applying </a:t>
                      </a:r>
                      <a:r>
                        <a:rPr lang="en-US" sz="1000" b="1" i="0" kern="1200" err="1">
                          <a:solidFill>
                            <a:schemeClr val="bg1">
                              <a:lumMod val="50000"/>
                            </a:schemeClr>
                          </a:solidFill>
                          <a:effectLst/>
                          <a:latin typeface="+mn-lt"/>
                          <a:ea typeface="+mn-ea"/>
                          <a:cs typeface="+mn-cs"/>
                        </a:rPr>
                        <a:t>personalised</a:t>
                      </a:r>
                      <a:r>
                        <a:rPr lang="en-US" sz="1000" b="1" i="0" kern="1200">
                          <a:solidFill>
                            <a:schemeClr val="bg1">
                              <a:lumMod val="50000"/>
                            </a:schemeClr>
                          </a:solidFill>
                          <a:effectLst/>
                          <a:latin typeface="+mn-lt"/>
                          <a:ea typeface="+mn-ea"/>
                          <a:cs typeface="+mn-cs"/>
                        </a:rPr>
                        <a:t> strategies to return to a state of calm</a:t>
                      </a:r>
                    </a:p>
                    <a:p>
                      <a:pPr marL="171450" indent="-171450" algn="ctr">
                        <a:buFont typeface="Wingdings" panose="05000000000000000000" pitchFamily="2" charset="2"/>
                        <a:buChar char="ü"/>
                      </a:pPr>
                      <a:r>
                        <a:rPr lang="en-US" sz="1000" b="1" i="0" kern="1200">
                          <a:solidFill>
                            <a:schemeClr val="bg1">
                              <a:lumMod val="50000"/>
                            </a:schemeClr>
                          </a:solidFill>
                          <a:effectLst/>
                          <a:latin typeface="+mn-lt"/>
                          <a:ea typeface="+mn-ea"/>
                          <a:cs typeface="+mn-cs"/>
                        </a:rPr>
                        <a:t>Being able to curb impulsive </a:t>
                      </a:r>
                      <a:r>
                        <a:rPr lang="en-US" sz="1000" b="1" i="0" kern="1200" err="1">
                          <a:solidFill>
                            <a:schemeClr val="bg1">
                              <a:lumMod val="50000"/>
                            </a:schemeClr>
                          </a:solidFill>
                          <a:effectLst/>
                          <a:latin typeface="+mn-lt"/>
                          <a:ea typeface="+mn-ea"/>
                          <a:cs typeface="+mn-cs"/>
                        </a:rPr>
                        <a:t>behaviours</a:t>
                      </a:r>
                    </a:p>
                    <a:p>
                      <a:pPr marL="171450" indent="-171450" algn="ctr">
                        <a:buFont typeface="Wingdings" panose="05000000000000000000" pitchFamily="2" charset="2"/>
                        <a:buChar char="ü"/>
                      </a:pPr>
                      <a:r>
                        <a:rPr lang="en-US" sz="1000" b="1" i="0" kern="1200">
                          <a:solidFill>
                            <a:schemeClr val="bg1">
                              <a:lumMod val="50000"/>
                            </a:schemeClr>
                          </a:solidFill>
                          <a:effectLst/>
                          <a:latin typeface="+mn-lt"/>
                          <a:ea typeface="+mn-ea"/>
                          <a:cs typeface="+mn-cs"/>
                        </a:rPr>
                        <a:t>Being able to concentrate on a task</a:t>
                      </a:r>
                    </a:p>
                    <a:p>
                      <a:pPr marL="171450" indent="-171450" algn="ctr">
                        <a:buFont typeface="Wingdings" panose="05000000000000000000" pitchFamily="2" charset="2"/>
                        <a:buChar char="ü"/>
                      </a:pPr>
                      <a:r>
                        <a:rPr lang="en-US" sz="1000" b="1" i="0" kern="1200">
                          <a:solidFill>
                            <a:schemeClr val="bg1">
                              <a:lumMod val="50000"/>
                            </a:schemeClr>
                          </a:solidFill>
                          <a:effectLst/>
                          <a:latin typeface="+mn-lt"/>
                          <a:ea typeface="+mn-ea"/>
                          <a:cs typeface="+mn-cs"/>
                        </a:rPr>
                        <a:t>Being able to ignore distractions</a:t>
                      </a:r>
                    </a:p>
                    <a:p>
                      <a:pPr marL="171450" indent="-171450" algn="ctr">
                        <a:buFont typeface="Wingdings" panose="05000000000000000000" pitchFamily="2" charset="2"/>
                        <a:buChar char="ü"/>
                      </a:pPr>
                      <a:r>
                        <a:rPr lang="en-US" sz="1000" b="1" i="0" kern="1200">
                          <a:solidFill>
                            <a:schemeClr val="bg1">
                              <a:lumMod val="50000"/>
                            </a:schemeClr>
                          </a:solidFill>
                          <a:effectLst/>
                          <a:latin typeface="+mn-lt"/>
                          <a:ea typeface="+mn-ea"/>
                          <a:cs typeface="+mn-cs"/>
                        </a:rPr>
                        <a:t>Behaving in ways that are pro-social</a:t>
                      </a:r>
                    </a:p>
                    <a:p>
                      <a:pPr marL="171450" indent="-171450" algn="ctr">
                        <a:buFont typeface="Wingdings" panose="05000000000000000000" pitchFamily="2" charset="2"/>
                        <a:buChar char="ü"/>
                      </a:pPr>
                      <a:r>
                        <a:rPr lang="en-US" sz="1000" b="1" i="0" kern="1200">
                          <a:solidFill>
                            <a:schemeClr val="bg1">
                              <a:lumMod val="50000"/>
                            </a:schemeClr>
                          </a:solidFill>
                          <a:effectLst/>
                          <a:latin typeface="+mn-lt"/>
                          <a:ea typeface="+mn-ea"/>
                          <a:cs typeface="+mn-cs"/>
                        </a:rPr>
                        <a:t>Planning</a:t>
                      </a:r>
                    </a:p>
                    <a:p>
                      <a:pPr marL="171450" indent="-171450" algn="ctr">
                        <a:buFont typeface="Wingdings" panose="05000000000000000000" pitchFamily="2" charset="2"/>
                        <a:buChar char="ü"/>
                      </a:pPr>
                      <a:r>
                        <a:rPr lang="en-US" sz="1000" b="1" i="0" kern="1200">
                          <a:solidFill>
                            <a:schemeClr val="bg1">
                              <a:lumMod val="50000"/>
                            </a:schemeClr>
                          </a:solidFill>
                          <a:effectLst/>
                          <a:latin typeface="+mn-lt"/>
                          <a:ea typeface="+mn-ea"/>
                          <a:cs typeface="+mn-cs"/>
                        </a:rPr>
                        <a:t>Thinking before acting</a:t>
                      </a:r>
                    </a:p>
                    <a:p>
                      <a:pPr marL="171450" indent="-171450" algn="ctr">
                        <a:buFont typeface="Wingdings" panose="05000000000000000000" pitchFamily="2" charset="2"/>
                        <a:buChar char="ü"/>
                      </a:pPr>
                      <a:r>
                        <a:rPr lang="en-US" sz="1000" b="1" i="0" kern="1200">
                          <a:solidFill>
                            <a:schemeClr val="bg1">
                              <a:lumMod val="50000"/>
                            </a:schemeClr>
                          </a:solidFill>
                          <a:effectLst/>
                          <a:latin typeface="+mn-lt"/>
                          <a:ea typeface="+mn-ea"/>
                          <a:cs typeface="+mn-cs"/>
                        </a:rPr>
                        <a:t>Delaying gratification</a:t>
                      </a:r>
                    </a:p>
                    <a:p>
                      <a:pPr marL="171450" indent="-171450" algn="ctr">
                        <a:buFont typeface="Wingdings" panose="05000000000000000000" pitchFamily="2" charset="2"/>
                        <a:buChar char="ü"/>
                      </a:pPr>
                      <a:r>
                        <a:rPr lang="en-US" sz="1000" b="1" i="0" kern="1200">
                          <a:solidFill>
                            <a:schemeClr val="bg1">
                              <a:lumMod val="50000"/>
                            </a:schemeClr>
                          </a:solidFill>
                          <a:effectLst/>
                          <a:latin typeface="+mn-lt"/>
                          <a:ea typeface="+mn-ea"/>
                          <a:cs typeface="+mn-cs"/>
                        </a:rPr>
                        <a:t>Persisting in the face of difficulty.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GB" sz="1400">
                        <a:latin typeface="Amatic SC" panose="00000500000000000000" pitchFamily="2" charset="-79"/>
                        <a:cs typeface="Amatic SC" panose="00000500000000000000" pitchFamily="2" charset="-79"/>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marL="171450" indent="-171450" algn="ctr">
                        <a:buFont typeface="Wingdings" panose="05000000000000000000" pitchFamily="2" charset="2"/>
                        <a:buChar char="ü"/>
                      </a:pPr>
                      <a:endParaRPr lang="en-US" sz="1000" b="1" i="0" kern="1200">
                        <a:solidFill>
                          <a:schemeClr val="bg1">
                            <a:lumMod val="50000"/>
                          </a:schemeClr>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4">
                  <a:txBody>
                    <a:bodyPr/>
                    <a:lstStyle/>
                    <a:p>
                      <a:pPr algn="ctr"/>
                      <a:r>
                        <a:rPr lang="en-US" sz="1100" b="0" i="1" kern="1200">
                          <a:solidFill>
                            <a:schemeClr val="tx1"/>
                          </a:solidFill>
                          <a:effectLst/>
                          <a:latin typeface="+mn-lt"/>
                          <a:ea typeface="+mn-ea"/>
                          <a:cs typeface="+mn-cs"/>
                        </a:rPr>
                        <a:t>“Self-regulatory skills can be defined as the ability of children to manage their own </a:t>
                      </a:r>
                      <a:r>
                        <a:rPr lang="en-US" sz="1100" b="0" i="1" kern="1200" err="1">
                          <a:solidFill>
                            <a:schemeClr val="tx1"/>
                          </a:solidFill>
                          <a:effectLst/>
                          <a:latin typeface="+mn-lt"/>
                          <a:ea typeface="+mn-ea"/>
                          <a:cs typeface="+mn-cs"/>
                        </a:rPr>
                        <a:t>behaviour</a:t>
                      </a:r>
                      <a:r>
                        <a:rPr lang="en-US" sz="1100" b="0" i="1" kern="1200">
                          <a:solidFill>
                            <a:schemeClr val="tx1"/>
                          </a:solidFill>
                          <a:effectLst/>
                          <a:latin typeface="+mn-lt"/>
                          <a:ea typeface="+mn-ea"/>
                          <a:cs typeface="+mn-cs"/>
                        </a:rPr>
                        <a:t> and aspects of their learning. In the early years, efforts to develop self-regulation often seek to improve levels of self-control and reduce impulsivity. Activities typically include supporting children in articulating their plans and learning strategies and reviewing what they have done.” Education Endowment Foundation.</a:t>
                      </a:r>
                      <a:endParaRPr lang="en-GB" sz="1100" i="1">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algn="ct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869022"/>
                  </a:ext>
                </a:extLst>
              </a:tr>
            </a:tbl>
          </a:graphicData>
        </a:graphic>
      </p:graphicFrame>
      <p:pic>
        <p:nvPicPr>
          <p:cNvPr id="9" name="Picture 8">
            <a:extLst>
              <a:ext uri="{FF2B5EF4-FFF2-40B4-BE49-F238E27FC236}">
                <a16:creationId xmlns:a16="http://schemas.microsoft.com/office/drawing/2014/main" id="{22D24B6A-CE47-4BC3-8F43-9D9AE229342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8071815" y="5037991"/>
            <a:ext cx="3932807" cy="3932807"/>
          </a:xfrm>
          <a:prstGeom prst="rect">
            <a:avLst/>
          </a:prstGeom>
        </p:spPr>
      </p:pic>
      <p:sp>
        <p:nvSpPr>
          <p:cNvPr id="7" name="TextBox 6">
            <a:extLst>
              <a:ext uri="{FF2B5EF4-FFF2-40B4-BE49-F238E27FC236}">
                <a16:creationId xmlns:a16="http://schemas.microsoft.com/office/drawing/2014/main" id="{07040BD5-019E-4D00-8E26-D63E6F2575FD}"/>
              </a:ext>
            </a:extLst>
          </p:cNvPr>
          <p:cNvSpPr txBox="1"/>
          <p:nvPr/>
        </p:nvSpPr>
        <p:spPr>
          <a:xfrm>
            <a:off x="7049386" y="6210574"/>
            <a:ext cx="4444411" cy="430887"/>
          </a:xfrm>
          <a:prstGeom prst="rect">
            <a:avLst/>
          </a:prstGeom>
          <a:noFill/>
        </p:spPr>
        <p:txBody>
          <a:bodyPr wrap="square">
            <a:spAutoFit/>
          </a:bodyPr>
          <a:lstStyle/>
          <a:p>
            <a:pPr algn="ctr"/>
            <a:r>
              <a:rPr lang="en-US" sz="1050" b="0" i="1">
                <a:solidFill>
                  <a:schemeClr val="bg1">
                    <a:lumMod val="50000"/>
                  </a:schemeClr>
                </a:solidFill>
                <a:effectLst/>
              </a:rPr>
              <a:t>We understand that children develop in individual ways and at varying rates –  physically, cognitively, linguistically, socially and emotionally.</a:t>
            </a:r>
            <a:endParaRPr lang="en-GB" sz="1050" i="1">
              <a:solidFill>
                <a:schemeClr val="bg1">
                  <a:lumMod val="50000"/>
                </a:schemeClr>
              </a:solidFill>
            </a:endParaRPr>
          </a:p>
        </p:txBody>
      </p:sp>
      <p:pic>
        <p:nvPicPr>
          <p:cNvPr id="10" name="Picture 9">
            <a:extLst>
              <a:ext uri="{FF2B5EF4-FFF2-40B4-BE49-F238E27FC236}">
                <a16:creationId xmlns:a16="http://schemas.microsoft.com/office/drawing/2014/main" id="{0BF8ACDF-BB91-4082-80EE-CECDCE9817C5}"/>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555112" y="49995"/>
            <a:ext cx="417124" cy="417124"/>
          </a:xfrm>
          <a:prstGeom prst="rect">
            <a:avLst/>
          </a:prstGeom>
        </p:spPr>
      </p:pic>
    </p:spTree>
    <p:extLst>
      <p:ext uri="{BB962C8B-B14F-4D97-AF65-F5344CB8AC3E}">
        <p14:creationId xmlns:p14="http://schemas.microsoft.com/office/powerpoint/2010/main" val="14408189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Reception Long Term Plan 22-23</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465318607"/>
              </p:ext>
            </p:extLst>
          </p:nvPr>
        </p:nvGraphicFramePr>
        <p:xfrm>
          <a:off x="472644" y="500600"/>
          <a:ext cx="11633891" cy="6423591"/>
        </p:xfrm>
        <a:graphic>
          <a:graphicData uri="http://schemas.openxmlformats.org/drawingml/2006/table">
            <a:tbl>
              <a:tblPr firstRow="1" bandRow="1">
                <a:tableStyleId>{5C22544A-7EE6-4342-B048-85BDC9FD1C3A}</a:tableStyleId>
              </a:tblPr>
              <a:tblGrid>
                <a:gridCol w="1579440">
                  <a:extLst>
                    <a:ext uri="{9D8B030D-6E8A-4147-A177-3AD203B41FA5}">
                      <a16:colId xmlns:a16="http://schemas.microsoft.com/office/drawing/2014/main" val="385991600"/>
                    </a:ext>
                  </a:extLst>
                </a:gridCol>
                <a:gridCol w="1637188">
                  <a:extLst>
                    <a:ext uri="{9D8B030D-6E8A-4147-A177-3AD203B41FA5}">
                      <a16:colId xmlns:a16="http://schemas.microsoft.com/office/drawing/2014/main" val="2865123548"/>
                    </a:ext>
                  </a:extLst>
                </a:gridCol>
                <a:gridCol w="208280">
                  <a:extLst>
                    <a:ext uri="{9D8B030D-6E8A-4147-A177-3AD203B41FA5}">
                      <a16:colId xmlns:a16="http://schemas.microsoft.com/office/drawing/2014/main" val="874397745"/>
                    </a:ext>
                  </a:extLst>
                </a:gridCol>
                <a:gridCol w="1660783">
                  <a:extLst>
                    <a:ext uri="{9D8B030D-6E8A-4147-A177-3AD203B41FA5}">
                      <a16:colId xmlns:a16="http://schemas.microsoft.com/office/drawing/2014/main" val="872926247"/>
                    </a:ext>
                  </a:extLst>
                </a:gridCol>
                <a:gridCol w="1637050">
                  <a:extLst>
                    <a:ext uri="{9D8B030D-6E8A-4147-A177-3AD203B41FA5}">
                      <a16:colId xmlns:a16="http://schemas.microsoft.com/office/drawing/2014/main" val="1315738151"/>
                    </a:ext>
                  </a:extLst>
                </a:gridCol>
                <a:gridCol w="1637050">
                  <a:extLst>
                    <a:ext uri="{9D8B030D-6E8A-4147-A177-3AD203B41FA5}">
                      <a16:colId xmlns:a16="http://schemas.microsoft.com/office/drawing/2014/main" val="2709165749"/>
                    </a:ext>
                  </a:extLst>
                </a:gridCol>
                <a:gridCol w="1637050">
                  <a:extLst>
                    <a:ext uri="{9D8B030D-6E8A-4147-A177-3AD203B41FA5}">
                      <a16:colId xmlns:a16="http://schemas.microsoft.com/office/drawing/2014/main" val="2335150482"/>
                    </a:ext>
                  </a:extLst>
                </a:gridCol>
                <a:gridCol w="1637050">
                  <a:extLst>
                    <a:ext uri="{9D8B030D-6E8A-4147-A177-3AD203B41FA5}">
                      <a16:colId xmlns:a16="http://schemas.microsoft.com/office/drawing/2014/main" val="4046203905"/>
                    </a:ext>
                  </a:extLst>
                </a:gridCol>
              </a:tblGrid>
              <a:tr h="442979">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r>
                        <a:rPr lang="en-US" sz="2400">
                          <a:solidFill>
                            <a:schemeClr val="bg1">
                              <a:lumMod val="50000"/>
                            </a:schemeClr>
                          </a:solidFill>
                          <a:latin typeface="Amatic SC"/>
                          <a:cs typeface="Amatic SC"/>
                        </a:rPr>
                        <a:t>Autumn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2400">
                        <a:solidFill>
                          <a:schemeClr val="bg1">
                            <a:lumMod val="50000"/>
                          </a:schemeClr>
                        </a:solidFill>
                        <a:latin typeface="Amatic SC"/>
                        <a:cs typeface="Amatic SC"/>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a:solidFill>
                            <a:schemeClr val="bg1">
                              <a:lumMod val="50000"/>
                            </a:schemeClr>
                          </a:solidFill>
                          <a:latin typeface="Amatic SC"/>
                          <a:cs typeface="Amatic SC"/>
                        </a:rPr>
                        <a:t>Autumn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a:solidFill>
                            <a:schemeClr val="bg1">
                              <a:lumMod val="50000"/>
                            </a:schemeClr>
                          </a:solidFill>
                          <a:latin typeface="Amatic SC"/>
                          <a:cs typeface="Amatic SC"/>
                        </a:rPr>
                        <a:t>Spring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a:solidFill>
                            <a:schemeClr val="bg1">
                              <a:lumMod val="50000"/>
                            </a:schemeClr>
                          </a:solidFill>
                          <a:latin typeface="Amatic SC"/>
                          <a:cs typeface="Amatic SC"/>
                        </a:rPr>
                        <a:t>Spring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a:solidFill>
                            <a:schemeClr val="bg1">
                              <a:lumMod val="50000"/>
                            </a:schemeClr>
                          </a:solidFill>
                          <a:latin typeface="Amatic SC"/>
                          <a:cs typeface="Amatic SC"/>
                        </a:rPr>
                        <a:t>Summer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a:solidFill>
                            <a:schemeClr val="bg1">
                              <a:lumMod val="50000"/>
                            </a:schemeClr>
                          </a:solidFill>
                          <a:latin typeface="Amatic SC"/>
                          <a:cs typeface="Amatic SC"/>
                        </a:rPr>
                        <a:t>Summer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08008">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a:lnSpc>
                          <a:spcPct val="100000"/>
                        </a:lnSpc>
                        <a:spcBef>
                          <a:spcPts val="0"/>
                        </a:spcBef>
                        <a:spcAft>
                          <a:spcPts val="0"/>
                        </a:spcAft>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14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000" b="1">
                          <a:solidFill>
                            <a:srgbClr val="7030A0"/>
                          </a:solidFill>
                          <a:latin typeface="Amatic SC"/>
                          <a:cs typeface="Amatic SC"/>
                        </a:rPr>
                        <a:t>Superhereos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002532">
                <a:tc rowSpan="4">
                  <a:txBody>
                    <a:bodyPr/>
                    <a:lstStyle/>
                    <a:p>
                      <a:pPr algn="ctr"/>
                      <a:r>
                        <a:rPr lang="en-US" sz="2000" b="1">
                          <a:latin typeface="Amatic SC"/>
                          <a:cs typeface="Amatic SC"/>
                        </a:rPr>
                        <a:t>Physical development </a:t>
                      </a:r>
                      <a:endParaRPr lang="en-US" sz="2000" b="1">
                        <a:latin typeface="Amatic SC" panose="00000500000000000000" pitchFamily="2" charset="-79"/>
                        <a:cs typeface="Amatic SC" panose="00000500000000000000" pitchFamily="2" charset="-79"/>
                      </a:endParaRPr>
                    </a:p>
                    <a:p>
                      <a:pPr algn="ctr"/>
                      <a:endParaRPr lang="en-US" sz="1000" b="0">
                        <a:latin typeface="Amatic SC" panose="00000500000000000000" pitchFamily="2" charset="-79"/>
                        <a:cs typeface="Amatic SC" panose="00000500000000000000" pitchFamily="2" charset="-79"/>
                      </a:endParaRPr>
                    </a:p>
                    <a:p>
                      <a:pPr algn="ctr"/>
                      <a:endParaRPr lang="en-US" sz="1000" b="0">
                        <a:latin typeface="Amatic SC" panose="00000500000000000000" pitchFamily="2" charset="-79"/>
                        <a:cs typeface="Amatic SC" panose="00000500000000000000" pitchFamily="2" charset="-79"/>
                      </a:endParaRPr>
                    </a:p>
                    <a:p>
                      <a:pPr algn="ctr"/>
                      <a:endParaRPr lang="en-US" sz="1000" b="0">
                        <a:latin typeface="Amatic SC" panose="00000500000000000000" pitchFamily="2" charset="-79"/>
                        <a:cs typeface="Amatic SC" panose="00000500000000000000" pitchFamily="2" charset="-79"/>
                      </a:endParaRPr>
                    </a:p>
                    <a:p>
                      <a:pPr algn="ctr"/>
                      <a:r>
                        <a:rPr lang="en-US" sz="3200" b="0">
                          <a:latin typeface="Amatic SC"/>
                          <a:cs typeface="Amatic SC"/>
                        </a:rPr>
                        <a:t>Fine motor </a:t>
                      </a:r>
                    </a:p>
                    <a:p>
                      <a:pPr algn="ctr"/>
                      <a:r>
                        <a:rPr lang="en-US" sz="700"/>
                        <a:t>Continuously check the process of children’s handwriting (pencil grip and letter formation, including directionality). Provide extra help and guidance when needed.</a:t>
                      </a:r>
                    </a:p>
                    <a:p>
                      <a:pPr algn="ctr"/>
                      <a:endParaRPr lang="en-US" sz="800"/>
                    </a:p>
                    <a:p>
                      <a:pPr algn="ctr"/>
                      <a:r>
                        <a:rPr lang="en-US" sz="1400" b="1">
                          <a:solidFill>
                            <a:srgbClr val="CC66FF"/>
                          </a:solidFill>
                          <a:latin typeface="Amatic SC"/>
                          <a:cs typeface="Amatic SC"/>
                        </a:rPr>
                        <a:t>Daily opportunities for Fine Motor Activities  - DOUGH DISCO</a:t>
                      </a:r>
                    </a:p>
                    <a:p>
                      <a:pPr marL="0" marR="0" lvl="0" indent="0" algn="ctr" rtl="0" eaLnBrk="1" fontAlgn="auto" latinLnBrk="0" hangingPunct="1">
                        <a:lnSpc>
                          <a:spcPct val="100000"/>
                        </a:lnSpc>
                        <a:spcBef>
                          <a:spcPts val="0"/>
                        </a:spcBef>
                        <a:spcAft>
                          <a:spcPts val="0"/>
                        </a:spcAft>
                        <a:buClrTx/>
                        <a:buSzTx/>
                        <a:buFontTx/>
                        <a:buNone/>
                      </a:pPr>
                      <a:r>
                        <a:rPr lang="en-US" sz="3200" b="0">
                          <a:latin typeface="Amatic SC"/>
                          <a:cs typeface="Amatic SC"/>
                        </a:rPr>
                        <a:t>Gross motor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0">
                        <a:latin typeface="Amatic SC" panose="00000500000000000000" pitchFamily="2" charset="-79"/>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1400" b="1">
                          <a:solidFill>
                            <a:srgbClr val="CC66FF"/>
                          </a:solidFill>
                          <a:latin typeface="Amatic SC"/>
                          <a:cs typeface="Amatic SC"/>
                        </a:rPr>
                        <a:t>Weekly Yoga Lesson – Cosmic </a:t>
                      </a:r>
                      <a:r>
                        <a:rPr lang="en-US" sz="1400" b="1" err="1">
                          <a:solidFill>
                            <a:srgbClr val="CC66FF"/>
                          </a:solidFill>
                          <a:latin typeface="Amatic SC"/>
                          <a:cs typeface="Amatic SC"/>
                        </a:rPr>
                        <a:t>YogA</a:t>
                      </a:r>
                      <a:endParaRPr lang="en-US" sz="1400" b="1">
                        <a:solidFill>
                          <a:srgbClr val="CC66FF"/>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l"/>
                      <a:r>
                        <a:rPr lang="en-US" sz="1000"/>
                        <a:t>Physical activity is </a:t>
                      </a:r>
                      <a:r>
                        <a:rPr lang="en-US" sz="1000" b="1"/>
                        <a:t>vital</a:t>
                      </a:r>
                      <a:r>
                        <a:rPr lang="en-US" sz="1000"/>
                        <a:t> in children’s all-round development, enabling them to </a:t>
                      </a:r>
                      <a:r>
                        <a:rPr lang="en-US" sz="1000" b="1"/>
                        <a:t>pursue happy, healthy and active lives</a:t>
                      </a:r>
                      <a:r>
                        <a:rPr lang="en-US" sz="1000"/>
                        <a:t>. Gross and fine motor experiences develop incrementally throughout early childhood, starting with </a:t>
                      </a:r>
                      <a:r>
                        <a:rPr lang="en-US" sz="1000" b="1"/>
                        <a:t>sensory explorations </a:t>
                      </a:r>
                      <a:r>
                        <a:rPr lang="en-US" sz="1000"/>
                        <a:t>and the development of a </a:t>
                      </a:r>
                      <a:r>
                        <a:rPr lang="en-US" sz="1000" b="1"/>
                        <a:t>child’s strength, co-ordination and positional awareness </a:t>
                      </a:r>
                      <a:r>
                        <a:rPr lang="en-US" sz="1000"/>
                        <a:t>through tummy time, crawling and play movement with both objects and adults. By creating games and providing opportunities for play both indoors and outdoors, adults can support children to develop their </a:t>
                      </a:r>
                      <a:r>
                        <a:rPr lang="en-US" sz="1000" b="1"/>
                        <a:t>core strength, stability, balance, spatial awareness</a:t>
                      </a:r>
                      <a:r>
                        <a:rPr lang="en-US" sz="1000"/>
                        <a:t>, co-ordination and agility. Gross motor skills provide the foundation for developing healthy bodies and social and emotional well-being. </a:t>
                      </a:r>
                      <a:r>
                        <a:rPr lang="en-US" sz="1000" b="1"/>
                        <a:t>Fine motor control and precision helps with hand-eye co-ordination</a:t>
                      </a:r>
                      <a:r>
                        <a:rPr lang="en-US" sz="1000"/>
                        <a:t>, which is later linked to </a:t>
                      </a:r>
                      <a:r>
                        <a:rPr lang="en-US" sz="1000" b="1"/>
                        <a:t>early literacy</a:t>
                      </a:r>
                      <a:r>
                        <a:rPr lang="en-US" sz="1000"/>
                        <a:t>. Repeated and varied opportunities to explore and play with small world activities, puzzles, arts and crafts and the practice of using small tools, with feedback and support from adults, allow children to develop </a:t>
                      </a:r>
                      <a:r>
                        <a:rPr lang="en-US" sz="1000" b="1"/>
                        <a:t>proficiency, control and confidence.</a:t>
                      </a:r>
                      <a:endParaRPr lang="en-US" sz="10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773595032"/>
                  </a:ext>
                </a:extLst>
              </a:tr>
              <a:tr h="1258990">
                <a:tc vMerge="1">
                  <a:txBody>
                    <a:bodyPr/>
                    <a:lstStyle/>
                    <a:p>
                      <a:pPr algn="ctr"/>
                      <a:r>
                        <a:rPr lang="en-US" sz="4000" b="0">
                          <a:latin typeface="Amatic SC" panose="00000500000000000000" pitchFamily="2" charset="-79"/>
                          <a:cs typeface="Amatic SC" panose="00000500000000000000" pitchFamily="2" charset="-79"/>
                        </a:rPr>
                        <a:t>Fine motor </a:t>
                      </a:r>
                      <a:endParaRPr lang="en-GB" sz="4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800">
                          <a:solidFill>
                            <a:schemeClr val="tx1"/>
                          </a:solidFill>
                          <a:latin typeface="+mn-lt"/>
                          <a:cs typeface="Amatic SC"/>
                        </a:rPr>
                        <a:t>Threading, cutting, weaving, playdough, Fine Motor activities. </a:t>
                      </a:r>
                      <a:endParaRPr lang="en-US" sz="800">
                        <a:solidFill>
                          <a:schemeClr val="tx1"/>
                        </a:solidFill>
                        <a:latin typeface="+mn-lt"/>
                        <a:cs typeface="Amatic SC" panose="00000500000000000000" pitchFamily="2" charset="-79"/>
                      </a:endParaRPr>
                    </a:p>
                    <a:p>
                      <a:pPr algn="ctr"/>
                      <a:r>
                        <a:rPr lang="en-US" sz="800">
                          <a:solidFill>
                            <a:schemeClr val="tx1"/>
                          </a:solidFill>
                        </a:rPr>
                        <a:t>Manipulate objects with good fine motor skills </a:t>
                      </a:r>
                    </a:p>
                    <a:p>
                      <a:pPr marL="0" marR="0" lvl="0" indent="0" algn="ctr" rtl="0" eaLnBrk="1" fontAlgn="auto" latinLnBrk="0" hangingPunct="1">
                        <a:lnSpc>
                          <a:spcPct val="100000"/>
                        </a:lnSpc>
                        <a:spcBef>
                          <a:spcPts val="0"/>
                        </a:spcBef>
                        <a:spcAft>
                          <a:spcPts val="0"/>
                        </a:spcAft>
                        <a:buClrTx/>
                        <a:buSzTx/>
                        <a:buFontTx/>
                        <a:buNone/>
                      </a:pPr>
                      <a:r>
                        <a:rPr lang="en-US" sz="800">
                          <a:solidFill>
                            <a:schemeClr val="tx1"/>
                          </a:solidFill>
                        </a:rPr>
                        <a:t>Draw lines and circles using gross motor movements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a:solidFill>
                            <a:schemeClr val="tx1"/>
                          </a:solidFill>
                        </a:rPr>
                        <a:t>Hold pencil/paint brush beyond whole hand grasp</a:t>
                      </a:r>
                    </a:p>
                    <a:p>
                      <a:pPr marL="0" marR="0" lvl="0" indent="0" algn="ctr" rtl="0" eaLnBrk="1" fontAlgn="auto" latinLnBrk="0" hangingPunct="1">
                        <a:lnSpc>
                          <a:spcPct val="100000"/>
                        </a:lnSpc>
                        <a:spcBef>
                          <a:spcPts val="0"/>
                        </a:spcBef>
                        <a:spcAft>
                          <a:spcPts val="0"/>
                        </a:spcAft>
                        <a:buClrTx/>
                        <a:buSzTx/>
                        <a:buFontTx/>
                        <a:buNone/>
                      </a:pPr>
                      <a:r>
                        <a:rPr lang="en-US" sz="800">
                          <a:solidFill>
                            <a:schemeClr val="tx1"/>
                          </a:solidFill>
                          <a:latin typeface="+mn-lt"/>
                          <a:cs typeface="Amatic SC"/>
                        </a:rPr>
                        <a:t>Pencil Grip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rtl="0" eaLnBrk="1" fontAlgn="auto" latinLnBrk="0" hangingPunct="1">
                        <a:lnSpc>
                          <a:spcPct val="100000"/>
                        </a:lnSpc>
                        <a:spcBef>
                          <a:spcPts val="0"/>
                        </a:spcBef>
                        <a:spcAft>
                          <a:spcPts val="0"/>
                        </a:spcAft>
                        <a:buClrTx/>
                        <a:buSzTx/>
                        <a:buFontTx/>
                        <a:buNone/>
                      </a:pPr>
                      <a:endParaRPr lang="en-US" sz="800">
                        <a:solidFill>
                          <a:schemeClr val="tx1"/>
                        </a:solidFill>
                        <a:latin typeface="+mn-lt"/>
                        <a:cs typeface="Amatic SC"/>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a:txBody>
                    <a:bodyPr/>
                    <a:lstStyle/>
                    <a:p>
                      <a:pPr algn="ctr"/>
                      <a:r>
                        <a:rPr lang="en-US" sz="800">
                          <a:solidFill>
                            <a:schemeClr val="tx1"/>
                          </a:solidFill>
                          <a:latin typeface="+mn-lt"/>
                          <a:cs typeface="Amatic SC"/>
                        </a:rPr>
                        <a:t>Threading, cutting, weaving, playdough, Fine Motor activities. </a:t>
                      </a:r>
                      <a:endParaRPr lang="en-US" sz="800">
                        <a:solidFill>
                          <a:schemeClr val="tx1"/>
                        </a:solidFill>
                        <a:latin typeface="+mn-lt"/>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800">
                          <a:solidFill>
                            <a:schemeClr val="tx1"/>
                          </a:solidFill>
                        </a:rPr>
                        <a:t>Develop muscle tone to put pencil pressure on paper Use tools to effect changes to materials Show preference for dominant hand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a:t>Engage children in structured activities: guide them in what to draw, write or copy. Teach and model correct letter formation.</a:t>
                      </a:r>
                      <a:endParaRPr lang="en-GB" sz="8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800">
                          <a:solidFill>
                            <a:schemeClr val="tx1"/>
                          </a:solidFill>
                          <a:latin typeface="+mn-lt"/>
                          <a:cs typeface="Amatic SC"/>
                        </a:rPr>
                        <a:t>Threading, cutting, weaving, playdough, Fine Motor activities. </a:t>
                      </a:r>
                      <a:endParaRPr lang="en-US" sz="800">
                        <a:solidFill>
                          <a:schemeClr val="tx1"/>
                        </a:solidFill>
                        <a:latin typeface="+mn-lt"/>
                        <a:cs typeface="Amatic SC" panose="00000500000000000000" pitchFamily="2" charset="-79"/>
                      </a:endParaRPr>
                    </a:p>
                    <a:p>
                      <a:pPr algn="ctr"/>
                      <a:r>
                        <a:rPr lang="en-US" sz="800">
                          <a:solidFill>
                            <a:schemeClr val="tx1"/>
                          </a:solidFill>
                        </a:rPr>
                        <a:t>Begin to form letters correctly Handle tools, objects, construction and malleable materials with increasing control</a:t>
                      </a:r>
                    </a:p>
                    <a:p>
                      <a:pPr algn="ctr"/>
                      <a:r>
                        <a:rPr lang="en-US" sz="800"/>
                        <a:t>Encourage children to draw freely.</a:t>
                      </a:r>
                    </a:p>
                    <a:p>
                      <a:pPr algn="ctr"/>
                      <a:r>
                        <a:rPr lang="en-US" sz="800" b="0" i="0" kern="1200">
                          <a:solidFill>
                            <a:schemeClr val="dk1"/>
                          </a:solidFill>
                          <a:effectLst/>
                          <a:latin typeface="+mn-lt"/>
                          <a:ea typeface="+mn-ea"/>
                          <a:cs typeface="+mn-cs"/>
                        </a:rPr>
                        <a:t>Holding Small Items / </a:t>
                      </a:r>
                    </a:p>
                    <a:p>
                      <a:pPr algn="ctr"/>
                      <a:r>
                        <a:rPr lang="en-US" sz="800" b="0" i="0" kern="1200">
                          <a:solidFill>
                            <a:schemeClr val="dk1"/>
                          </a:solidFill>
                          <a:effectLst/>
                          <a:latin typeface="+mn-lt"/>
                          <a:ea typeface="+mn-ea"/>
                          <a:cs typeface="+mn-cs"/>
                        </a:rPr>
                        <a:t>Button Clothing / </a:t>
                      </a:r>
                    </a:p>
                    <a:p>
                      <a:pPr algn="ctr"/>
                      <a:r>
                        <a:rPr lang="en-US" sz="800" b="0" i="0" kern="1200">
                          <a:solidFill>
                            <a:schemeClr val="dk1"/>
                          </a:solidFill>
                          <a:effectLst/>
                          <a:latin typeface="+mn-lt"/>
                          <a:ea typeface="+mn-ea"/>
                          <a:cs typeface="+mn-cs"/>
                        </a:rPr>
                        <a:t>Cutting with Scissors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800">
                          <a:solidFill>
                            <a:schemeClr val="tx1"/>
                          </a:solidFill>
                          <a:latin typeface="+mn-lt"/>
                          <a:cs typeface="Amatic SC"/>
                        </a:rPr>
                        <a:t>Threading, cutting, weaving, playdough, Fine Motor activities. </a:t>
                      </a:r>
                      <a:endParaRPr lang="en-US" sz="800">
                        <a:solidFill>
                          <a:schemeClr val="tx1"/>
                        </a:solidFill>
                        <a:latin typeface="+mn-lt"/>
                        <a:cs typeface="Amatic SC" panose="00000500000000000000" pitchFamily="2" charset="-79"/>
                      </a:endParaRPr>
                    </a:p>
                    <a:p>
                      <a:pPr algn="ctr"/>
                      <a:r>
                        <a:rPr lang="en-US" sz="800">
                          <a:solidFill>
                            <a:schemeClr val="tx1"/>
                          </a:solidFill>
                        </a:rPr>
                        <a:t>Hold pencil effectively with comfortable grip Forms </a:t>
                      </a:r>
                      <a:r>
                        <a:rPr lang="en-US" sz="800" err="1">
                          <a:solidFill>
                            <a:schemeClr val="tx1"/>
                          </a:solidFill>
                        </a:rPr>
                        <a:t>recognisable</a:t>
                      </a:r>
                      <a:r>
                        <a:rPr lang="en-US" sz="800">
                          <a:solidFill>
                            <a:schemeClr val="tx1"/>
                          </a:solidFill>
                        </a:rPr>
                        <a:t> letters most correctly formed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800">
                          <a:solidFill>
                            <a:schemeClr val="tx1"/>
                          </a:solidFill>
                          <a:latin typeface="+mn-lt"/>
                          <a:cs typeface="Amatic SC"/>
                        </a:rPr>
                        <a:t>Threading, cutting, weaving, playdough, Fine Motor activities. </a:t>
                      </a:r>
                      <a:endParaRPr lang="en-US" sz="800">
                        <a:solidFill>
                          <a:schemeClr val="tx1"/>
                        </a:solidFill>
                        <a:latin typeface="+mn-lt"/>
                        <a:cs typeface="Amatic SC" panose="00000500000000000000" pitchFamily="2" charset="-79"/>
                      </a:endParaRPr>
                    </a:p>
                    <a:p>
                      <a:pPr algn="ctr"/>
                      <a:r>
                        <a:rPr lang="en-US" sz="800">
                          <a:solidFill>
                            <a:schemeClr val="tx1"/>
                          </a:solidFill>
                        </a:rPr>
                        <a:t>Develop pencil grip and letter formation continually </a:t>
                      </a:r>
                    </a:p>
                    <a:p>
                      <a:pPr algn="ctr" fontAlgn="base"/>
                      <a:r>
                        <a:rPr lang="en-US" sz="800" b="0" i="0" kern="1200">
                          <a:solidFill>
                            <a:schemeClr val="dk1"/>
                          </a:solidFill>
                          <a:effectLst/>
                          <a:latin typeface="+mn-lt"/>
                          <a:ea typeface="+mn-ea"/>
                          <a:cs typeface="+mn-cs"/>
                        </a:rPr>
                        <a:t>Use one hand consistently for fine motor tasks</a:t>
                      </a:r>
                    </a:p>
                    <a:p>
                      <a:pPr algn="ctr" fontAlgn="base"/>
                      <a:r>
                        <a:rPr lang="en-US" sz="800" b="0" i="0" kern="1200">
                          <a:solidFill>
                            <a:schemeClr val="dk1"/>
                          </a:solidFill>
                          <a:effectLst/>
                          <a:latin typeface="+mn-lt"/>
                          <a:ea typeface="+mn-ea"/>
                          <a:cs typeface="+mn-cs"/>
                        </a:rPr>
                        <a:t>Cut along a straight line with scissors / </a:t>
                      </a:r>
                    </a:p>
                    <a:p>
                      <a:pPr algn="ctr" fontAlgn="base"/>
                      <a:r>
                        <a:rPr lang="en-US" sz="800" b="0" i="0" kern="1200">
                          <a:solidFill>
                            <a:schemeClr val="dk1"/>
                          </a:solidFill>
                          <a:effectLst/>
                          <a:latin typeface="+mn-lt"/>
                          <a:ea typeface="+mn-ea"/>
                          <a:cs typeface="+mn-cs"/>
                        </a:rPr>
                        <a:t>Start to cut along a curved line, like a circle / Draw a cross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800">
                          <a:solidFill>
                            <a:schemeClr val="tx1"/>
                          </a:solidFill>
                          <a:latin typeface="+mn-lt"/>
                          <a:cs typeface="Amatic SC"/>
                        </a:rPr>
                        <a:t>Threading, cutting, weaving, playdough, Fine Motor activities. </a:t>
                      </a:r>
                      <a:endParaRPr lang="en-US" sz="800">
                        <a:solidFill>
                          <a:schemeClr val="tx1"/>
                        </a:solidFill>
                        <a:latin typeface="+mn-lt"/>
                        <a:cs typeface="Amatic SC" panose="00000500000000000000" pitchFamily="2" charset="-79"/>
                      </a:endParaRPr>
                    </a:p>
                    <a:p>
                      <a:pPr algn="ctr"/>
                      <a:r>
                        <a:rPr lang="en-GB" sz="800">
                          <a:solidFill>
                            <a:schemeClr val="tx1"/>
                          </a:solidFill>
                        </a:rPr>
                        <a:t>Form letters correctly</a:t>
                      </a:r>
                    </a:p>
                    <a:p>
                      <a:pPr algn="ctr" fontAlgn="base"/>
                      <a:r>
                        <a:rPr lang="en-US" sz="800" b="0" i="0" kern="1200">
                          <a:solidFill>
                            <a:schemeClr val="dk1"/>
                          </a:solidFill>
                          <a:effectLst/>
                          <a:latin typeface="+mn-lt"/>
                          <a:ea typeface="+mn-ea"/>
                          <a:cs typeface="+mn-cs"/>
                        </a:rPr>
                        <a:t>Copy a square,</a:t>
                      </a:r>
                      <a:r>
                        <a:rPr lang="en-US" sz="800" b="0" i="0" kern="1200" baseline="0">
                          <a:solidFill>
                            <a:schemeClr val="dk1"/>
                          </a:solidFill>
                          <a:effectLst/>
                          <a:latin typeface="+mn-lt"/>
                          <a:ea typeface="+mn-ea"/>
                          <a:cs typeface="+mn-cs"/>
                        </a:rPr>
                        <a:t> </a:t>
                      </a:r>
                      <a:r>
                        <a:rPr lang="en-US" sz="800" b="0" i="0" kern="1200">
                          <a:solidFill>
                            <a:schemeClr val="dk1"/>
                          </a:solidFill>
                          <a:effectLst/>
                          <a:latin typeface="+mn-lt"/>
                          <a:ea typeface="+mn-ea"/>
                          <a:cs typeface="+mn-cs"/>
                        </a:rPr>
                        <a:t>Begin to draw diagonal lines, like in a triangle / Start to </a:t>
                      </a:r>
                      <a:r>
                        <a:rPr lang="en-US" sz="800" b="0" i="0" kern="1200" err="1">
                          <a:solidFill>
                            <a:schemeClr val="dk1"/>
                          </a:solidFill>
                          <a:effectLst/>
                          <a:latin typeface="+mn-lt"/>
                          <a:ea typeface="+mn-ea"/>
                          <a:cs typeface="+mn-cs"/>
                        </a:rPr>
                        <a:t>colour</a:t>
                      </a:r>
                      <a:r>
                        <a:rPr lang="en-US" sz="800" b="0" i="0" kern="1200">
                          <a:solidFill>
                            <a:schemeClr val="dk1"/>
                          </a:solidFill>
                          <a:effectLst/>
                          <a:latin typeface="+mn-lt"/>
                          <a:ea typeface="+mn-ea"/>
                          <a:cs typeface="+mn-cs"/>
                        </a:rPr>
                        <a:t> inside the lines of a picture.</a:t>
                      </a:r>
                      <a:r>
                        <a:rPr lang="en-US" sz="800" b="0" i="0" kern="1200" baseline="0">
                          <a:solidFill>
                            <a:schemeClr val="dk1"/>
                          </a:solidFill>
                          <a:effectLst/>
                          <a:latin typeface="+mn-lt"/>
                          <a:ea typeface="+mn-ea"/>
                          <a:cs typeface="+mn-cs"/>
                        </a:rPr>
                        <a:t> </a:t>
                      </a:r>
                      <a:r>
                        <a:rPr lang="en-US" sz="800" b="0" i="0" kern="1200">
                          <a:solidFill>
                            <a:schemeClr val="dk1"/>
                          </a:solidFill>
                          <a:effectLst/>
                          <a:latin typeface="+mn-lt"/>
                          <a:ea typeface="+mn-ea"/>
                          <a:cs typeface="+mn-cs"/>
                        </a:rPr>
                        <a:t>Start to draw pictures that are </a:t>
                      </a:r>
                      <a:r>
                        <a:rPr lang="en-US" sz="800" b="0" i="0" kern="1200" err="1">
                          <a:solidFill>
                            <a:schemeClr val="dk1"/>
                          </a:solidFill>
                          <a:effectLst/>
                          <a:latin typeface="+mn-lt"/>
                          <a:ea typeface="+mn-ea"/>
                          <a:cs typeface="+mn-cs"/>
                        </a:rPr>
                        <a:t>recognisable</a:t>
                      </a:r>
                      <a:r>
                        <a:rPr lang="en-US" sz="800" b="0" i="0" kern="1200">
                          <a:solidFill>
                            <a:schemeClr val="dk1"/>
                          </a:solidFill>
                          <a:effectLst/>
                          <a:latin typeface="+mn-lt"/>
                          <a:ea typeface="+mn-ea"/>
                          <a:cs typeface="+mn-cs"/>
                        </a:rPr>
                        <a:t> / </a:t>
                      </a:r>
                    </a:p>
                    <a:p>
                      <a:pPr algn="ctr" fontAlgn="base"/>
                      <a:r>
                        <a:rPr lang="en-US" sz="800" b="0" i="0" kern="1200">
                          <a:solidFill>
                            <a:schemeClr val="dk1"/>
                          </a:solidFill>
                          <a:effectLst/>
                          <a:latin typeface="+mn-lt"/>
                          <a:ea typeface="+mn-ea"/>
                          <a:cs typeface="+mn-cs"/>
                        </a:rPr>
                        <a:t>Build things with smaller linking blocks, such as Duplo or Lego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2075009">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0">
                          <a:latin typeface="Amatic SC" panose="00000500000000000000" pitchFamily="2" charset="-79"/>
                          <a:cs typeface="Amatic SC" panose="00000500000000000000" pitchFamily="2" charset="-79"/>
                        </a:rPr>
                        <a:t>Gross motor </a:t>
                      </a:r>
                      <a:endParaRPr lang="en-GB" sz="4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800">
                          <a:solidFill>
                            <a:schemeClr val="tx1"/>
                          </a:solidFill>
                          <a:latin typeface="+mn-lt"/>
                          <a:cs typeface="Amatic SC"/>
                        </a:rPr>
                        <a:t>Cooperation games i.e. parachute games.</a:t>
                      </a:r>
                    </a:p>
                    <a:p>
                      <a:pPr algn="ctr"/>
                      <a:r>
                        <a:rPr lang="en-US" sz="800">
                          <a:solidFill>
                            <a:schemeClr val="tx1"/>
                          </a:solidFill>
                          <a:latin typeface="+mn-lt"/>
                          <a:cs typeface="Amatic SC"/>
                        </a:rPr>
                        <a:t>Balance Bike</a:t>
                      </a:r>
                      <a:r>
                        <a:rPr lang="en-US" sz="800" baseline="0">
                          <a:solidFill>
                            <a:schemeClr val="tx1"/>
                          </a:solidFill>
                          <a:latin typeface="+mn-lt"/>
                          <a:cs typeface="Amatic SC"/>
                        </a:rPr>
                        <a:t> Ability</a:t>
                      </a:r>
                      <a:endParaRPr lang="en-US" sz="800">
                        <a:solidFill>
                          <a:schemeClr val="tx1"/>
                        </a:solidFill>
                        <a:latin typeface="+mn-lt"/>
                        <a:cs typeface="Amatic SC"/>
                      </a:endParaRPr>
                    </a:p>
                    <a:p>
                      <a:pPr algn="ctr"/>
                      <a:r>
                        <a:rPr lang="en-US" sz="800">
                          <a:solidFill>
                            <a:schemeClr val="tx1"/>
                          </a:solidFill>
                          <a:latin typeface="+mn-lt"/>
                          <a:cs typeface="Amatic SC"/>
                        </a:rPr>
                        <a:t> Different ways of moving to be explored with children</a:t>
                      </a:r>
                    </a:p>
                    <a:p>
                      <a:pPr algn="ctr"/>
                      <a:r>
                        <a:rPr lang="en-US" sz="800"/>
                        <a:t>Help individual children to develop good personal hygiene. </a:t>
                      </a:r>
                    </a:p>
                    <a:p>
                      <a:pPr algn="ctr"/>
                      <a:r>
                        <a:rPr lang="en-US" sz="800"/>
                        <a:t>Changing</a:t>
                      </a:r>
                      <a:r>
                        <a:rPr lang="en-US" sz="800" baseline="0"/>
                        <a:t> – clothes/coats/shoes etc. </a:t>
                      </a:r>
                      <a:r>
                        <a:rPr lang="en-US" sz="800"/>
                        <a:t>Acknowledge and praise their efforts. Provide regular reminders about thorough handwashing and toileting. </a:t>
                      </a:r>
                    </a:p>
                    <a:p>
                      <a:pPr algn="ctr"/>
                      <a:r>
                        <a:rPr lang="en-US" sz="800">
                          <a:solidFill>
                            <a:schemeClr val="tx1"/>
                          </a:solidFill>
                          <a:latin typeface="+mn-lt"/>
                          <a:cs typeface="Amatic SC"/>
                        </a:rPr>
                        <a:t>Exploring healthy foods from harvest</a:t>
                      </a:r>
                    </a:p>
                    <a:p>
                      <a:pPr lvl="0" algn="ctr">
                        <a:buNone/>
                      </a:pPr>
                      <a:endParaRPr lang="en-US" sz="800">
                        <a:solidFill>
                          <a:schemeClr val="tx1"/>
                        </a:solidFill>
                        <a:latin typeface="+mn-lt"/>
                        <a:cs typeface="Amatic SC"/>
                      </a:endParaRPr>
                    </a:p>
                    <a:p>
                      <a:pPr lvl="0" algn="ctr">
                        <a:buNone/>
                      </a:pPr>
                      <a:r>
                        <a:rPr lang="en-US" sz="800">
                          <a:solidFill>
                            <a:schemeClr val="tx1"/>
                          </a:solidFill>
                          <a:latin typeface="+mn-lt"/>
                          <a:cs typeface="Amatic SC"/>
                        </a:rPr>
                        <a:t>PE UNIT – Complete P.E Walking/Running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lvl="0" algn="ctr">
                        <a:buNone/>
                      </a:pPr>
                      <a:endParaRPr lang="en-US" sz="800">
                        <a:solidFill>
                          <a:schemeClr val="tx1"/>
                        </a:solidFill>
                        <a:latin typeface="+mn-lt"/>
                        <a:cs typeface="Amatic SC"/>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a:txBody>
                    <a:bodyPr/>
                    <a:lstStyle/>
                    <a:p>
                      <a:pPr algn="ctr"/>
                      <a:r>
                        <a:rPr lang="en-US" sz="800">
                          <a:solidFill>
                            <a:schemeClr val="tx1"/>
                          </a:solidFill>
                          <a:latin typeface="+mn-lt"/>
                          <a:cs typeface="Amatic SC"/>
                        </a:rPr>
                        <a:t>Balance- children moving with confidence </a:t>
                      </a:r>
                      <a:endParaRPr lang="en-US" sz="800">
                        <a:solidFill>
                          <a:schemeClr val="tx1"/>
                        </a:solidFill>
                        <a:latin typeface="+mn-lt"/>
                        <a:cs typeface="Amatic SC" panose="00000500000000000000" pitchFamily="2" charset="-79"/>
                      </a:endParaRPr>
                    </a:p>
                    <a:p>
                      <a:pPr algn="ctr"/>
                      <a:r>
                        <a:rPr lang="en-US" sz="800">
                          <a:solidFill>
                            <a:schemeClr val="tx1"/>
                          </a:solidFill>
                          <a:latin typeface="+mn-lt"/>
                          <a:cs typeface="Amatic SC"/>
                        </a:rPr>
                        <a:t>Gymnastic PE</a:t>
                      </a:r>
                      <a:r>
                        <a:rPr lang="en-US" sz="800" baseline="0">
                          <a:solidFill>
                            <a:schemeClr val="tx1"/>
                          </a:solidFill>
                          <a:latin typeface="+mn-lt"/>
                          <a:cs typeface="Amatic SC"/>
                        </a:rPr>
                        <a:t> sessions</a:t>
                      </a:r>
                      <a:endParaRPr lang="en-US" sz="800">
                        <a:solidFill>
                          <a:schemeClr val="tx1"/>
                        </a:solidFill>
                        <a:latin typeface="+mn-lt"/>
                        <a:cs typeface="Amatic SC"/>
                      </a:endParaRPr>
                    </a:p>
                    <a:p>
                      <a:pPr algn="ctr"/>
                      <a:r>
                        <a:rPr lang="en-US" sz="800">
                          <a:solidFill>
                            <a:schemeClr val="tx1"/>
                          </a:solidFill>
                          <a:latin typeface="+mn-lt"/>
                          <a:cs typeface="Amatic SC"/>
                        </a:rPr>
                        <a:t>Dance related activities </a:t>
                      </a:r>
                    </a:p>
                    <a:p>
                      <a:pPr algn="ctr"/>
                      <a:r>
                        <a:rPr lang="en-US" sz="800"/>
                        <a:t>Provide opportunities for children to, spin, rock, tilt, fall, slide and bounce.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a:solidFill>
                            <a:schemeClr val="tx1"/>
                          </a:solidFill>
                          <a:latin typeface="+mn-lt"/>
                          <a:cs typeface="Amatic SC"/>
                        </a:rPr>
                        <a:t>Crates play- climbing. Skipping ropes in outside area</a:t>
                      </a:r>
                    </a:p>
                    <a:p>
                      <a:pPr marL="0" marR="0" lvl="0" indent="0" algn="ctr" rtl="0" eaLnBrk="1" fontAlgn="auto" latinLnBrk="0" hangingPunct="1">
                        <a:lnSpc>
                          <a:spcPct val="100000"/>
                        </a:lnSpc>
                        <a:spcBef>
                          <a:spcPts val="0"/>
                        </a:spcBef>
                        <a:spcAft>
                          <a:spcPts val="0"/>
                        </a:spcAft>
                        <a:buClrTx/>
                        <a:buSzTx/>
                        <a:buFontTx/>
                        <a:buNone/>
                      </a:pPr>
                      <a:r>
                        <a:rPr lang="en-US" sz="800">
                          <a:solidFill>
                            <a:schemeClr val="tx1"/>
                          </a:solidFill>
                          <a:latin typeface="+mn-lt"/>
                          <a:cs typeface="Amatic SC"/>
                        </a:rPr>
                        <a:t>dance related activities </a:t>
                      </a:r>
                    </a:p>
                    <a:p>
                      <a:pPr marL="0" marR="0" lvl="0" indent="0" algn="ctr" rtl="0" eaLnBrk="1" fontAlgn="auto" latinLnBrk="0" hangingPunct="1">
                        <a:lnSpc>
                          <a:spcPct val="100000"/>
                        </a:lnSpc>
                        <a:spcBef>
                          <a:spcPts val="0"/>
                        </a:spcBef>
                        <a:spcAft>
                          <a:spcPts val="0"/>
                        </a:spcAft>
                        <a:buClrTx/>
                        <a:buSzTx/>
                        <a:buFontTx/>
                        <a:buNone/>
                      </a:pPr>
                      <a:r>
                        <a:rPr lang="en-US" sz="800"/>
                        <a:t>Provide a range of wheeled resources for children to balance, sit or ride on, or pull and push.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a:solidFill>
                            <a:schemeClr val="tx1"/>
                          </a:solidFill>
                          <a:latin typeface="+mn-lt"/>
                          <a:cs typeface="Amatic SC"/>
                        </a:rPr>
                        <a:t>Climbing – outdoor equipment</a:t>
                      </a:r>
                    </a:p>
                    <a:p>
                      <a:pPr marL="0" marR="0" lvl="0" indent="0" algn="ctr">
                        <a:lnSpc>
                          <a:spcPct val="100000"/>
                        </a:lnSpc>
                        <a:spcBef>
                          <a:spcPts val="0"/>
                        </a:spcBef>
                        <a:spcAft>
                          <a:spcPts val="0"/>
                        </a:spcAft>
                        <a:buClrTx/>
                        <a:buSzTx/>
                        <a:buFontTx/>
                        <a:buNone/>
                      </a:pPr>
                      <a:endParaRPr lang="en-US" sz="800">
                        <a:solidFill>
                          <a:schemeClr val="tx1"/>
                        </a:solidFill>
                        <a:latin typeface="+mn-lt"/>
                        <a:cs typeface="Amatic SC"/>
                      </a:endParaRPr>
                    </a:p>
                    <a:p>
                      <a:pPr marL="0" marR="0" lvl="0" indent="0" algn="ctr">
                        <a:lnSpc>
                          <a:spcPct val="100000"/>
                        </a:lnSpc>
                        <a:spcBef>
                          <a:spcPts val="0"/>
                        </a:spcBef>
                        <a:spcAft>
                          <a:spcPts val="0"/>
                        </a:spcAft>
                        <a:buNone/>
                      </a:pPr>
                      <a:r>
                        <a:rPr lang="en-US" sz="800" b="0" i="0" u="none" strike="noStrike" noProof="0">
                          <a:solidFill>
                            <a:schemeClr val="tx1"/>
                          </a:solidFill>
                          <a:latin typeface="Calibri"/>
                        </a:rPr>
                        <a:t>PE UNIT – Complete P.E </a:t>
                      </a:r>
                      <a:endParaRPr lang="en-US"/>
                    </a:p>
                    <a:p>
                      <a:pPr marL="0" marR="0" lvl="0" indent="0" algn="ctr">
                        <a:lnSpc>
                          <a:spcPct val="100000"/>
                        </a:lnSpc>
                        <a:spcBef>
                          <a:spcPts val="0"/>
                        </a:spcBef>
                        <a:spcAft>
                          <a:spcPts val="0"/>
                        </a:spcAft>
                        <a:buNone/>
                      </a:pPr>
                      <a:r>
                        <a:rPr lang="en-US" sz="800" b="0" i="0" u="none" strike="noStrike" noProof="0">
                          <a:solidFill>
                            <a:schemeClr val="tx1"/>
                          </a:solidFill>
                          <a:latin typeface="Calibri"/>
                        </a:rPr>
                        <a:t>Dance</a:t>
                      </a:r>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800">
                          <a:solidFill>
                            <a:schemeClr val="tx1"/>
                          </a:solidFill>
                          <a:latin typeface="+mn-lt"/>
                          <a:cs typeface="Amatic SC"/>
                        </a:rPr>
                        <a:t>Balance- children moving with confidence </a:t>
                      </a:r>
                      <a:endParaRPr lang="en-US" sz="800">
                        <a:solidFill>
                          <a:schemeClr val="tx1"/>
                        </a:solidFill>
                        <a:latin typeface="+mn-lt"/>
                        <a:cs typeface="Amatic SC" panose="00000500000000000000" pitchFamily="2" charset="-79"/>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800">
                          <a:solidFill>
                            <a:schemeClr val="tx1"/>
                          </a:solidFill>
                          <a:latin typeface="+mn-lt"/>
                          <a:cs typeface="Amatic SC"/>
                        </a:rPr>
                        <a:t>Gymnastic PE</a:t>
                      </a:r>
                      <a:r>
                        <a:rPr lang="en-US" sz="800" baseline="0">
                          <a:solidFill>
                            <a:schemeClr val="tx1"/>
                          </a:solidFill>
                          <a:latin typeface="+mn-lt"/>
                          <a:cs typeface="Amatic SC"/>
                        </a:rPr>
                        <a:t> sessions</a:t>
                      </a:r>
                      <a:endParaRPr lang="en-US" sz="800">
                        <a:solidFill>
                          <a:schemeClr val="tx1"/>
                        </a:solidFill>
                        <a:latin typeface="+mn-lt"/>
                        <a:cs typeface="Amatic SC"/>
                      </a:endParaRPr>
                    </a:p>
                    <a:p>
                      <a:pPr algn="ctr"/>
                      <a:r>
                        <a:rPr lang="en-US" sz="800">
                          <a:solidFill>
                            <a:schemeClr val="tx1"/>
                          </a:solidFill>
                          <a:latin typeface="+mn-lt"/>
                          <a:cs typeface="Amatic SC"/>
                        </a:rPr>
                        <a:t>Dance related activities </a:t>
                      </a:r>
                    </a:p>
                    <a:p>
                      <a:pPr algn="ctr"/>
                      <a:r>
                        <a:rPr lang="en-US" sz="800"/>
                        <a:t>Ensure that spaces are accessible to children with varying confidence levels, skills and needs. Provide a wide range of activities to support a broad range of abilities. </a:t>
                      </a:r>
                    </a:p>
                    <a:p>
                      <a:pPr lvl="0" algn="ctr">
                        <a:buNone/>
                      </a:pPr>
                      <a:endParaRPr lang="en-US" sz="800"/>
                    </a:p>
                    <a:p>
                      <a:pPr lvl="0" algn="ctr">
                        <a:buNone/>
                      </a:pPr>
                      <a:endParaRPr lang="en-US" sz="800"/>
                    </a:p>
                    <a:p>
                      <a:pPr lvl="0" algn="ctr">
                        <a:buNone/>
                      </a:pPr>
                      <a:endParaRPr lang="en-US" sz="800"/>
                    </a:p>
                    <a:p>
                      <a:pPr lvl="0" algn="ctr">
                        <a:buNone/>
                      </a:pPr>
                      <a:endParaRPr lang="en-US" sz="800"/>
                    </a:p>
                    <a:p>
                      <a:pPr lvl="0" algn="ctr">
                        <a:buNone/>
                      </a:pPr>
                      <a:endParaRPr lang="en-US" sz="800"/>
                    </a:p>
                    <a:p>
                      <a:pPr lvl="0" algn="ctr">
                        <a:buNone/>
                      </a:pPr>
                      <a:endParaRPr lang="en-US" sz="800"/>
                    </a:p>
                    <a:p>
                      <a:pPr lvl="0" algn="ctr">
                        <a:buNone/>
                      </a:pPr>
                      <a:r>
                        <a:rPr lang="en-US" sz="800" b="0" i="0" u="none" strike="noStrike" noProof="0">
                          <a:solidFill>
                            <a:schemeClr val="tx1"/>
                          </a:solidFill>
                          <a:latin typeface="Calibri"/>
                        </a:rPr>
                        <a:t>PE UNIT – Complete P.E</a:t>
                      </a:r>
                    </a:p>
                    <a:p>
                      <a:pPr lvl="0" algn="ctr">
                        <a:buNone/>
                      </a:pPr>
                      <a:r>
                        <a:rPr lang="en-US" sz="800" b="0" i="0" u="none" strike="noStrike" noProof="0">
                          <a:solidFill>
                            <a:schemeClr val="tx1"/>
                          </a:solidFill>
                          <a:latin typeface="Calibri"/>
                        </a:rPr>
                        <a:t>Ball skills P.E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800"/>
                        <a:t>Dance</a:t>
                      </a:r>
                      <a:r>
                        <a:rPr lang="en-US" sz="800" baseline="0"/>
                        <a:t> PE sessions</a:t>
                      </a:r>
                    </a:p>
                    <a:p>
                      <a:pPr algn="ctr"/>
                      <a:r>
                        <a:rPr lang="en-US" sz="800" baseline="0"/>
                        <a:t>Moving to Music</a:t>
                      </a:r>
                    </a:p>
                    <a:p>
                      <a:pPr algn="ctr"/>
                      <a:r>
                        <a:rPr lang="en-US" sz="800"/>
                        <a:t>Use picture books and other resources to explain the importance of the different aspects of a healthy lifestyle. </a:t>
                      </a:r>
                    </a:p>
                    <a:p>
                      <a:pPr lvl="0" algn="ctr">
                        <a:buNone/>
                      </a:pPr>
                      <a:endParaRPr lang="en-US" sz="800"/>
                    </a:p>
                    <a:p>
                      <a:pPr lvl="0" algn="ctr">
                        <a:buNone/>
                      </a:pPr>
                      <a:endParaRPr lang="en-US" sz="800"/>
                    </a:p>
                    <a:p>
                      <a:pPr lvl="0" algn="ctr">
                        <a:buNone/>
                      </a:pPr>
                      <a:endParaRPr lang="en-US" sz="800"/>
                    </a:p>
                    <a:p>
                      <a:pPr lvl="0" algn="ctr">
                        <a:buNone/>
                      </a:pPr>
                      <a:endParaRPr lang="en-US" sz="800"/>
                    </a:p>
                    <a:p>
                      <a:pPr lvl="0" algn="ctr">
                        <a:buNone/>
                      </a:pPr>
                      <a:endParaRPr lang="en-US" sz="800"/>
                    </a:p>
                    <a:p>
                      <a:pPr lvl="0" algn="ctr">
                        <a:buNone/>
                      </a:pPr>
                      <a:endParaRPr lang="en-US" sz="800"/>
                    </a:p>
                    <a:p>
                      <a:pPr lvl="0" algn="ctr">
                        <a:buNone/>
                      </a:pPr>
                      <a:endParaRPr lang="en-US" sz="800"/>
                    </a:p>
                    <a:p>
                      <a:pPr lvl="0" algn="ctr">
                        <a:buNone/>
                      </a:pPr>
                      <a:endParaRPr lang="en-US" sz="800"/>
                    </a:p>
                    <a:p>
                      <a:pPr lvl="0" algn="ctr">
                        <a:buNone/>
                      </a:pPr>
                      <a:endParaRPr lang="en-US" sz="800"/>
                    </a:p>
                    <a:p>
                      <a:pPr lvl="0" algn="ctr">
                        <a:buNone/>
                      </a:pPr>
                      <a:r>
                        <a:rPr lang="en-US" sz="800" b="0" i="0" u="none" strike="noStrike" noProof="0">
                          <a:solidFill>
                            <a:schemeClr val="tx1"/>
                          </a:solidFill>
                          <a:latin typeface="Calibri"/>
                        </a:rPr>
                        <a:t>PE UNIT – Complete P.E</a:t>
                      </a:r>
                    </a:p>
                    <a:p>
                      <a:pPr lvl="0" algn="ctr">
                        <a:buNone/>
                      </a:pPr>
                      <a:r>
                        <a:rPr lang="en-US" sz="800" b="0" i="0" u="none" strike="noStrike" noProof="0">
                          <a:solidFill>
                            <a:schemeClr val="tx1"/>
                          </a:solidFill>
                          <a:latin typeface="Calibri"/>
                        </a:rPr>
                        <a:t>Ball Skills hands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800">
                          <a:solidFill>
                            <a:schemeClr val="tx1"/>
                          </a:solidFill>
                          <a:latin typeface="+mn-lt"/>
                          <a:cs typeface="Amatic SC"/>
                        </a:rPr>
                        <a:t>Ball skills- throwing and catching. </a:t>
                      </a:r>
                      <a:endParaRPr lang="en-US" sz="800">
                        <a:solidFill>
                          <a:schemeClr val="tx1"/>
                        </a:solidFill>
                        <a:latin typeface="+mn-lt"/>
                        <a:cs typeface="Amatic SC" panose="00000500000000000000" pitchFamily="2" charset="-79"/>
                      </a:endParaRPr>
                    </a:p>
                    <a:p>
                      <a:pPr algn="ctr"/>
                      <a:r>
                        <a:rPr lang="en-US" sz="800">
                          <a:solidFill>
                            <a:schemeClr val="tx1"/>
                          </a:solidFill>
                          <a:latin typeface="+mn-lt"/>
                          <a:cs typeface="Amatic SC"/>
                        </a:rPr>
                        <a:t>Obstacle activities</a:t>
                      </a:r>
                    </a:p>
                    <a:p>
                      <a:pPr algn="ctr"/>
                      <a:r>
                        <a:rPr lang="en-US" sz="800">
                          <a:solidFill>
                            <a:schemeClr val="tx1"/>
                          </a:solidFill>
                          <a:latin typeface="+mn-lt"/>
                          <a:cs typeface="Amatic SC"/>
                        </a:rPr>
                        <a:t>children moving over, under, through and around equipment</a:t>
                      </a:r>
                    </a:p>
                    <a:p>
                      <a:pPr algn="ctr"/>
                      <a:r>
                        <a:rPr lang="en-US" sz="800"/>
                        <a:t>Encourage children to be highly active and get out of breath several times every day. Provide opportunities for children to, spin, rock, tilt, fall, slide and bounce. </a:t>
                      </a:r>
                    </a:p>
                    <a:p>
                      <a:pPr algn="ctr"/>
                      <a:r>
                        <a:rPr lang="en-US" sz="800">
                          <a:solidFill>
                            <a:schemeClr val="tx1"/>
                          </a:solidFill>
                          <a:latin typeface="+mn-lt"/>
                          <a:cs typeface="Amatic SC"/>
                        </a:rPr>
                        <a:t>Dance / moving to music </a:t>
                      </a:r>
                    </a:p>
                    <a:p>
                      <a:pPr lvl="0" algn="ctr">
                        <a:buNone/>
                      </a:pPr>
                      <a:endParaRPr lang="en-US" sz="800">
                        <a:solidFill>
                          <a:schemeClr val="tx1"/>
                        </a:solidFill>
                        <a:latin typeface="+mn-lt"/>
                        <a:cs typeface="Amatic SC"/>
                      </a:endParaRPr>
                    </a:p>
                    <a:p>
                      <a:pPr lvl="0" algn="ctr">
                        <a:buNone/>
                      </a:pPr>
                      <a:endParaRPr lang="en-US" sz="800">
                        <a:solidFill>
                          <a:schemeClr val="tx1"/>
                        </a:solidFill>
                        <a:latin typeface="+mn-lt"/>
                        <a:cs typeface="Amatic SC"/>
                      </a:endParaRPr>
                    </a:p>
                    <a:p>
                      <a:pPr lvl="0" algn="ctr">
                        <a:buNone/>
                      </a:pPr>
                      <a:endParaRPr lang="en-US" sz="800">
                        <a:solidFill>
                          <a:schemeClr val="tx1"/>
                        </a:solidFill>
                        <a:latin typeface="+mn-lt"/>
                        <a:cs typeface="Amatic SC"/>
                      </a:endParaRPr>
                    </a:p>
                    <a:p>
                      <a:pPr lvl="0" algn="ctr">
                        <a:buNone/>
                      </a:pPr>
                      <a:endParaRPr lang="en-US" sz="800">
                        <a:solidFill>
                          <a:schemeClr val="tx1"/>
                        </a:solidFill>
                        <a:latin typeface="+mn-lt"/>
                        <a:cs typeface="Amatic SC"/>
                      </a:endParaRPr>
                    </a:p>
                    <a:p>
                      <a:pPr lvl="0" algn="ctr">
                        <a:buNone/>
                      </a:pPr>
                      <a:endParaRPr lang="en-US" sz="800">
                        <a:solidFill>
                          <a:schemeClr val="tx1"/>
                        </a:solidFill>
                        <a:latin typeface="+mn-lt"/>
                        <a:cs typeface="Amatic SC"/>
                      </a:endParaRPr>
                    </a:p>
                    <a:p>
                      <a:pPr lvl="0" algn="ctr">
                        <a:buNone/>
                      </a:pPr>
                      <a:r>
                        <a:rPr lang="en-US" sz="800" b="0" i="0" u="none" strike="noStrike" noProof="0">
                          <a:solidFill>
                            <a:schemeClr val="tx1"/>
                          </a:solidFill>
                          <a:latin typeface="Calibri"/>
                        </a:rPr>
                        <a:t>PE UNIT – Complete P.E</a:t>
                      </a:r>
                    </a:p>
                    <a:p>
                      <a:pPr lvl="0" algn="ctr">
                        <a:buNone/>
                      </a:pPr>
                      <a:r>
                        <a:rPr lang="en-US" sz="800" b="0" i="0" u="none" strike="noStrike" noProof="0">
                          <a:solidFill>
                            <a:schemeClr val="tx1"/>
                          </a:solidFill>
                          <a:latin typeface="Calibri"/>
                        </a:rPr>
                        <a:t>Building Teams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800">
                          <a:solidFill>
                            <a:schemeClr val="tx1"/>
                          </a:solidFill>
                          <a:latin typeface="+mn-lt"/>
                          <a:cs typeface="Amatic SC"/>
                        </a:rPr>
                        <a:t>Races / team games involving gross motor movements </a:t>
                      </a:r>
                      <a:endParaRPr lang="en-US" sz="800">
                        <a:solidFill>
                          <a:schemeClr val="tx1"/>
                        </a:solidFill>
                        <a:latin typeface="+mn-lt"/>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800">
                          <a:solidFill>
                            <a:schemeClr val="tx1"/>
                          </a:solidFill>
                          <a:latin typeface="+mn-lt"/>
                          <a:cs typeface="Amatic SC"/>
                        </a:rPr>
                        <a:t>dance related activities </a:t>
                      </a:r>
                    </a:p>
                    <a:p>
                      <a:pPr marL="0" marR="0" lvl="0" indent="0" algn="ctr" rtl="0" eaLnBrk="1" fontAlgn="auto" latinLnBrk="0" hangingPunct="1">
                        <a:lnSpc>
                          <a:spcPct val="100000"/>
                        </a:lnSpc>
                        <a:spcBef>
                          <a:spcPts val="0"/>
                        </a:spcBef>
                        <a:spcAft>
                          <a:spcPts val="0"/>
                        </a:spcAft>
                        <a:buClrTx/>
                        <a:buSzTx/>
                        <a:buFontTx/>
                        <a:buNone/>
                      </a:pPr>
                      <a:r>
                        <a:rPr lang="en-US" sz="800"/>
                        <a:t>Allow less competent and confident children to spend time initially observing and listening, without feeling pressured to join in. </a:t>
                      </a:r>
                    </a:p>
                    <a:p>
                      <a:pPr algn="ctr"/>
                      <a:endParaRPr lang="en-GB" sz="800">
                        <a:solidFill>
                          <a:schemeClr val="tx1"/>
                        </a:solidFill>
                        <a:latin typeface="+mn-lt"/>
                        <a:cs typeface="Amatic SC" panose="00000500000000000000" pitchFamily="2" charset="-79"/>
                      </a:endParaRPr>
                    </a:p>
                    <a:p>
                      <a:pPr lvl="0" algn="ctr">
                        <a:buNone/>
                      </a:pPr>
                      <a:endParaRPr lang="en-GB" sz="800">
                        <a:solidFill>
                          <a:schemeClr val="tx1"/>
                        </a:solidFill>
                        <a:latin typeface="+mn-lt"/>
                        <a:cs typeface="Amatic SC"/>
                      </a:endParaRPr>
                    </a:p>
                    <a:p>
                      <a:pPr lvl="0" algn="ctr">
                        <a:buNone/>
                      </a:pPr>
                      <a:endParaRPr lang="en-GB" sz="800">
                        <a:solidFill>
                          <a:schemeClr val="tx1"/>
                        </a:solidFill>
                        <a:latin typeface="+mn-lt"/>
                        <a:cs typeface="Amatic SC"/>
                      </a:endParaRPr>
                    </a:p>
                    <a:p>
                      <a:pPr lvl="0" algn="ctr">
                        <a:buNone/>
                      </a:pPr>
                      <a:endParaRPr lang="en-GB" sz="800">
                        <a:solidFill>
                          <a:schemeClr val="tx1"/>
                        </a:solidFill>
                        <a:latin typeface="+mn-lt"/>
                        <a:cs typeface="Amatic SC"/>
                      </a:endParaRPr>
                    </a:p>
                    <a:p>
                      <a:pPr lvl="0" algn="ctr">
                        <a:buNone/>
                      </a:pPr>
                      <a:endParaRPr lang="en-GB" sz="800">
                        <a:solidFill>
                          <a:schemeClr val="tx1"/>
                        </a:solidFill>
                        <a:latin typeface="+mn-lt"/>
                        <a:cs typeface="Amatic SC"/>
                      </a:endParaRPr>
                    </a:p>
                    <a:p>
                      <a:pPr lvl="0" algn="ctr">
                        <a:buNone/>
                      </a:pPr>
                      <a:endParaRPr lang="en-GB" sz="800">
                        <a:solidFill>
                          <a:schemeClr val="tx1"/>
                        </a:solidFill>
                        <a:latin typeface="+mn-lt"/>
                        <a:cs typeface="Amatic SC"/>
                      </a:endParaRPr>
                    </a:p>
                    <a:p>
                      <a:pPr lvl="0" algn="ctr">
                        <a:buNone/>
                      </a:pPr>
                      <a:endParaRPr lang="en-GB" sz="800">
                        <a:solidFill>
                          <a:schemeClr val="tx1"/>
                        </a:solidFill>
                        <a:latin typeface="+mn-lt"/>
                        <a:cs typeface="Amatic SC"/>
                      </a:endParaRPr>
                    </a:p>
                    <a:p>
                      <a:pPr lvl="0" algn="ctr">
                        <a:buNone/>
                      </a:pPr>
                      <a:r>
                        <a:rPr lang="en-US" sz="800" b="0" i="0" u="none" strike="noStrike" noProof="0">
                          <a:solidFill>
                            <a:schemeClr val="tx1"/>
                          </a:solidFill>
                          <a:latin typeface="Calibri"/>
                        </a:rPr>
                        <a:t>PE UNIT – Complete P.E</a:t>
                      </a:r>
                      <a:endParaRPr lang="en-GB"/>
                    </a:p>
                    <a:p>
                      <a:pPr lvl="0" algn="ctr">
                        <a:buNone/>
                      </a:pPr>
                      <a:r>
                        <a:rPr lang="en-US" sz="800" b="0" i="0" u="none" strike="noStrike" noProof="0">
                          <a:solidFill>
                            <a:schemeClr val="tx1"/>
                          </a:solidFill>
                          <a:latin typeface="Calibri"/>
                        </a:rPr>
                        <a:t>Games for Understanding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869022"/>
                  </a:ext>
                </a:extLst>
              </a:tr>
              <a:tr h="955903">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6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ctr"/>
                      <a:r>
                        <a:rPr lang="en-US" sz="700"/>
                        <a:t>From Development Matters 20’ Revise and refine the fundamental movement skills they have already acquired: - rolling - crawling - walking - jumping - running - hopping - skipping – climbing</a:t>
                      </a:r>
                      <a:endParaRPr lang="en-US"/>
                    </a:p>
                    <a:p>
                      <a:pPr algn="ctr"/>
                      <a:r>
                        <a:rPr lang="en-US" sz="700"/>
                        <a:t>Progress towards a more fluent style of moving, with developing control and grace.</a:t>
                      </a:r>
                    </a:p>
                    <a:p>
                      <a:pPr algn="ctr"/>
                      <a:r>
                        <a:rPr lang="en-US" sz="700"/>
                        <a:t>Develop the overall body strength, co-ordination, balance and agility needed to engage successfully with future physical education sessions and other physical disciplines including dance, gymnastics, sport and swimming.</a:t>
                      </a:r>
                    </a:p>
                    <a:p>
                      <a:pPr algn="ctr"/>
                      <a:r>
                        <a:rPr lang="en-US" sz="700"/>
                        <a:t>Develop their small motor skills so that they can use a range of tools competently, safely and confidently. Suggested tools: pencils for drawing and writing, paintbrushes, scissors, knives, forks and spoons. </a:t>
                      </a:r>
                    </a:p>
                    <a:p>
                      <a:pPr algn="ctr"/>
                      <a:r>
                        <a:rPr lang="en-US" sz="700"/>
                        <a:t>Use their core muscle strength to achieve a good posture when sitting at a table or sitting on the floor.</a:t>
                      </a:r>
                    </a:p>
                    <a:p>
                      <a:pPr algn="ctr"/>
                      <a:r>
                        <a:rPr lang="en-US" sz="700"/>
                        <a:t>Confidently and safely use a range of large and small apparatus indoors and outside, alone and in a group. Develop overall body-strength, balance, co-ordination and agility.</a:t>
                      </a:r>
                    </a:p>
                    <a:p>
                      <a:pPr algn="ctr"/>
                      <a:r>
                        <a:rPr lang="en-US" sz="700"/>
                        <a:t>Further develop and refine a range of ball skills including: throwing, catching, kicking, passing, batting, and aiming. Develop confidence, competence, precision and accuracy when engaging in activities that involve a ball.</a:t>
                      </a:r>
                      <a:endParaRPr lang="en-GB" sz="7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8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8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8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8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29556540"/>
                  </a:ext>
                </a:extLst>
              </a:tr>
            </a:tbl>
          </a:graphicData>
        </a:graphic>
      </p:graphicFrame>
      <p:sp>
        <p:nvSpPr>
          <p:cNvPr id="5" name="TextBox 4">
            <a:extLst>
              <a:ext uri="{FF2B5EF4-FFF2-40B4-BE49-F238E27FC236}">
                <a16:creationId xmlns:a16="http://schemas.microsoft.com/office/drawing/2014/main" id="{41A9F095-57ED-4E22-8980-BE908039B385}"/>
              </a:ext>
            </a:extLst>
          </p:cNvPr>
          <p:cNvSpPr txBox="1"/>
          <p:nvPr/>
        </p:nvSpPr>
        <p:spPr>
          <a:xfrm>
            <a:off x="2203244" y="6656169"/>
            <a:ext cx="12473126" cy="307777"/>
          </a:xfrm>
          <a:prstGeom prst="rect">
            <a:avLst/>
          </a:prstGeom>
          <a:noFill/>
        </p:spPr>
        <p:txBody>
          <a:bodyPr wrap="square">
            <a:spAutoFit/>
          </a:bodyPr>
          <a:lstStyle/>
          <a:p>
            <a:r>
              <a:rPr lang="en-US" sz="1400" i="1">
                <a:solidFill>
                  <a:schemeClr val="bg1">
                    <a:lumMod val="50000"/>
                  </a:schemeClr>
                </a:solidFill>
              </a:rPr>
              <a:t>All these ideas will be revisited each term. Children need time to practice and consolidate.   Repetition is a good thing.  </a:t>
            </a:r>
            <a:endParaRPr lang="en-GB" sz="1400" i="1">
              <a:solidFill>
                <a:schemeClr val="bg1">
                  <a:lumMod val="50000"/>
                </a:schemeClr>
              </a:solidFill>
            </a:endParaRPr>
          </a:p>
        </p:txBody>
      </p:sp>
      <p:pic>
        <p:nvPicPr>
          <p:cNvPr id="7" name="Picture 6">
            <a:extLst>
              <a:ext uri="{FF2B5EF4-FFF2-40B4-BE49-F238E27FC236}">
                <a16:creationId xmlns:a16="http://schemas.microsoft.com/office/drawing/2014/main" id="{843621CF-D4FE-4A9F-A8F9-15895B3B0C65}"/>
              </a:ext>
            </a:extLst>
          </p:cNvPr>
          <p:cNvPicPr>
            <a:picLocks noChangeAspect="1"/>
          </p:cNvPicPr>
          <p:nvPr/>
        </p:nvPicPr>
        <p:blipFill>
          <a:blip r:embed="rId2" cstate="hqprint">
            <a:extLst>
              <a:ext uri="{BEBA8EAE-BF5A-486C-A8C5-ECC9F3942E4B}">
                <a14:imgProps xmlns:a14="http://schemas.microsoft.com/office/drawing/2010/main">
                  <a14:imgLayer r:embed="rId3">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469354" y="79158"/>
            <a:ext cx="557093" cy="557093"/>
          </a:xfrm>
          <a:prstGeom prst="rect">
            <a:avLst/>
          </a:prstGeom>
        </p:spPr>
      </p:pic>
    </p:spTree>
    <p:extLst>
      <p:ext uri="{BB962C8B-B14F-4D97-AF65-F5344CB8AC3E}">
        <p14:creationId xmlns:p14="http://schemas.microsoft.com/office/powerpoint/2010/main" val="5409661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Reception Long Term Plan 22-23</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149225874"/>
              </p:ext>
            </p:extLst>
          </p:nvPr>
        </p:nvGraphicFramePr>
        <p:xfrm>
          <a:off x="231033" y="575513"/>
          <a:ext cx="11496721" cy="5570220"/>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16840">
                  <a:extLst>
                    <a:ext uri="{9D8B030D-6E8A-4147-A177-3AD203B41FA5}">
                      <a16:colId xmlns:a16="http://schemas.microsoft.com/office/drawing/2014/main" val="4046203905"/>
                    </a:ext>
                  </a:extLst>
                </a:gridCol>
                <a:gridCol w="1557569">
                  <a:extLst>
                    <a:ext uri="{9D8B030D-6E8A-4147-A177-3AD203B41FA5}">
                      <a16:colId xmlns:a16="http://schemas.microsoft.com/office/drawing/2014/main" val="3440855701"/>
                    </a:ext>
                  </a:extLst>
                </a:gridCol>
              </a:tblGrid>
              <a:tr h="534196">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a:solidFill>
                            <a:schemeClr val="bg1">
                              <a:lumMod val="50000"/>
                            </a:schemeClr>
                          </a:solidFill>
                          <a:latin typeface="Amatic SC"/>
                          <a:cs typeface="Amatic SC"/>
                        </a:rPr>
                        <a:t>Autumn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a:solidFill>
                            <a:schemeClr val="bg1">
                              <a:lumMod val="50000"/>
                            </a:schemeClr>
                          </a:solidFill>
                          <a:latin typeface="Amatic SC"/>
                          <a:cs typeface="Amatic SC"/>
                        </a:rPr>
                        <a:t>Autumn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a:solidFill>
                            <a:schemeClr val="bg1">
                              <a:lumMod val="50000"/>
                            </a:schemeClr>
                          </a:solidFill>
                          <a:latin typeface="Amatic SC"/>
                          <a:cs typeface="Amatic SC"/>
                        </a:rPr>
                        <a:t>Spring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Spring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Summer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3600">
                          <a:solidFill>
                            <a:schemeClr val="bg1">
                              <a:lumMod val="50000"/>
                            </a:schemeClr>
                          </a:solidFill>
                          <a:latin typeface="Amatic SC"/>
                          <a:cs typeface="Amatic SC"/>
                        </a:rPr>
                        <a:t>Summer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1913285939"/>
                  </a:ext>
                </a:extLst>
              </a:tr>
              <a:tr h="422123">
                <a:tc>
                  <a:txBody>
                    <a:bodyPr/>
                    <a:lstStyle/>
                    <a:p>
                      <a:pPr algn="ctr"/>
                      <a:r>
                        <a:rPr lang="en-US" sz="2400" b="0">
                          <a:latin typeface="Amatic SC"/>
                          <a:cs typeface="Amatic SC"/>
                        </a:rPr>
                        <a:t>General Themes </a:t>
                      </a:r>
                      <a:endParaRPr lang="en-GB" sz="24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a:lnSpc>
                          <a:spcPct val="100000"/>
                        </a:lnSpc>
                        <a:spcBef>
                          <a:spcPts val="0"/>
                        </a:spcBef>
                        <a:spcAft>
                          <a:spcPts val="0"/>
                        </a:spcAft>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0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GB" sz="2000" b="1">
                          <a:solidFill>
                            <a:srgbClr val="7030A0"/>
                          </a:solidFill>
                          <a:latin typeface="Amatic SC"/>
                          <a:cs typeface="Amatic SC"/>
                        </a:rPr>
                        <a:t>Superheroes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272033691"/>
                  </a:ext>
                </a:extLst>
              </a:tr>
              <a:tr h="422123">
                <a:tc rowSpan="2">
                  <a:txBody>
                    <a:bodyPr/>
                    <a:lstStyle/>
                    <a:p>
                      <a:pPr algn="ctr"/>
                      <a:r>
                        <a:rPr lang="en-US" sz="3200" b="0" err="1">
                          <a:latin typeface="Amatic SC" panose="00000500000000000000" pitchFamily="2" charset="-79"/>
                          <a:cs typeface="Amatic SC" panose="00000500000000000000" pitchFamily="2" charset="-79"/>
                        </a:rPr>
                        <a:t>Maths</a:t>
                      </a:r>
                      <a:endParaRPr lang="en-US" sz="3200" b="0">
                        <a:latin typeface="Amatic SC" panose="00000500000000000000" pitchFamily="2" charset="-79"/>
                        <a:cs typeface="Amatic SC" panose="00000500000000000000" pitchFamily="2" charset="-79"/>
                      </a:endParaRPr>
                    </a:p>
                    <a:p>
                      <a:pPr algn="ctr"/>
                      <a:r>
                        <a:rPr lang="en-US" sz="1800" b="0" i="1" kern="1200">
                          <a:solidFill>
                            <a:schemeClr val="bg1">
                              <a:lumMod val="50000"/>
                            </a:schemeClr>
                          </a:solidFill>
                          <a:effectLst/>
                          <a:latin typeface="+mn-lt"/>
                          <a:ea typeface="+mn-ea"/>
                          <a:cs typeface="+mn-cs"/>
                        </a:rPr>
                        <a:t>“Without mathematics, there’s nothing you can do. Everything around you is mathematics. Everything around you is numbers.” – </a:t>
                      </a:r>
                      <a:r>
                        <a:rPr lang="en-US" sz="1800" b="1" i="1" kern="1200">
                          <a:solidFill>
                            <a:schemeClr val="bg1">
                              <a:lumMod val="50000"/>
                            </a:schemeClr>
                          </a:solidFill>
                          <a:effectLst/>
                          <a:latin typeface="+mn-lt"/>
                          <a:ea typeface="+mn-ea"/>
                          <a:cs typeface="+mn-cs"/>
                        </a:rPr>
                        <a:t>Shakuntala Devi</a:t>
                      </a:r>
                    </a:p>
                    <a:p>
                      <a:pPr algn="ctr"/>
                      <a:endParaRPr lang="en-US" sz="1600" b="1" i="1" kern="1200">
                        <a:solidFill>
                          <a:schemeClr val="bg1">
                            <a:lumMod val="50000"/>
                          </a:schemeClr>
                        </a:solidFill>
                        <a:effectLst/>
                        <a:latin typeface="+mn-lt"/>
                        <a:ea typeface="+mn-ea"/>
                        <a:cs typeface="+mn-cs"/>
                      </a:endParaRPr>
                    </a:p>
                    <a:p>
                      <a:pPr algn="ctr"/>
                      <a:r>
                        <a:rPr lang="en-US" sz="1000" b="1" i="1" kern="1200">
                          <a:solidFill>
                            <a:srgbClr val="CC66FF"/>
                          </a:solidFill>
                          <a:effectLst/>
                          <a:latin typeface="+mn-lt"/>
                          <a:ea typeface="+mn-ea"/>
                          <a:cs typeface="+mn-cs"/>
                        </a:rPr>
                        <a:t>Mathematics Mastery</a:t>
                      </a:r>
                      <a:endParaRPr lang="en-US" sz="1000" b="0" i="1">
                        <a:solidFill>
                          <a:srgbClr val="CC66FF"/>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ctr"/>
                      <a:r>
                        <a:rPr lang="en-US" sz="900"/>
                        <a:t>Developing a </a:t>
                      </a:r>
                      <a:r>
                        <a:rPr lang="en-US" sz="900" b="1"/>
                        <a:t>strong grounding in number </a:t>
                      </a:r>
                      <a:r>
                        <a:rPr lang="en-US" sz="900"/>
                        <a:t>is essential so that all children develop the necessary </a:t>
                      </a:r>
                      <a:r>
                        <a:rPr lang="en-US" sz="900" b="1"/>
                        <a:t>building blocks </a:t>
                      </a:r>
                      <a:r>
                        <a:rPr lang="en-US" sz="900"/>
                        <a:t>to excel mathematically. Children should be able to </a:t>
                      </a:r>
                      <a:r>
                        <a:rPr lang="en-US" sz="900" b="1"/>
                        <a:t>count confidently</a:t>
                      </a:r>
                      <a:r>
                        <a:rPr lang="en-US" sz="900"/>
                        <a:t>, develop a deep understanding of the </a:t>
                      </a:r>
                      <a:r>
                        <a:rPr lang="en-US" sz="900" b="1"/>
                        <a:t>numbers to 10</a:t>
                      </a:r>
                      <a:r>
                        <a:rPr lang="en-US" sz="900"/>
                        <a:t>, the </a:t>
                      </a:r>
                      <a:r>
                        <a:rPr lang="en-US" sz="900" b="1"/>
                        <a:t>relationships between </a:t>
                      </a:r>
                      <a:r>
                        <a:rPr lang="en-US" sz="900"/>
                        <a:t>them and the patterns within those numbers. By providing frequent and varied opportunities to build and apply this understanding - such as using </a:t>
                      </a:r>
                      <a:r>
                        <a:rPr lang="en-US" sz="900" b="1"/>
                        <a:t>manipulatives,</a:t>
                      </a:r>
                      <a:r>
                        <a:rPr lang="en-US" sz="900"/>
                        <a:t> including small pebbles and tens frames for </a:t>
                      </a:r>
                      <a:r>
                        <a:rPr lang="en-US" sz="900" err="1"/>
                        <a:t>organising</a:t>
                      </a:r>
                      <a:r>
                        <a:rPr lang="en-US" sz="900"/>
                        <a:t> counting - children will develop a secure base of knowledge and vocabulary from which </a:t>
                      </a:r>
                      <a:r>
                        <a:rPr lang="en-US" sz="900" b="1"/>
                        <a:t>mastery of mathematics </a:t>
                      </a:r>
                      <a:r>
                        <a:rPr lang="en-US" sz="900"/>
                        <a:t>is built. In addition, it is important that the curriculum includes </a:t>
                      </a:r>
                      <a:r>
                        <a:rPr lang="en-US" sz="900" b="1"/>
                        <a:t>rich opportunities for children to develop their spatial reasoning </a:t>
                      </a:r>
                      <a:r>
                        <a:rPr lang="en-US" sz="900"/>
                        <a:t>skills across all areas of mathematics including shape, space and measures. It is important that children </a:t>
                      </a:r>
                      <a:r>
                        <a:rPr lang="en-US" sz="900" b="1"/>
                        <a:t>develop positive attitudes and interests in mathematics</a:t>
                      </a:r>
                      <a:r>
                        <a:rPr lang="en-US" sz="900"/>
                        <a:t>, look for </a:t>
                      </a:r>
                      <a:r>
                        <a:rPr lang="en-US" sz="900" b="1"/>
                        <a:t>patterns and relationships</a:t>
                      </a:r>
                      <a:r>
                        <a:rPr lang="en-US" sz="900"/>
                        <a:t>, spot </a:t>
                      </a:r>
                      <a:r>
                        <a:rPr lang="en-US" sz="900" b="1"/>
                        <a:t>connections, ‘have a go’</a:t>
                      </a:r>
                      <a:r>
                        <a:rPr lang="en-US" sz="900"/>
                        <a:t>, </a:t>
                      </a:r>
                      <a:r>
                        <a:rPr lang="en-US" sz="900" b="1"/>
                        <a:t>talk to adults </a:t>
                      </a:r>
                      <a:r>
                        <a:rPr lang="en-US" sz="900"/>
                        <a:t>and peers about what they notice and not be afraid to make mistakes.</a:t>
                      </a:r>
                      <a:endParaRPr lang="en-US" sz="9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1850951761"/>
                  </a:ext>
                </a:extLst>
              </a:tr>
              <a:tr h="781483">
                <a:tc vMerge="1">
                  <a:txBody>
                    <a:bodyPr/>
                    <a:lstStyle/>
                    <a:p>
                      <a:pPr algn="ctr"/>
                      <a:r>
                        <a:rPr lang="en-US" sz="3600" b="0" err="1">
                          <a:latin typeface="Amatic SC" panose="00000500000000000000" pitchFamily="2" charset="-79"/>
                          <a:cs typeface="Amatic SC" panose="00000500000000000000" pitchFamily="2" charset="-79"/>
                        </a:rPr>
                        <a:t>Maths</a:t>
                      </a:r>
                      <a:r>
                        <a:rPr lang="en-US" sz="3600" b="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400" b="1">
                          <a:solidFill>
                            <a:schemeClr val="bg1">
                              <a:lumMod val="50000"/>
                            </a:schemeClr>
                          </a:solidFill>
                        </a:rPr>
                        <a:t>Getting to Know you</a:t>
                      </a:r>
                    </a:p>
                    <a:p>
                      <a:pPr marL="0" lvl="0" indent="0" algn="ctr">
                        <a:buNone/>
                      </a:pPr>
                      <a:r>
                        <a:rPr lang="en-US" sz="1000"/>
                        <a:t>Taking time to play and get to know the children. </a:t>
                      </a:r>
                      <a:endParaRPr lang="en-US"/>
                    </a:p>
                    <a:p>
                      <a:pPr algn="ctr"/>
                      <a:endParaRPr lang="en-GB" sz="1400" b="1">
                        <a:solidFill>
                          <a:schemeClr val="bg1">
                            <a:lumMod val="50000"/>
                          </a:schemeClr>
                        </a:solidFill>
                      </a:endParaRPr>
                    </a:p>
                    <a:p>
                      <a:pPr algn="ctr"/>
                      <a:endParaRPr lang="en-GB" sz="1400" b="1">
                        <a:solidFill>
                          <a:schemeClr val="bg1">
                            <a:lumMod val="50000"/>
                          </a:schemeClr>
                        </a:solidFill>
                      </a:endParaRPr>
                    </a:p>
                    <a:p>
                      <a:pPr algn="ctr"/>
                      <a:endParaRPr lang="en-GB" sz="1400" b="1">
                        <a:solidFill>
                          <a:schemeClr val="bg1">
                            <a:lumMod val="50000"/>
                          </a:schemeClr>
                        </a:solidFill>
                      </a:endParaRPr>
                    </a:p>
                    <a:p>
                      <a:pPr algn="ctr"/>
                      <a:r>
                        <a:rPr lang="en-GB" sz="1400" b="1">
                          <a:solidFill>
                            <a:schemeClr val="bg1">
                              <a:lumMod val="50000"/>
                            </a:schemeClr>
                          </a:solidFill>
                        </a:rPr>
                        <a:t>Just</a:t>
                      </a:r>
                      <a:r>
                        <a:rPr lang="en-GB" sz="1400" b="1" baseline="0">
                          <a:solidFill>
                            <a:schemeClr val="bg1">
                              <a:lumMod val="50000"/>
                            </a:schemeClr>
                          </a:solidFill>
                        </a:rPr>
                        <a:t> Like Me</a:t>
                      </a:r>
                    </a:p>
                    <a:p>
                      <a:pPr algn="ctr"/>
                      <a:r>
                        <a:rPr lang="en-GB" sz="1200" b="0" baseline="0">
                          <a:solidFill>
                            <a:schemeClr val="bg1">
                              <a:lumMod val="50000"/>
                            </a:schemeClr>
                          </a:solidFill>
                        </a:rPr>
                        <a:t>Number</a:t>
                      </a:r>
                    </a:p>
                    <a:p>
                      <a:pPr algn="ctr"/>
                      <a:r>
                        <a:rPr lang="en-GB" sz="1050" b="0">
                          <a:solidFill>
                            <a:schemeClr val="tx1"/>
                          </a:solidFill>
                        </a:rPr>
                        <a:t>Match and Sort</a:t>
                      </a:r>
                    </a:p>
                    <a:p>
                      <a:pPr algn="ctr"/>
                      <a:r>
                        <a:rPr lang="en-GB" sz="1050" b="0">
                          <a:solidFill>
                            <a:schemeClr val="tx1"/>
                          </a:solidFill>
                        </a:rPr>
                        <a:t>Compare Amounts</a:t>
                      </a:r>
                    </a:p>
                    <a:p>
                      <a:pPr marL="0" marR="0" indent="0" algn="ctr" defTabSz="914400" rtl="0" eaLnBrk="1" fontAlgn="auto" latinLnBrk="0" hangingPunct="1">
                        <a:lnSpc>
                          <a:spcPct val="100000"/>
                        </a:lnSpc>
                        <a:spcBef>
                          <a:spcPts val="0"/>
                        </a:spcBef>
                        <a:spcAft>
                          <a:spcPts val="0"/>
                        </a:spcAft>
                        <a:buClrTx/>
                        <a:buSzTx/>
                        <a:buFontTx/>
                        <a:buNone/>
                        <a:tabLst/>
                        <a:defRPr/>
                      </a:pPr>
                      <a:r>
                        <a:rPr lang="en-GB" sz="1200" b="0" baseline="0">
                          <a:solidFill>
                            <a:schemeClr val="bg1">
                              <a:lumMod val="50000"/>
                            </a:schemeClr>
                          </a:solidFill>
                        </a:rPr>
                        <a:t>Measure Shape and Spatial Thinking</a:t>
                      </a:r>
                    </a:p>
                    <a:p>
                      <a:pPr algn="ctr"/>
                      <a:r>
                        <a:rPr lang="en-GB" sz="1050" b="0">
                          <a:solidFill>
                            <a:schemeClr val="tx1"/>
                          </a:solidFill>
                        </a:rPr>
                        <a:t>Compare Size, Mass and Capacity</a:t>
                      </a:r>
                    </a:p>
                    <a:p>
                      <a:pPr algn="ctr"/>
                      <a:r>
                        <a:rPr lang="en-GB" sz="1050" b="0">
                          <a:solidFill>
                            <a:schemeClr val="tx1"/>
                          </a:solidFill>
                        </a:rPr>
                        <a:t>Exploring Pattern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400" b="1">
                          <a:solidFill>
                            <a:schemeClr val="bg1">
                              <a:lumMod val="50000"/>
                            </a:schemeClr>
                          </a:solidFill>
                        </a:rPr>
                        <a:t>It’s Me 123</a:t>
                      </a:r>
                      <a:endParaRPr lang="en-GB" sz="1400" b="1" baseline="0">
                        <a:solidFill>
                          <a:schemeClr val="bg1">
                            <a:lumMod val="50000"/>
                          </a:schemeClr>
                        </a:solidFill>
                      </a:endParaRPr>
                    </a:p>
                    <a:p>
                      <a:pPr algn="ctr"/>
                      <a:r>
                        <a:rPr lang="en-GB" sz="1200" b="0" baseline="0">
                          <a:solidFill>
                            <a:schemeClr val="bg1">
                              <a:lumMod val="50000"/>
                            </a:schemeClr>
                          </a:solidFill>
                        </a:rPr>
                        <a:t>Number</a:t>
                      </a:r>
                    </a:p>
                    <a:p>
                      <a:pPr algn="ctr"/>
                      <a:r>
                        <a:rPr lang="en-GB" sz="1050" b="0">
                          <a:solidFill>
                            <a:schemeClr val="tx1"/>
                          </a:solidFill>
                        </a:rPr>
                        <a:t>Representing 1,2,3</a:t>
                      </a:r>
                    </a:p>
                    <a:p>
                      <a:pPr algn="ctr"/>
                      <a:r>
                        <a:rPr lang="en-GB" sz="1050" b="0">
                          <a:solidFill>
                            <a:schemeClr val="tx1"/>
                          </a:solidFill>
                        </a:rPr>
                        <a:t>Comparing 1,2,3</a:t>
                      </a:r>
                    </a:p>
                    <a:p>
                      <a:pPr algn="ctr"/>
                      <a:r>
                        <a:rPr lang="en-GB" sz="1050" b="0">
                          <a:solidFill>
                            <a:schemeClr val="tx1"/>
                          </a:solidFill>
                        </a:rPr>
                        <a:t>Composition of 1,2,3</a:t>
                      </a:r>
                    </a:p>
                    <a:p>
                      <a:pPr marL="0" marR="0" indent="0" algn="ctr" defTabSz="914400" rtl="0" eaLnBrk="1" fontAlgn="auto" latinLnBrk="0" hangingPunct="1">
                        <a:lnSpc>
                          <a:spcPct val="100000"/>
                        </a:lnSpc>
                        <a:spcBef>
                          <a:spcPts val="0"/>
                        </a:spcBef>
                        <a:spcAft>
                          <a:spcPts val="0"/>
                        </a:spcAft>
                        <a:buClrTx/>
                        <a:buSzTx/>
                        <a:buFontTx/>
                        <a:buNone/>
                        <a:tabLst/>
                        <a:defRPr/>
                      </a:pPr>
                      <a:r>
                        <a:rPr lang="en-GB" sz="1200" b="0" baseline="0">
                          <a:solidFill>
                            <a:schemeClr val="bg1">
                              <a:lumMod val="50000"/>
                            </a:schemeClr>
                          </a:solidFill>
                        </a:rPr>
                        <a:t>Measure Shape and Spatial Thinking</a:t>
                      </a:r>
                    </a:p>
                    <a:p>
                      <a:pPr algn="ctr"/>
                      <a:r>
                        <a:rPr lang="en-GB" sz="1050" b="0">
                          <a:solidFill>
                            <a:schemeClr val="tx1"/>
                          </a:solidFill>
                        </a:rPr>
                        <a:t>Circles and Triangles</a:t>
                      </a:r>
                    </a:p>
                    <a:p>
                      <a:pPr algn="ctr"/>
                      <a:r>
                        <a:rPr lang="en-GB" sz="1050" b="0">
                          <a:solidFill>
                            <a:schemeClr val="tx1"/>
                          </a:solidFill>
                        </a:rPr>
                        <a:t>Positional Language</a:t>
                      </a:r>
                    </a:p>
                    <a:p>
                      <a:pPr algn="ctr"/>
                      <a:endParaRPr lang="en-GB" sz="1050" b="0">
                        <a:solidFill>
                          <a:schemeClr val="tx1"/>
                        </a:solidFill>
                      </a:endParaRPr>
                    </a:p>
                    <a:p>
                      <a:pPr algn="ctr"/>
                      <a:r>
                        <a:rPr lang="en-GB" sz="1400" b="1">
                          <a:solidFill>
                            <a:schemeClr val="bg1">
                              <a:lumMod val="50000"/>
                            </a:schemeClr>
                          </a:solidFill>
                        </a:rPr>
                        <a:t>Light and Dark</a:t>
                      </a:r>
                      <a:endParaRPr lang="en-GB" sz="1400" b="1" baseline="0">
                        <a:solidFill>
                          <a:schemeClr val="bg1">
                            <a:lumMod val="50000"/>
                          </a:schemeClr>
                        </a:solidFill>
                      </a:endParaRPr>
                    </a:p>
                    <a:p>
                      <a:pPr algn="ctr"/>
                      <a:r>
                        <a:rPr lang="en-GB" sz="1200" b="0" baseline="0">
                          <a:solidFill>
                            <a:schemeClr val="bg1">
                              <a:lumMod val="50000"/>
                            </a:schemeClr>
                          </a:solidFill>
                        </a:rPr>
                        <a:t>Number</a:t>
                      </a:r>
                    </a:p>
                    <a:p>
                      <a:pPr algn="ctr"/>
                      <a:r>
                        <a:rPr lang="en-GB" sz="1050" b="0">
                          <a:solidFill>
                            <a:schemeClr val="tx1"/>
                          </a:solidFill>
                        </a:rPr>
                        <a:t>Representing numbers to 5</a:t>
                      </a:r>
                    </a:p>
                    <a:p>
                      <a:pPr algn="ctr"/>
                      <a:r>
                        <a:rPr lang="en-GB" sz="1050" b="0">
                          <a:solidFill>
                            <a:schemeClr val="tx1"/>
                          </a:solidFill>
                        </a:rPr>
                        <a:t>One More, One Less</a:t>
                      </a:r>
                    </a:p>
                    <a:p>
                      <a:pPr marL="0" marR="0" indent="0" algn="ctr" defTabSz="914400" rtl="0" eaLnBrk="1" fontAlgn="auto" latinLnBrk="0" hangingPunct="1">
                        <a:lnSpc>
                          <a:spcPct val="100000"/>
                        </a:lnSpc>
                        <a:spcBef>
                          <a:spcPts val="0"/>
                        </a:spcBef>
                        <a:spcAft>
                          <a:spcPts val="0"/>
                        </a:spcAft>
                        <a:buClrTx/>
                        <a:buSzTx/>
                        <a:buFontTx/>
                        <a:buNone/>
                        <a:tabLst/>
                        <a:defRPr/>
                      </a:pPr>
                      <a:r>
                        <a:rPr lang="en-GB" sz="1200" b="0" baseline="0">
                          <a:solidFill>
                            <a:schemeClr val="bg1">
                              <a:lumMod val="50000"/>
                            </a:schemeClr>
                          </a:solidFill>
                        </a:rPr>
                        <a:t>Measure Shape and Spatial Thinking</a:t>
                      </a:r>
                    </a:p>
                    <a:p>
                      <a:pPr algn="ctr"/>
                      <a:r>
                        <a:rPr lang="en-GB" sz="1050" b="0">
                          <a:solidFill>
                            <a:schemeClr val="tx1"/>
                          </a:solidFill>
                        </a:rPr>
                        <a:t>Shapes with 4 sides</a:t>
                      </a:r>
                    </a:p>
                    <a:p>
                      <a:pPr algn="ctr"/>
                      <a:r>
                        <a:rPr lang="en-GB" sz="1050" b="0">
                          <a:solidFill>
                            <a:schemeClr val="tx1"/>
                          </a:solidFill>
                        </a:rPr>
                        <a:t>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400" b="1">
                          <a:solidFill>
                            <a:schemeClr val="bg1">
                              <a:lumMod val="50000"/>
                            </a:schemeClr>
                          </a:solidFill>
                        </a:rPr>
                        <a:t>Alive in 5</a:t>
                      </a:r>
                      <a:endParaRPr lang="en-GB" sz="1400" b="1" baseline="0">
                        <a:solidFill>
                          <a:schemeClr val="bg1">
                            <a:lumMod val="50000"/>
                          </a:schemeClr>
                        </a:solidFill>
                      </a:endParaRPr>
                    </a:p>
                    <a:p>
                      <a:pPr algn="ctr"/>
                      <a:r>
                        <a:rPr lang="en-GB" sz="1200" b="0" baseline="0">
                          <a:solidFill>
                            <a:schemeClr val="bg1">
                              <a:lumMod val="50000"/>
                            </a:schemeClr>
                          </a:solidFill>
                        </a:rPr>
                        <a:t>Number</a:t>
                      </a:r>
                    </a:p>
                    <a:p>
                      <a:pPr algn="ctr"/>
                      <a:r>
                        <a:rPr lang="en-GB" sz="1050" b="0">
                          <a:solidFill>
                            <a:schemeClr val="tx1"/>
                          </a:solidFill>
                        </a:rPr>
                        <a:t>Introducing Zero</a:t>
                      </a:r>
                    </a:p>
                    <a:p>
                      <a:pPr algn="ctr"/>
                      <a:r>
                        <a:rPr lang="en-GB" sz="1050" b="0">
                          <a:solidFill>
                            <a:schemeClr val="tx1"/>
                          </a:solidFill>
                        </a:rPr>
                        <a:t>Comparing numbers to 5</a:t>
                      </a:r>
                    </a:p>
                    <a:p>
                      <a:pPr algn="ctr"/>
                      <a:r>
                        <a:rPr lang="en-GB" sz="1050" b="0">
                          <a:solidFill>
                            <a:schemeClr val="tx1"/>
                          </a:solidFill>
                        </a:rPr>
                        <a:t>Composition of 4 and 5</a:t>
                      </a:r>
                    </a:p>
                    <a:p>
                      <a:pPr marL="0" marR="0" indent="0" algn="ctr" defTabSz="914400" rtl="0" eaLnBrk="1" fontAlgn="auto" latinLnBrk="0" hangingPunct="1">
                        <a:lnSpc>
                          <a:spcPct val="100000"/>
                        </a:lnSpc>
                        <a:spcBef>
                          <a:spcPts val="0"/>
                        </a:spcBef>
                        <a:spcAft>
                          <a:spcPts val="0"/>
                        </a:spcAft>
                        <a:buClrTx/>
                        <a:buSzTx/>
                        <a:buFontTx/>
                        <a:buNone/>
                        <a:tabLst/>
                        <a:defRPr/>
                      </a:pPr>
                      <a:r>
                        <a:rPr lang="en-GB" sz="1200" b="0" baseline="0">
                          <a:solidFill>
                            <a:schemeClr val="bg1">
                              <a:lumMod val="50000"/>
                            </a:schemeClr>
                          </a:solidFill>
                        </a:rPr>
                        <a:t>Measure Shape and Spatial Thinking</a:t>
                      </a:r>
                    </a:p>
                    <a:p>
                      <a:pPr algn="ctr"/>
                      <a:r>
                        <a:rPr lang="en-GB" sz="1050" b="0">
                          <a:solidFill>
                            <a:schemeClr val="tx1"/>
                          </a:solidFill>
                        </a:rPr>
                        <a:t>Compare Mass</a:t>
                      </a:r>
                    </a:p>
                    <a:p>
                      <a:pPr algn="ctr"/>
                      <a:r>
                        <a:rPr lang="en-GB" sz="1050" b="0">
                          <a:solidFill>
                            <a:schemeClr val="tx1"/>
                          </a:solidFill>
                        </a:rPr>
                        <a:t>Compare Capacity</a:t>
                      </a:r>
                    </a:p>
                    <a:p>
                      <a:pPr algn="ctr"/>
                      <a:endParaRPr lang="en-GB" sz="1050" b="0">
                        <a:solidFill>
                          <a:schemeClr val="tx1"/>
                        </a:solidFill>
                      </a:endParaRPr>
                    </a:p>
                    <a:p>
                      <a:pPr algn="ctr"/>
                      <a:r>
                        <a:rPr lang="en-GB" sz="1400" b="1">
                          <a:solidFill>
                            <a:schemeClr val="bg1">
                              <a:lumMod val="50000"/>
                            </a:schemeClr>
                          </a:solidFill>
                        </a:rPr>
                        <a:t>Growing 6,7,8</a:t>
                      </a:r>
                      <a:endParaRPr lang="en-GB" sz="1400" b="1" baseline="0">
                        <a:solidFill>
                          <a:schemeClr val="bg1">
                            <a:lumMod val="50000"/>
                          </a:schemeClr>
                        </a:solidFill>
                      </a:endParaRPr>
                    </a:p>
                    <a:p>
                      <a:pPr algn="ctr"/>
                      <a:r>
                        <a:rPr lang="en-GB" sz="1200" b="0" baseline="0">
                          <a:solidFill>
                            <a:schemeClr val="bg1">
                              <a:lumMod val="50000"/>
                            </a:schemeClr>
                          </a:solidFill>
                        </a:rPr>
                        <a:t>Number</a:t>
                      </a:r>
                    </a:p>
                    <a:p>
                      <a:pPr algn="ctr"/>
                      <a:r>
                        <a:rPr lang="en-GB" sz="1050" b="0">
                          <a:solidFill>
                            <a:schemeClr val="tx1"/>
                          </a:solidFill>
                        </a:rPr>
                        <a:t>6,7,8</a:t>
                      </a:r>
                    </a:p>
                    <a:p>
                      <a:pPr algn="ctr"/>
                      <a:r>
                        <a:rPr lang="en-GB" sz="1050" b="0">
                          <a:solidFill>
                            <a:schemeClr val="tx1"/>
                          </a:solidFill>
                        </a:rPr>
                        <a:t>Making</a:t>
                      </a:r>
                      <a:r>
                        <a:rPr lang="en-GB" sz="1050" b="0" baseline="0">
                          <a:solidFill>
                            <a:schemeClr val="tx1"/>
                          </a:solidFill>
                        </a:rPr>
                        <a:t> Pairs</a:t>
                      </a:r>
                    </a:p>
                    <a:p>
                      <a:pPr algn="ctr"/>
                      <a:r>
                        <a:rPr lang="en-GB" sz="1050" b="0" baseline="0">
                          <a:solidFill>
                            <a:schemeClr val="tx1"/>
                          </a:solidFill>
                        </a:rPr>
                        <a:t>Combing two groups</a:t>
                      </a:r>
                      <a:endParaRPr lang="en-GB" sz="1050" b="0">
                        <a:solidFill>
                          <a:schemeClr val="tx1"/>
                        </a:solidFill>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GB" sz="1200" b="0" baseline="0">
                          <a:solidFill>
                            <a:schemeClr val="bg1">
                              <a:lumMod val="50000"/>
                            </a:schemeClr>
                          </a:solidFill>
                        </a:rPr>
                        <a:t>Measure Shape and Spatial Thinking</a:t>
                      </a:r>
                    </a:p>
                    <a:p>
                      <a:pPr algn="ctr"/>
                      <a:r>
                        <a:rPr lang="en-GB" sz="1100" b="0">
                          <a:solidFill>
                            <a:schemeClr val="tx1"/>
                          </a:solidFill>
                        </a:rPr>
                        <a:t>Length and Height</a:t>
                      </a:r>
                    </a:p>
                    <a:p>
                      <a:pPr algn="ctr"/>
                      <a:r>
                        <a:rPr lang="en-GB" sz="1100" b="0">
                          <a:solidFill>
                            <a:schemeClr val="tx1"/>
                          </a:solidFill>
                        </a:rPr>
                        <a:t>Time</a:t>
                      </a:r>
                    </a:p>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400" b="1">
                          <a:solidFill>
                            <a:schemeClr val="bg1">
                              <a:lumMod val="50000"/>
                            </a:schemeClr>
                          </a:solidFill>
                        </a:rPr>
                        <a:t>Building 9 &amp; 10</a:t>
                      </a:r>
                      <a:endParaRPr lang="en-GB" sz="1400" b="1" baseline="0">
                        <a:solidFill>
                          <a:schemeClr val="bg1">
                            <a:lumMod val="50000"/>
                          </a:schemeClr>
                        </a:solidFill>
                      </a:endParaRPr>
                    </a:p>
                    <a:p>
                      <a:pPr algn="ctr"/>
                      <a:r>
                        <a:rPr lang="en-GB" sz="1200" b="0" baseline="0">
                          <a:solidFill>
                            <a:schemeClr val="bg1">
                              <a:lumMod val="50000"/>
                            </a:schemeClr>
                          </a:solidFill>
                        </a:rPr>
                        <a:t>Number</a:t>
                      </a:r>
                    </a:p>
                    <a:p>
                      <a:pPr algn="ctr"/>
                      <a:r>
                        <a:rPr lang="en-GB" sz="1050" b="0">
                          <a:solidFill>
                            <a:schemeClr val="tx1"/>
                          </a:solidFill>
                        </a:rPr>
                        <a:t>9 and 10</a:t>
                      </a:r>
                    </a:p>
                    <a:p>
                      <a:pPr algn="ctr"/>
                      <a:r>
                        <a:rPr lang="en-GB" sz="1050" b="0">
                          <a:solidFill>
                            <a:schemeClr val="tx1"/>
                          </a:solidFill>
                        </a:rPr>
                        <a:t>Comparing numbers to 10</a:t>
                      </a:r>
                    </a:p>
                    <a:p>
                      <a:pPr algn="ctr"/>
                      <a:r>
                        <a:rPr lang="en-GB" sz="1050" b="0">
                          <a:solidFill>
                            <a:schemeClr val="tx1"/>
                          </a:solidFill>
                        </a:rPr>
                        <a:t>Bonds to 10</a:t>
                      </a:r>
                    </a:p>
                    <a:p>
                      <a:pPr marL="0" marR="0" indent="0" algn="ctr" defTabSz="914400" rtl="0" eaLnBrk="1" fontAlgn="auto" latinLnBrk="0" hangingPunct="1">
                        <a:lnSpc>
                          <a:spcPct val="100000"/>
                        </a:lnSpc>
                        <a:spcBef>
                          <a:spcPts val="0"/>
                        </a:spcBef>
                        <a:spcAft>
                          <a:spcPts val="0"/>
                        </a:spcAft>
                        <a:buClrTx/>
                        <a:buSzTx/>
                        <a:buFontTx/>
                        <a:buNone/>
                        <a:tabLst/>
                        <a:defRPr/>
                      </a:pPr>
                      <a:r>
                        <a:rPr lang="en-GB" sz="1200" b="0" baseline="0">
                          <a:solidFill>
                            <a:schemeClr val="bg1">
                              <a:lumMod val="50000"/>
                            </a:schemeClr>
                          </a:solidFill>
                        </a:rPr>
                        <a:t>Measure Shape and Spatial Thinking</a:t>
                      </a:r>
                    </a:p>
                    <a:p>
                      <a:pPr algn="ctr"/>
                      <a:r>
                        <a:rPr lang="en-GB" sz="1050" b="0">
                          <a:solidFill>
                            <a:schemeClr val="tx1"/>
                          </a:solidFill>
                        </a:rPr>
                        <a:t>3D shape</a:t>
                      </a:r>
                    </a:p>
                    <a:p>
                      <a:pPr lvl="0" algn="ctr">
                        <a:buNone/>
                      </a:pPr>
                      <a:r>
                        <a:rPr lang="en-GB" sz="1050" b="0">
                          <a:solidFill>
                            <a:schemeClr val="tx1"/>
                          </a:solidFill>
                        </a:rPr>
                        <a:t>Spatial Awareness</a:t>
                      </a:r>
                    </a:p>
                    <a:p>
                      <a:pPr algn="ctr"/>
                      <a:r>
                        <a:rPr lang="en-GB" sz="1050" b="0">
                          <a:solidFill>
                            <a:schemeClr val="tx1"/>
                          </a:solidFill>
                        </a:rPr>
                        <a:t>Pattern</a:t>
                      </a:r>
                    </a:p>
                    <a:p>
                      <a:pPr algn="ctr"/>
                      <a:endParaRPr lang="en-GB" sz="1050" b="0">
                        <a:solidFill>
                          <a:schemeClr val="tx1"/>
                        </a:solidFill>
                      </a:endParaRPr>
                    </a:p>
                    <a:p>
                      <a:pPr algn="ctr"/>
                      <a:r>
                        <a:rPr lang="en-GB" sz="1400" b="1">
                          <a:solidFill>
                            <a:schemeClr val="bg1">
                              <a:lumMod val="50000"/>
                            </a:schemeClr>
                          </a:solidFill>
                        </a:rPr>
                        <a:t>Consolidation</a:t>
                      </a:r>
                      <a:endParaRPr lang="en-GB" sz="1400" b="1" baseline="0">
                        <a:solidFill>
                          <a:schemeClr val="bg1">
                            <a:lumMod val="50000"/>
                          </a:schemeClr>
                        </a:solidFill>
                      </a:endParaRPr>
                    </a:p>
                    <a:p>
                      <a:pPr algn="ctr"/>
                      <a:endParaRPr lang="en-GB" sz="1050" b="0">
                        <a:solidFill>
                          <a:schemeClr val="tx1"/>
                        </a:solidFill>
                      </a:endParaRPr>
                    </a:p>
                    <a:p>
                      <a:pPr algn="ctr"/>
                      <a:endParaRPr lang="en-GB" sz="105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GB" sz="1400" b="1">
                          <a:solidFill>
                            <a:schemeClr val="bg1">
                              <a:lumMod val="50000"/>
                            </a:schemeClr>
                          </a:solidFill>
                        </a:rPr>
                        <a:t>To 20 and</a:t>
                      </a:r>
                      <a:r>
                        <a:rPr lang="en-GB" sz="1400" b="1" baseline="0">
                          <a:solidFill>
                            <a:schemeClr val="bg1">
                              <a:lumMod val="50000"/>
                            </a:schemeClr>
                          </a:solidFill>
                        </a:rPr>
                        <a:t> Beyond</a:t>
                      </a:r>
                    </a:p>
                    <a:p>
                      <a:pPr algn="ctr"/>
                      <a:r>
                        <a:rPr lang="en-GB" sz="1200" b="0" baseline="0">
                          <a:solidFill>
                            <a:schemeClr val="bg1">
                              <a:lumMod val="50000"/>
                            </a:schemeClr>
                          </a:solidFill>
                        </a:rPr>
                        <a:t>Number</a:t>
                      </a:r>
                    </a:p>
                    <a:p>
                      <a:pPr algn="ctr"/>
                      <a:r>
                        <a:rPr lang="en-GB" sz="1000" b="0">
                          <a:solidFill>
                            <a:schemeClr val="tx1"/>
                          </a:solidFill>
                        </a:rPr>
                        <a:t>Building Numbers beyond 10</a:t>
                      </a:r>
                    </a:p>
                    <a:p>
                      <a:pPr algn="ctr"/>
                      <a:r>
                        <a:rPr lang="en-GB" sz="1000" b="0">
                          <a:solidFill>
                            <a:schemeClr val="tx1"/>
                          </a:solidFill>
                        </a:rPr>
                        <a:t>Counting patterns beyond 10</a:t>
                      </a:r>
                    </a:p>
                    <a:p>
                      <a:pPr marL="0" marR="0" indent="0" algn="ctr" defTabSz="914400" rtl="0" eaLnBrk="1" fontAlgn="auto" latinLnBrk="0" hangingPunct="1">
                        <a:lnSpc>
                          <a:spcPct val="100000"/>
                        </a:lnSpc>
                        <a:spcBef>
                          <a:spcPts val="0"/>
                        </a:spcBef>
                        <a:spcAft>
                          <a:spcPts val="0"/>
                        </a:spcAft>
                        <a:buClrTx/>
                        <a:buSzTx/>
                        <a:buFontTx/>
                        <a:buNone/>
                        <a:tabLst/>
                        <a:defRPr/>
                      </a:pPr>
                      <a:r>
                        <a:rPr lang="en-GB" sz="1200" b="0" baseline="0">
                          <a:solidFill>
                            <a:schemeClr val="bg1">
                              <a:lumMod val="50000"/>
                            </a:schemeClr>
                          </a:solidFill>
                        </a:rPr>
                        <a:t>Measure Shape and Spatial Thinking</a:t>
                      </a:r>
                    </a:p>
                    <a:p>
                      <a:pPr algn="ctr"/>
                      <a:r>
                        <a:rPr lang="en-GB" sz="1050" b="0">
                          <a:solidFill>
                            <a:schemeClr val="tx1"/>
                          </a:solidFill>
                        </a:rPr>
                        <a:t>Spatial Reasoning</a:t>
                      </a:r>
                    </a:p>
                    <a:p>
                      <a:pPr algn="ctr"/>
                      <a:r>
                        <a:rPr lang="en-GB" sz="1050" b="0">
                          <a:solidFill>
                            <a:schemeClr val="tx1"/>
                          </a:solidFill>
                        </a:rPr>
                        <a:t>Match, Rotate,</a:t>
                      </a:r>
                      <a:r>
                        <a:rPr lang="en-GB" sz="1050" b="0" baseline="0">
                          <a:solidFill>
                            <a:schemeClr val="tx1"/>
                          </a:solidFill>
                        </a:rPr>
                        <a:t> Manipulate</a:t>
                      </a:r>
                    </a:p>
                    <a:p>
                      <a:pPr algn="ctr"/>
                      <a:endParaRPr lang="en-GB" sz="2400" b="1">
                        <a:solidFill>
                          <a:schemeClr val="bg1">
                            <a:lumMod val="50000"/>
                          </a:schemeClr>
                        </a:solidFill>
                      </a:endParaRPr>
                    </a:p>
                    <a:p>
                      <a:pPr algn="ctr"/>
                      <a:r>
                        <a:rPr lang="en-GB" sz="1400" b="1">
                          <a:solidFill>
                            <a:schemeClr val="bg1">
                              <a:lumMod val="50000"/>
                            </a:schemeClr>
                          </a:solidFill>
                        </a:rPr>
                        <a:t>First, Then, Now</a:t>
                      </a:r>
                      <a:endParaRPr lang="en-GB" sz="1400" b="1" baseline="0">
                        <a:solidFill>
                          <a:schemeClr val="bg1">
                            <a:lumMod val="50000"/>
                          </a:schemeClr>
                        </a:solidFill>
                      </a:endParaRPr>
                    </a:p>
                    <a:p>
                      <a:pPr algn="ctr"/>
                      <a:r>
                        <a:rPr lang="en-GB" sz="1200" b="0" baseline="0">
                          <a:solidFill>
                            <a:schemeClr val="bg1">
                              <a:lumMod val="50000"/>
                            </a:schemeClr>
                          </a:solidFill>
                        </a:rPr>
                        <a:t>Number</a:t>
                      </a:r>
                    </a:p>
                    <a:p>
                      <a:pPr algn="ctr"/>
                      <a:r>
                        <a:rPr lang="en-GB" sz="1050" b="0">
                          <a:solidFill>
                            <a:schemeClr val="tx1"/>
                          </a:solidFill>
                        </a:rPr>
                        <a:t>Adding More</a:t>
                      </a:r>
                    </a:p>
                    <a:p>
                      <a:pPr algn="ctr"/>
                      <a:r>
                        <a:rPr lang="en-GB" sz="1050" b="0">
                          <a:solidFill>
                            <a:schemeClr val="tx1"/>
                          </a:solidFill>
                        </a:rPr>
                        <a:t>Taking Away</a:t>
                      </a:r>
                    </a:p>
                    <a:p>
                      <a:pPr marL="0" marR="0" indent="0" algn="ctr" defTabSz="914400" rtl="0" eaLnBrk="1" fontAlgn="auto" latinLnBrk="0" hangingPunct="1">
                        <a:lnSpc>
                          <a:spcPct val="100000"/>
                        </a:lnSpc>
                        <a:spcBef>
                          <a:spcPts val="0"/>
                        </a:spcBef>
                        <a:spcAft>
                          <a:spcPts val="0"/>
                        </a:spcAft>
                        <a:buClrTx/>
                        <a:buSzTx/>
                        <a:buFontTx/>
                        <a:buNone/>
                        <a:tabLst/>
                        <a:defRPr/>
                      </a:pPr>
                      <a:r>
                        <a:rPr lang="en-GB" sz="1200" b="0" baseline="0">
                          <a:solidFill>
                            <a:schemeClr val="bg1">
                              <a:lumMod val="50000"/>
                            </a:schemeClr>
                          </a:solidFill>
                        </a:rPr>
                        <a:t>Measure Shape and Spatial Thinking</a:t>
                      </a:r>
                    </a:p>
                    <a:p>
                      <a:pPr algn="ctr"/>
                      <a:r>
                        <a:rPr lang="en-GB" sz="1050" b="0">
                          <a:solidFill>
                            <a:schemeClr val="tx1"/>
                          </a:solidFill>
                        </a:rPr>
                        <a:t>Spatial Reasoning</a:t>
                      </a:r>
                    </a:p>
                    <a:p>
                      <a:pPr algn="ctr"/>
                      <a:r>
                        <a:rPr lang="en-GB" sz="1050" b="0">
                          <a:solidFill>
                            <a:schemeClr val="tx1"/>
                          </a:solidFill>
                        </a:rPr>
                        <a:t>Compose and Decompose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050"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400" b="1">
                          <a:solidFill>
                            <a:schemeClr val="bg1">
                              <a:lumMod val="50000"/>
                            </a:schemeClr>
                          </a:solidFill>
                        </a:rPr>
                        <a:t>Find</a:t>
                      </a:r>
                      <a:r>
                        <a:rPr lang="en-GB" sz="1400" b="1" baseline="0">
                          <a:solidFill>
                            <a:schemeClr val="bg1">
                              <a:lumMod val="50000"/>
                            </a:schemeClr>
                          </a:solidFill>
                        </a:rPr>
                        <a:t> My Pattern</a:t>
                      </a:r>
                    </a:p>
                    <a:p>
                      <a:pPr algn="ctr"/>
                      <a:r>
                        <a:rPr lang="en-GB" sz="1200" b="0" baseline="0">
                          <a:solidFill>
                            <a:schemeClr val="bg1">
                              <a:lumMod val="50000"/>
                            </a:schemeClr>
                          </a:solidFill>
                        </a:rPr>
                        <a:t>Number</a:t>
                      </a:r>
                    </a:p>
                    <a:p>
                      <a:pPr algn="ctr"/>
                      <a:r>
                        <a:rPr lang="en-GB" sz="1050" b="0">
                          <a:solidFill>
                            <a:schemeClr val="tx1"/>
                          </a:solidFill>
                        </a:rPr>
                        <a:t>Doubling</a:t>
                      </a:r>
                    </a:p>
                    <a:p>
                      <a:pPr algn="ctr"/>
                      <a:r>
                        <a:rPr lang="en-GB" sz="1050" b="0">
                          <a:solidFill>
                            <a:schemeClr val="tx1"/>
                          </a:solidFill>
                        </a:rPr>
                        <a:t>Sharing and Grouping</a:t>
                      </a:r>
                    </a:p>
                    <a:p>
                      <a:pPr algn="ctr"/>
                      <a:r>
                        <a:rPr lang="en-GB" sz="1050" b="0">
                          <a:solidFill>
                            <a:schemeClr val="tx1"/>
                          </a:solidFill>
                        </a:rPr>
                        <a:t>Even and Odd</a:t>
                      </a:r>
                    </a:p>
                    <a:p>
                      <a:pPr marL="0" marR="0" indent="0" algn="ctr" defTabSz="914400" rtl="0" eaLnBrk="1" fontAlgn="auto" latinLnBrk="0" hangingPunct="1">
                        <a:lnSpc>
                          <a:spcPct val="100000"/>
                        </a:lnSpc>
                        <a:spcBef>
                          <a:spcPts val="0"/>
                        </a:spcBef>
                        <a:spcAft>
                          <a:spcPts val="0"/>
                        </a:spcAft>
                        <a:buClrTx/>
                        <a:buSzTx/>
                        <a:buFontTx/>
                        <a:buNone/>
                        <a:tabLst/>
                        <a:defRPr/>
                      </a:pPr>
                      <a:r>
                        <a:rPr lang="en-GB" sz="1200" b="0" baseline="0">
                          <a:solidFill>
                            <a:schemeClr val="bg1">
                              <a:lumMod val="50000"/>
                            </a:schemeClr>
                          </a:solidFill>
                        </a:rPr>
                        <a:t>Measure Shape and Spatial Thinking</a:t>
                      </a:r>
                    </a:p>
                    <a:p>
                      <a:pPr algn="ctr"/>
                      <a:r>
                        <a:rPr lang="en-GB" sz="1050" b="0">
                          <a:solidFill>
                            <a:schemeClr val="tx1"/>
                          </a:solidFill>
                        </a:rPr>
                        <a:t>Spatial Reasoning</a:t>
                      </a:r>
                    </a:p>
                    <a:p>
                      <a:pPr algn="ctr"/>
                      <a:r>
                        <a:rPr lang="en-GB" sz="1050" b="0">
                          <a:solidFill>
                            <a:schemeClr val="tx1"/>
                          </a:solidFill>
                        </a:rPr>
                        <a:t>Visualise and Build</a:t>
                      </a:r>
                    </a:p>
                    <a:p>
                      <a:pPr algn="ctr"/>
                      <a:endParaRPr lang="en-GB" sz="1050" b="0">
                        <a:solidFill>
                          <a:schemeClr val="tx1"/>
                        </a:solidFill>
                      </a:endParaRPr>
                    </a:p>
                    <a:p>
                      <a:pPr algn="ctr"/>
                      <a:r>
                        <a:rPr lang="en-GB" sz="1400" b="1">
                          <a:solidFill>
                            <a:schemeClr val="bg1">
                              <a:lumMod val="50000"/>
                            </a:schemeClr>
                          </a:solidFill>
                        </a:rPr>
                        <a:t>On the Move</a:t>
                      </a:r>
                      <a:endParaRPr lang="en-GB" sz="1400" b="1" baseline="0">
                        <a:solidFill>
                          <a:schemeClr val="bg1">
                            <a:lumMod val="50000"/>
                          </a:schemeClr>
                        </a:solidFill>
                      </a:endParaRPr>
                    </a:p>
                    <a:p>
                      <a:pPr algn="ctr"/>
                      <a:r>
                        <a:rPr lang="en-GB" sz="1200" b="0" baseline="0">
                          <a:solidFill>
                            <a:schemeClr val="bg1">
                              <a:lumMod val="50000"/>
                            </a:schemeClr>
                          </a:solidFill>
                        </a:rPr>
                        <a:t>Number</a:t>
                      </a:r>
                    </a:p>
                    <a:p>
                      <a:pPr algn="ctr"/>
                      <a:r>
                        <a:rPr lang="en-GB" sz="1000" b="0">
                          <a:solidFill>
                            <a:schemeClr val="tx1"/>
                          </a:solidFill>
                        </a:rPr>
                        <a:t>Deepening Understanding</a:t>
                      </a:r>
                    </a:p>
                    <a:p>
                      <a:pPr algn="ctr"/>
                      <a:r>
                        <a:rPr lang="en-GB" sz="1050" b="0">
                          <a:solidFill>
                            <a:schemeClr val="tx1"/>
                          </a:solidFill>
                        </a:rPr>
                        <a:t>Patterns and Relationships</a:t>
                      </a:r>
                    </a:p>
                    <a:p>
                      <a:pPr marL="0" marR="0" indent="0" algn="ctr" defTabSz="914400" rtl="0" eaLnBrk="1" fontAlgn="auto" latinLnBrk="0" hangingPunct="1">
                        <a:lnSpc>
                          <a:spcPct val="100000"/>
                        </a:lnSpc>
                        <a:spcBef>
                          <a:spcPts val="0"/>
                        </a:spcBef>
                        <a:spcAft>
                          <a:spcPts val="0"/>
                        </a:spcAft>
                        <a:buClrTx/>
                        <a:buSzTx/>
                        <a:buFontTx/>
                        <a:buNone/>
                        <a:tabLst/>
                        <a:defRPr/>
                      </a:pPr>
                      <a:r>
                        <a:rPr lang="en-GB" sz="1200" b="0" baseline="0">
                          <a:solidFill>
                            <a:schemeClr val="bg1">
                              <a:lumMod val="50000"/>
                            </a:schemeClr>
                          </a:solidFill>
                        </a:rPr>
                        <a:t>Measure Shape and Spatial Thinking</a:t>
                      </a:r>
                    </a:p>
                    <a:p>
                      <a:pPr algn="ctr"/>
                      <a:r>
                        <a:rPr lang="en-GB" sz="1050" b="0">
                          <a:solidFill>
                            <a:schemeClr val="tx1"/>
                          </a:solidFill>
                        </a:rPr>
                        <a:t>Spatial Reasoning</a:t>
                      </a:r>
                    </a:p>
                    <a:p>
                      <a:pPr algn="ctr"/>
                      <a:r>
                        <a:rPr lang="en-GB" sz="1050" b="0">
                          <a:solidFill>
                            <a:schemeClr val="tx1"/>
                          </a:solidFill>
                        </a:rPr>
                        <a:t>Mapping</a:t>
                      </a:r>
                    </a:p>
                    <a:p>
                      <a:pPr algn="ctr"/>
                      <a:endParaRPr lang="en-GB" sz="1050"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6" name="TextBox 5">
            <a:extLst>
              <a:ext uri="{FF2B5EF4-FFF2-40B4-BE49-F238E27FC236}">
                <a16:creationId xmlns:a16="http://schemas.microsoft.com/office/drawing/2014/main" id="{B313AC54-6A12-4F6B-9B40-FB4CFF8167A9}"/>
              </a:ext>
            </a:extLst>
          </p:cNvPr>
          <p:cNvSpPr txBox="1"/>
          <p:nvPr/>
        </p:nvSpPr>
        <p:spPr>
          <a:xfrm>
            <a:off x="92077" y="6482083"/>
            <a:ext cx="12505336" cy="307777"/>
          </a:xfrm>
          <a:prstGeom prst="rect">
            <a:avLst/>
          </a:prstGeom>
          <a:noFill/>
        </p:spPr>
        <p:txBody>
          <a:bodyPr wrap="square">
            <a:spAutoFit/>
          </a:bodyPr>
          <a:lstStyle/>
          <a:p>
            <a:r>
              <a:rPr lang="en-US" sz="1400" i="1">
                <a:solidFill>
                  <a:schemeClr val="bg1">
                    <a:lumMod val="50000"/>
                  </a:schemeClr>
                </a:solidFill>
              </a:rPr>
              <a:t>Our educational method is grounded in the conviction that every individual is spiritual by nature and therefore possesses incredible capacity for learning and growth</a:t>
            </a:r>
            <a:r>
              <a:rPr lang="en-US" sz="1200">
                <a:solidFill>
                  <a:schemeClr val="bg1">
                    <a:lumMod val="50000"/>
                  </a:schemeClr>
                </a:solidFill>
              </a:rPr>
              <a:t>.</a:t>
            </a:r>
            <a:endParaRPr lang="en-GB" sz="1200">
              <a:solidFill>
                <a:schemeClr val="bg1">
                  <a:lumMod val="50000"/>
                </a:schemeClr>
              </a:solidFill>
            </a:endParaRPr>
          </a:p>
        </p:txBody>
      </p:sp>
      <p:pic>
        <p:nvPicPr>
          <p:cNvPr id="8" name="Picture 7">
            <a:extLst>
              <a:ext uri="{FF2B5EF4-FFF2-40B4-BE49-F238E27FC236}">
                <a16:creationId xmlns:a16="http://schemas.microsoft.com/office/drawing/2014/main" id="{F3D10AAF-7670-454E-AC8A-F0EB9E76610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97874" y="68140"/>
            <a:ext cx="618138" cy="618138"/>
          </a:xfrm>
          <a:prstGeom prst="rect">
            <a:avLst/>
          </a:prstGeom>
        </p:spPr>
      </p:pic>
    </p:spTree>
    <p:extLst>
      <p:ext uri="{BB962C8B-B14F-4D97-AF65-F5344CB8AC3E}">
        <p14:creationId xmlns:p14="http://schemas.microsoft.com/office/powerpoint/2010/main" val="35002150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Reception Long Term Plan 22-23</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51928682"/>
              </p:ext>
            </p:extLst>
          </p:nvPr>
        </p:nvGraphicFramePr>
        <p:xfrm>
          <a:off x="385894" y="719664"/>
          <a:ext cx="11459357" cy="5824152"/>
        </p:xfrm>
        <a:graphic>
          <a:graphicData uri="http://schemas.openxmlformats.org/drawingml/2006/table">
            <a:tbl>
              <a:tblPr firstRow="1" bandRow="1">
                <a:tableStyleId>{5C22544A-7EE6-4342-B048-85BDC9FD1C3A}</a:tableStyleId>
              </a:tblPr>
              <a:tblGrid>
                <a:gridCol w="1637051">
                  <a:extLst>
                    <a:ext uri="{9D8B030D-6E8A-4147-A177-3AD203B41FA5}">
                      <a16:colId xmlns:a16="http://schemas.microsoft.com/office/drawing/2014/main" val="385991600"/>
                    </a:ext>
                  </a:extLst>
                </a:gridCol>
                <a:gridCol w="1637051">
                  <a:extLst>
                    <a:ext uri="{9D8B030D-6E8A-4147-A177-3AD203B41FA5}">
                      <a16:colId xmlns:a16="http://schemas.microsoft.com/office/drawing/2014/main" val="2865123548"/>
                    </a:ext>
                  </a:extLst>
                </a:gridCol>
                <a:gridCol w="1637051">
                  <a:extLst>
                    <a:ext uri="{9D8B030D-6E8A-4147-A177-3AD203B41FA5}">
                      <a16:colId xmlns:a16="http://schemas.microsoft.com/office/drawing/2014/main" val="872926247"/>
                    </a:ext>
                  </a:extLst>
                </a:gridCol>
                <a:gridCol w="1637051">
                  <a:extLst>
                    <a:ext uri="{9D8B030D-6E8A-4147-A177-3AD203B41FA5}">
                      <a16:colId xmlns:a16="http://schemas.microsoft.com/office/drawing/2014/main" val="1315738151"/>
                    </a:ext>
                  </a:extLst>
                </a:gridCol>
                <a:gridCol w="1637051">
                  <a:extLst>
                    <a:ext uri="{9D8B030D-6E8A-4147-A177-3AD203B41FA5}">
                      <a16:colId xmlns:a16="http://schemas.microsoft.com/office/drawing/2014/main" val="2709165749"/>
                    </a:ext>
                  </a:extLst>
                </a:gridCol>
                <a:gridCol w="1637051">
                  <a:extLst>
                    <a:ext uri="{9D8B030D-6E8A-4147-A177-3AD203B41FA5}">
                      <a16:colId xmlns:a16="http://schemas.microsoft.com/office/drawing/2014/main" val="2335150482"/>
                    </a:ext>
                  </a:extLst>
                </a:gridCol>
                <a:gridCol w="1637051">
                  <a:extLst>
                    <a:ext uri="{9D8B030D-6E8A-4147-A177-3AD203B41FA5}">
                      <a16:colId xmlns:a16="http://schemas.microsoft.com/office/drawing/2014/main" val="4046203905"/>
                    </a:ext>
                  </a:extLst>
                </a:gridCol>
              </a:tblGrid>
              <a:tr h="532087">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a:solidFill>
                            <a:schemeClr val="bg1">
                              <a:lumMod val="50000"/>
                            </a:schemeClr>
                          </a:solidFill>
                          <a:latin typeface="Amatic SC"/>
                          <a:cs typeface="Amatic SC"/>
                        </a:rPr>
                        <a:t>Autumn 1</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a:solidFill>
                            <a:schemeClr val="bg1">
                              <a:lumMod val="50000"/>
                            </a:schemeClr>
                          </a:solidFill>
                          <a:latin typeface="Amatic SC"/>
                          <a:cs typeface="Amatic SC"/>
                        </a:rPr>
                        <a:t>Autumn 2</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a:solidFill>
                            <a:schemeClr val="bg1">
                              <a:lumMod val="50000"/>
                            </a:schemeClr>
                          </a:solidFill>
                          <a:latin typeface="Amatic SC"/>
                          <a:cs typeface="Amatic SC"/>
                        </a:rPr>
                        <a:t>Spring 1</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a:solidFill>
                            <a:schemeClr val="bg1">
                              <a:lumMod val="50000"/>
                            </a:schemeClr>
                          </a:solidFill>
                          <a:latin typeface="Amatic SC"/>
                          <a:cs typeface="Amatic SC"/>
                        </a:rPr>
                        <a:t>Spring 2</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a:solidFill>
                            <a:schemeClr val="bg1">
                              <a:lumMod val="50000"/>
                            </a:schemeClr>
                          </a:solidFill>
                          <a:latin typeface="Amatic SC"/>
                          <a:cs typeface="Amatic SC"/>
                        </a:rPr>
                        <a:t>Summer 1</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800">
                          <a:solidFill>
                            <a:schemeClr val="bg1">
                              <a:lumMod val="50000"/>
                            </a:schemeClr>
                          </a:solidFill>
                          <a:latin typeface="Amatic SC"/>
                          <a:cs typeface="Amatic SC"/>
                        </a:rPr>
                        <a:t>Summer 2</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a:lnSpc>
                          <a:spcPct val="100000"/>
                        </a:lnSpc>
                        <a:spcBef>
                          <a:spcPts val="0"/>
                        </a:spcBef>
                        <a:spcAft>
                          <a:spcPts val="0"/>
                        </a:spcAft>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16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000" b="1">
                          <a:solidFill>
                            <a:srgbClr val="7030A0"/>
                          </a:solidFill>
                          <a:latin typeface="Amatic SC"/>
                          <a:cs typeface="Amatic SC"/>
                        </a:rPr>
                        <a:t>Superhereos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3">
                  <a:txBody>
                    <a:bodyPr/>
                    <a:lstStyle/>
                    <a:p>
                      <a:pPr algn="ctr"/>
                      <a:r>
                        <a:rPr lang="en-US" sz="3600" b="0">
                          <a:latin typeface="Amatic SC"/>
                          <a:cs typeface="Amatic SC"/>
                        </a:rPr>
                        <a:t>Literacy</a:t>
                      </a:r>
                    </a:p>
                    <a:p>
                      <a:pPr algn="ctr"/>
                      <a:endParaRPr lang="en-US" sz="2400" b="0">
                        <a:latin typeface="Amatic SC" panose="00000500000000000000" pitchFamily="2" charset="-79"/>
                        <a:cs typeface="Amatic SC" panose="00000500000000000000" pitchFamily="2" charset="-79"/>
                      </a:endParaRPr>
                    </a:p>
                    <a:p>
                      <a:pPr algn="ctr"/>
                      <a:r>
                        <a:rPr lang="en-US" sz="2000" b="0">
                          <a:latin typeface="Amatic SC"/>
                          <a:cs typeface="Amatic SC"/>
                        </a:rPr>
                        <a:t>Comprehension</a:t>
                      </a:r>
                    </a:p>
                    <a:p>
                      <a:pPr algn="ctr"/>
                      <a:r>
                        <a:rPr lang="en-US" sz="2000" b="0">
                          <a:latin typeface="Amatic SC"/>
                          <a:cs typeface="Amatic SC"/>
                        </a:rPr>
                        <a:t>- Developing a passion for reading</a:t>
                      </a:r>
                    </a:p>
                    <a:p>
                      <a:pPr algn="ctr"/>
                      <a:r>
                        <a:rPr lang="en-US" sz="800" b="0">
                          <a:latin typeface="+mn-lt"/>
                          <a:cs typeface="Amatic SC"/>
                        </a:rPr>
                        <a:t>Children will be able to take a sharing book home from our Reception library weekly</a:t>
                      </a:r>
                    </a:p>
                    <a:p>
                      <a:pPr algn="ctr"/>
                      <a:endParaRPr lang="en-US" sz="28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r>
                        <a:rPr lang="en-US" sz="2800" b="0">
                          <a:latin typeface="Amatic SC"/>
                          <a:cs typeface="Amatic SC"/>
                        </a:rPr>
                        <a:t>Word</a:t>
                      </a:r>
                    </a:p>
                    <a:p>
                      <a:pPr algn="ctr"/>
                      <a:r>
                        <a:rPr lang="en-US" sz="2800" b="0">
                          <a:latin typeface="Amatic SC"/>
                          <a:cs typeface="Amatic SC"/>
                        </a:rPr>
                        <a:t> Reading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a:t>It is crucial for children to develop </a:t>
                      </a:r>
                      <a:r>
                        <a:rPr lang="en-US" sz="800" b="1"/>
                        <a:t>a life-long love of reading</a:t>
                      </a:r>
                      <a:r>
                        <a:rPr lang="en-US" sz="800"/>
                        <a:t>. Reading consists of two dimensions: </a:t>
                      </a:r>
                      <a:r>
                        <a:rPr lang="en-US" sz="800" b="1"/>
                        <a:t>language comprehension and word reading</a:t>
                      </a:r>
                      <a:r>
                        <a:rPr lang="en-US" sz="800"/>
                        <a:t>. Language comprehension (necessary for both reading and writing) starts from birth. It only develops when adults talk with children about the world around them and the books (stories and non-fiction) they read with them, and </a:t>
                      </a:r>
                      <a:r>
                        <a:rPr lang="en-US" sz="800" b="1"/>
                        <a:t>enjoy rhymes, poems and songs together</a:t>
                      </a:r>
                      <a:r>
                        <a:rPr lang="en-US" sz="800"/>
                        <a:t>. Skilled word reading, taught later, involves both the speedy working out of the pronunciation of unfamiliar printed words (</a:t>
                      </a:r>
                      <a:r>
                        <a:rPr lang="en-US" sz="800" b="1"/>
                        <a:t>decoding)</a:t>
                      </a:r>
                      <a:r>
                        <a:rPr lang="en-US" sz="800"/>
                        <a:t> and the </a:t>
                      </a:r>
                      <a:r>
                        <a:rPr lang="en-US" sz="800" b="1"/>
                        <a:t>speedy recognition of familiar printed words. </a:t>
                      </a:r>
                      <a:r>
                        <a:rPr lang="en-US" sz="800"/>
                        <a:t>Writing involves</a:t>
                      </a:r>
                      <a:r>
                        <a:rPr lang="en-US" sz="800" b="1"/>
                        <a:t> transcription </a:t>
                      </a:r>
                      <a:r>
                        <a:rPr lang="en-US" sz="800"/>
                        <a:t>(spelling and handwriting) and composition (articulating ideas and structuring them in speech, before writing)</a:t>
                      </a:r>
                      <a:endParaRPr lang="en-US" sz="8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24877487"/>
                  </a:ext>
                </a:extLst>
              </a:tr>
              <a:tr h="556306">
                <a:tc vMerge="1">
                  <a:txBody>
                    <a:bodyPr/>
                    <a:lstStyle/>
                    <a:p>
                      <a:pPr algn="ctr"/>
                      <a:r>
                        <a:rPr lang="en-US" sz="3600" b="0">
                          <a:latin typeface="Amatic SC" panose="00000500000000000000" pitchFamily="2" charset="-79"/>
                          <a:cs typeface="Amatic SC" panose="00000500000000000000" pitchFamily="2" charset="-79"/>
                        </a:rPr>
                        <a:t>Literacy</a:t>
                      </a:r>
                    </a:p>
                    <a:p>
                      <a:pPr algn="ctr"/>
                      <a:r>
                        <a:rPr lang="en-US" sz="2400" b="0">
                          <a:latin typeface="Amatic SC" panose="00000500000000000000" pitchFamily="2" charset="-79"/>
                          <a:cs typeface="Amatic SC" panose="00000500000000000000" pitchFamily="2" charset="-79"/>
                        </a:rPr>
                        <a:t>Comprehension </a:t>
                      </a:r>
                      <a:endParaRPr lang="en-GB" sz="24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800">
                          <a:solidFill>
                            <a:schemeClr val="tx1"/>
                          </a:solidFill>
                        </a:rPr>
                        <a:t>Joining in with rhymes and showing an interest in stories with repeated refrains.  Environment print. Having a </a:t>
                      </a:r>
                      <a:r>
                        <a:rPr lang="en-US" sz="800" err="1">
                          <a:solidFill>
                            <a:schemeClr val="tx1"/>
                          </a:solidFill>
                        </a:rPr>
                        <a:t>favourite</a:t>
                      </a:r>
                      <a:r>
                        <a:rPr lang="en-US" sz="800">
                          <a:solidFill>
                            <a:schemeClr val="tx1"/>
                          </a:solidFill>
                        </a:rPr>
                        <a:t> story/rhyme. </a:t>
                      </a:r>
                      <a:r>
                        <a:rPr lang="en-US" sz="800"/>
                        <a:t>Understand the five key concepts about print: - print has meaning - print can have different purposes - we read English text from left to right and from top to bottom - the names of the different parts of a book</a:t>
                      </a:r>
                      <a:endParaRPr lang="en-US" sz="800">
                        <a:solidFill>
                          <a:schemeClr val="tx1"/>
                        </a:solidFill>
                      </a:endParaRPr>
                    </a:p>
                    <a:p>
                      <a:pPr algn="ctr"/>
                      <a:r>
                        <a:rPr lang="en-US" sz="800">
                          <a:solidFill>
                            <a:schemeClr val="tx1"/>
                          </a:solidFill>
                        </a:rPr>
                        <a:t>Sequencing familiar stories through the use of pictures to tell the story. </a:t>
                      </a:r>
                      <a:r>
                        <a:rPr lang="en-US" sz="800" err="1">
                          <a:solidFill>
                            <a:schemeClr val="tx1"/>
                          </a:solidFill>
                        </a:rPr>
                        <a:t>Recognising</a:t>
                      </a:r>
                      <a:r>
                        <a:rPr lang="en-US" sz="800">
                          <a:solidFill>
                            <a:schemeClr val="tx1"/>
                          </a:solidFill>
                        </a:rPr>
                        <a:t> initial sounds. Name writing activities. </a:t>
                      </a:r>
                      <a:r>
                        <a:rPr lang="en-US" sz="800"/>
                        <a:t>Engage in extended conversations about stories, learning new vocabulary.</a:t>
                      </a:r>
                      <a:endParaRPr lang="en-GB" sz="8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0"/>
                        </a:spcAft>
                      </a:pPr>
                      <a:r>
                        <a:rPr lang="en-US" sz="800">
                          <a:solidFill>
                            <a:schemeClr val="tx1"/>
                          </a:solidFill>
                        </a:rPr>
                        <a:t>Retell stories related to events through acting/role play. Christmas letters/lists.  Retelling stories using images / apps. Pie Corbett Actions to retell the story – Story Maps.  Retelling of stories.  Editing of story maps and orally retelling new stories. Non-Fiction Focus  Retelling of stories. </a:t>
                      </a:r>
                    </a:p>
                    <a:p>
                      <a:pPr algn="ctr">
                        <a:lnSpc>
                          <a:spcPct val="107000"/>
                        </a:lnSpc>
                        <a:spcAft>
                          <a:spcPts val="0"/>
                        </a:spcAft>
                      </a:pPr>
                      <a:r>
                        <a:rPr lang="en-US" sz="800">
                          <a:solidFill>
                            <a:schemeClr val="tx1"/>
                          </a:solidFill>
                          <a:effectLst/>
                          <a:latin typeface="+mn-lt"/>
                          <a:ea typeface="Calibri" panose="020F0502020204030204" pitchFamily="34" charset="0"/>
                          <a:cs typeface="Amatic SC"/>
                        </a:rPr>
                        <a:t>Sequence story – use vocabulary of beginning, middle and end.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a:t>Blend sounds into words, so that they can read short words made up of known letter– sound correspondences.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a:t>Enjoys an increasing range of books</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80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US" sz="800">
                          <a:solidFill>
                            <a:schemeClr val="tx1"/>
                          </a:solidFill>
                        </a:rPr>
                        <a:t>Making up stories with themselves as the main character. Encourage children to record stories through picture drawing/mark making for LAs. </a:t>
                      </a:r>
                      <a:endParaRPr lang="en-US"/>
                    </a:p>
                    <a:p>
                      <a:pPr lvl="0" algn="ctr">
                        <a:lnSpc>
                          <a:spcPct val="107000"/>
                        </a:lnSpc>
                        <a:spcAft>
                          <a:spcPts val="800"/>
                        </a:spcAft>
                        <a:buNone/>
                      </a:pPr>
                      <a:r>
                        <a:rPr lang="en-US" sz="800">
                          <a:solidFill>
                            <a:schemeClr val="tx1"/>
                          </a:solidFill>
                        </a:rPr>
                        <a:t>Rhyming words.</a:t>
                      </a:r>
                    </a:p>
                    <a:p>
                      <a:pPr algn="ctr">
                        <a:lnSpc>
                          <a:spcPct val="107000"/>
                        </a:lnSpc>
                        <a:spcAft>
                          <a:spcPts val="800"/>
                        </a:spcAft>
                      </a:pPr>
                      <a:r>
                        <a:rPr lang="en-US" sz="800"/>
                        <a:t>Read simple phrases and sentences made up of words with known letter–sound correspondences and, where necessary, a few exception words. Read a few common exception words matched to Little</a:t>
                      </a:r>
                      <a:r>
                        <a:rPr lang="en-US" sz="800" baseline="0"/>
                        <a:t> Wandle</a:t>
                      </a:r>
                      <a:r>
                        <a:rPr lang="en-US" sz="800"/>
                        <a:t>. Make the books available for children to share at school and at home. Avoid asking children to read books at home they cannot yet read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7000"/>
                        </a:lnSpc>
                        <a:spcBef>
                          <a:spcPts val="0"/>
                        </a:spcBef>
                        <a:spcAft>
                          <a:spcPts val="800"/>
                        </a:spcAft>
                        <a:buClrTx/>
                        <a:buSzTx/>
                        <a:buFontTx/>
                        <a:buNone/>
                      </a:pPr>
                      <a:r>
                        <a:rPr lang="en-US" sz="800"/>
                        <a:t>Re-read books to build up their confidence in word reading, their fluency and their understanding and enjoyment. World Book Day </a:t>
                      </a:r>
                    </a:p>
                    <a:p>
                      <a:pPr algn="ctr">
                        <a:lnSpc>
                          <a:spcPct val="107000"/>
                        </a:lnSpc>
                        <a:spcAft>
                          <a:spcPts val="800"/>
                        </a:spcAft>
                      </a:pPr>
                      <a:r>
                        <a:rPr lang="en-US" sz="800"/>
                        <a:t>Uses vocabulary and forms of speech that are increasingly influenced by their experiences of books.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a:t>They develop their own narratives and explanations by connecting ideas or events</a:t>
                      </a:r>
                    </a:p>
                    <a:p>
                      <a:pPr marL="0" marR="0" lvl="0" indent="0" algn="ctr">
                        <a:lnSpc>
                          <a:spcPct val="107000"/>
                        </a:lnSpc>
                        <a:spcBef>
                          <a:spcPts val="0"/>
                        </a:spcBef>
                        <a:spcAft>
                          <a:spcPts val="800"/>
                        </a:spcAft>
                        <a:buClrTx/>
                        <a:buSzTx/>
                        <a:buFontTx/>
                        <a:buNone/>
                      </a:pPr>
                      <a:endParaRPr lang="en-US" sz="80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7000"/>
                        </a:lnSpc>
                        <a:spcBef>
                          <a:spcPts val="0"/>
                        </a:spcBef>
                        <a:spcAft>
                          <a:spcPts val="800"/>
                        </a:spcAft>
                        <a:buClrTx/>
                        <a:buSzTx/>
                        <a:buFontTx/>
                        <a:buNone/>
                      </a:pPr>
                      <a:r>
                        <a:rPr lang="en-US" sz="800">
                          <a:solidFill>
                            <a:schemeClr val="tx1"/>
                          </a:solidFill>
                        </a:rPr>
                        <a:t>Information leaflets about animals in the garden/plants and growing. </a:t>
                      </a:r>
                    </a:p>
                    <a:p>
                      <a:pPr algn="ctr">
                        <a:lnSpc>
                          <a:spcPct val="107000"/>
                        </a:lnSpc>
                        <a:spcAft>
                          <a:spcPts val="800"/>
                        </a:spcAft>
                      </a:pPr>
                      <a:r>
                        <a:rPr lang="en-US" sz="800"/>
                        <a:t>Retell a story with actions and / or picture prompts as part of a group - Use story language when acting out a narrative. Rhyming words. </a:t>
                      </a:r>
                    </a:p>
                    <a:p>
                      <a:pPr algn="ctr">
                        <a:lnSpc>
                          <a:spcPct val="107000"/>
                        </a:lnSpc>
                        <a:spcAft>
                          <a:spcPts val="800"/>
                        </a:spcAft>
                      </a:pPr>
                      <a:r>
                        <a:rPr lang="en-US" sz="800"/>
                        <a:t>Can explain the main events of a story - Can draw pictures of characters/ event / setting in a story. May include labels, sentences or captions.</a:t>
                      </a:r>
                    </a:p>
                    <a:p>
                      <a:pPr lvl="0" algn="ctr">
                        <a:lnSpc>
                          <a:spcPct val="107000"/>
                        </a:lnSpc>
                        <a:spcAft>
                          <a:spcPts val="800"/>
                        </a:spcAft>
                        <a:buNone/>
                      </a:pPr>
                      <a:endParaRPr lang="en-US" sz="80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lvl="0" algn="ctr">
                        <a:lnSpc>
                          <a:spcPct val="107000"/>
                        </a:lnSpc>
                        <a:spcAft>
                          <a:spcPts val="800"/>
                        </a:spcAft>
                        <a:buNone/>
                      </a:pPr>
                      <a:r>
                        <a:rPr lang="en-US" sz="800" b="0" i="0" u="none" strike="noStrike" noProof="0">
                          <a:latin typeface="Calibri"/>
                        </a:rPr>
                        <a:t>Can explain the main events of a story - Can draw pictures of characters/ event / setting in a story. May include labels, sentences or captions.</a:t>
                      </a:r>
                      <a:endParaRPr lang="en-US"/>
                    </a:p>
                    <a:p>
                      <a:pPr algn="ctr">
                        <a:lnSpc>
                          <a:spcPct val="107000"/>
                        </a:lnSpc>
                        <a:spcAft>
                          <a:spcPts val="800"/>
                        </a:spcAft>
                      </a:pPr>
                      <a:r>
                        <a:rPr lang="en-US" sz="800"/>
                        <a:t>Listen to stories, accurately anticipating key events &amp; respond to what they hear with relevant comments, questions and reactions. Make predictions</a:t>
                      </a:r>
                    </a:p>
                    <a:p>
                      <a:pPr algn="ctr">
                        <a:lnSpc>
                          <a:spcPct val="107000"/>
                        </a:lnSpc>
                        <a:spcAft>
                          <a:spcPts val="800"/>
                        </a:spcAft>
                      </a:pPr>
                      <a:r>
                        <a:rPr lang="en-US" sz="800"/>
                        <a:t>Beginning to understand that a non-fiction is a non-story- it gives information instead. Fiction means story. - Can point to front cover, back cover, spine, blurb, illustration, illustrator, author and title.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757263">
                <a:tc vMerge="1">
                  <a:txBody>
                    <a:bodyPr/>
                    <a:lstStyle/>
                    <a:p>
                      <a:pPr algn="ctr"/>
                      <a:r>
                        <a:rPr lang="en-US" sz="3600" b="0">
                          <a:latin typeface="Amatic SC" panose="00000500000000000000" pitchFamily="2" charset="-79"/>
                          <a:cs typeface="Amatic SC" panose="00000500000000000000" pitchFamily="2" charset="-79"/>
                        </a:rPr>
                        <a:t>Word Reading </a:t>
                      </a:r>
                      <a:endParaRPr lang="en-GB" sz="36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800" b="1" kern="1200">
                          <a:solidFill>
                            <a:schemeClr val="tx1"/>
                          </a:solidFill>
                          <a:effectLst/>
                          <a:latin typeface="+mn-lt"/>
                          <a:ea typeface="+mn-ea"/>
                          <a:cs typeface="Amatic SC"/>
                        </a:rPr>
                        <a:t>Phonic Sounds: </a:t>
                      </a:r>
                      <a:r>
                        <a:rPr lang="en-GB" sz="800" kern="1200">
                          <a:solidFill>
                            <a:schemeClr val="tx1"/>
                          </a:solidFill>
                          <a:effectLst/>
                          <a:latin typeface="+mn-lt"/>
                          <a:ea typeface="+mn-ea"/>
                          <a:cs typeface="Amatic SC"/>
                        </a:rPr>
                        <a:t>Little </a:t>
                      </a:r>
                      <a:r>
                        <a:rPr lang="en-GB" sz="800" kern="1200" baseline="0">
                          <a:solidFill>
                            <a:schemeClr val="tx1"/>
                          </a:solidFill>
                          <a:effectLst/>
                          <a:latin typeface="+mn-lt"/>
                          <a:ea typeface="+mn-ea"/>
                          <a:cs typeface="Amatic SC"/>
                        </a:rPr>
                        <a:t> Wandle sound progression</a:t>
                      </a:r>
                      <a:endParaRPr lang="en-GB" sz="800" kern="1200">
                        <a:solidFill>
                          <a:schemeClr val="tx1"/>
                        </a:solidFill>
                        <a:effectLst/>
                        <a:latin typeface="+mn-lt"/>
                        <a:ea typeface="+mn-ea"/>
                        <a:cs typeface="Amatic SC"/>
                      </a:endParaRPr>
                    </a:p>
                    <a:p>
                      <a:pPr algn="ctr"/>
                      <a:r>
                        <a:rPr lang="en-GB" sz="800" b="1" kern="1200">
                          <a:solidFill>
                            <a:schemeClr val="tx1"/>
                          </a:solidFill>
                          <a:effectLst/>
                          <a:latin typeface="+mn-lt"/>
                          <a:ea typeface="+mn-ea"/>
                          <a:cs typeface="Amatic SC"/>
                        </a:rPr>
                        <a:t>Reading: </a:t>
                      </a:r>
                      <a:r>
                        <a:rPr lang="en-GB" sz="800" kern="1200">
                          <a:solidFill>
                            <a:schemeClr val="tx1"/>
                          </a:solidFill>
                          <a:effectLst/>
                          <a:latin typeface="+mn-lt"/>
                          <a:ea typeface="+mn-ea"/>
                          <a:cs typeface="Amatic SC"/>
                        </a:rPr>
                        <a:t>Initial sounds, oral blending, CVC sounds, reciting know stories, listening to stories with attention and recall.</a:t>
                      </a:r>
                    </a:p>
                    <a:p>
                      <a:pPr algn="ctr"/>
                      <a:r>
                        <a:rPr lang="en-US" sz="800">
                          <a:solidFill>
                            <a:schemeClr val="tx1"/>
                          </a:solidFill>
                        </a:rPr>
                        <a:t>Help children to read the sounds speedily. This will make sound-blending easier</a:t>
                      </a:r>
                    </a:p>
                    <a:p>
                      <a:pPr algn="ctr"/>
                      <a:r>
                        <a:rPr lang="en-US" sz="800"/>
                        <a:t>Listen to children read aloud, ensuring books are consistent with their developing phonic knowledge</a:t>
                      </a:r>
                      <a:endParaRPr lang="en-GB" sz="800" kern="1200">
                        <a:solidFill>
                          <a:schemeClr val="tx1"/>
                        </a:solidFill>
                        <a:effectLst/>
                        <a:latin typeface="+mn-lt"/>
                        <a:ea typeface="+mn-ea"/>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800" b="1" kern="1200">
                          <a:solidFill>
                            <a:schemeClr val="tx1"/>
                          </a:solidFill>
                          <a:effectLst/>
                          <a:latin typeface="+mn-lt"/>
                          <a:ea typeface="+mn-ea"/>
                          <a:cs typeface="Amatic SC"/>
                        </a:rPr>
                        <a:t>Phonic Sounds: </a:t>
                      </a:r>
                      <a:r>
                        <a:rPr lang="en-GB" sz="800" kern="1200">
                          <a:solidFill>
                            <a:schemeClr val="tx1"/>
                          </a:solidFill>
                          <a:effectLst/>
                          <a:latin typeface="+mn-lt"/>
                          <a:ea typeface="+mn-ea"/>
                          <a:cs typeface="Amatic SC"/>
                        </a:rPr>
                        <a:t>Little </a:t>
                      </a:r>
                      <a:r>
                        <a:rPr lang="en-GB" sz="800" kern="1200" baseline="0">
                          <a:solidFill>
                            <a:schemeClr val="tx1"/>
                          </a:solidFill>
                          <a:effectLst/>
                          <a:latin typeface="+mn-lt"/>
                          <a:ea typeface="+mn-ea"/>
                          <a:cs typeface="Amatic SC"/>
                        </a:rPr>
                        <a:t> Wandle sound progression</a:t>
                      </a:r>
                      <a:endParaRPr lang="en-GB" sz="800" kern="1200">
                        <a:solidFill>
                          <a:schemeClr val="tx1"/>
                        </a:solidFill>
                        <a:effectLst/>
                        <a:latin typeface="+mn-lt"/>
                        <a:ea typeface="+mn-ea"/>
                        <a:cs typeface="Amatic SC"/>
                      </a:endParaRPr>
                    </a:p>
                    <a:p>
                      <a:pPr algn="ctr">
                        <a:lnSpc>
                          <a:spcPct val="107000"/>
                        </a:lnSpc>
                        <a:spcAft>
                          <a:spcPts val="800"/>
                        </a:spcAft>
                      </a:pPr>
                      <a:r>
                        <a:rPr lang="en-GB" sz="800" b="1">
                          <a:solidFill>
                            <a:schemeClr val="tx1"/>
                          </a:solidFill>
                          <a:effectLst/>
                          <a:latin typeface="+mn-lt"/>
                          <a:ea typeface="Calibri" panose="020F0502020204030204" pitchFamily="34" charset="0"/>
                          <a:cs typeface="Amatic SC"/>
                        </a:rPr>
                        <a:t>Reading: </a:t>
                      </a:r>
                      <a:r>
                        <a:rPr lang="en-GB" sz="800">
                          <a:solidFill>
                            <a:schemeClr val="tx1"/>
                          </a:solidFill>
                          <a:effectLst/>
                          <a:latin typeface="+mn-lt"/>
                          <a:ea typeface="Calibri" panose="020F0502020204030204" pitchFamily="34" charset="0"/>
                          <a:cs typeface="Amatic SC"/>
                        </a:rPr>
                        <a:t>Blending CVC sounds, rhyming, alliteration, knows that print is read from left to right. , Common theme in traditional tales.</a:t>
                      </a:r>
                      <a:r>
                        <a:rPr lang="en-GB" sz="800" baseline="0">
                          <a:solidFill>
                            <a:schemeClr val="tx1"/>
                          </a:solidFill>
                          <a:effectLst/>
                          <a:latin typeface="+mn-lt"/>
                          <a:ea typeface="Calibri" panose="020F0502020204030204" pitchFamily="34" charset="0"/>
                          <a:cs typeface="Amatic SC"/>
                        </a:rPr>
                        <a:t> </a:t>
                      </a:r>
                      <a:r>
                        <a:rPr lang="en-GB" sz="800">
                          <a:solidFill>
                            <a:schemeClr val="tx1"/>
                          </a:solidFill>
                          <a:effectLst/>
                          <a:latin typeface="+mn-lt"/>
                          <a:ea typeface="Calibri" panose="020F0502020204030204" pitchFamily="34" charset="0"/>
                          <a:cs typeface="Amatic SC"/>
                        </a:rPr>
                        <a:t>Spotting diagraphs in words. </a:t>
                      </a:r>
                    </a:p>
                    <a:p>
                      <a:pPr algn="ctr">
                        <a:lnSpc>
                          <a:spcPct val="107000"/>
                        </a:lnSpc>
                        <a:spcAft>
                          <a:spcPts val="800"/>
                        </a:spcAft>
                      </a:pPr>
                      <a:r>
                        <a:rPr lang="en-US" sz="800"/>
                        <a:t>Show children how to touch each finger as they say each sound. For exception words such as ‘the’ and ‘she’, help children identify the sound that is tricky to spell. </a:t>
                      </a:r>
                      <a:endParaRPr lang="en-GB" sz="80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800" b="1" kern="1200">
                          <a:solidFill>
                            <a:schemeClr val="tx1"/>
                          </a:solidFill>
                          <a:effectLst/>
                          <a:latin typeface="+mn-lt"/>
                          <a:ea typeface="+mn-ea"/>
                          <a:cs typeface="Amatic SC"/>
                        </a:rPr>
                        <a:t>Phonic Sounds: </a:t>
                      </a:r>
                      <a:r>
                        <a:rPr lang="en-GB" sz="800" kern="1200">
                          <a:solidFill>
                            <a:schemeClr val="tx1"/>
                          </a:solidFill>
                          <a:effectLst/>
                          <a:latin typeface="+mn-lt"/>
                          <a:ea typeface="+mn-ea"/>
                          <a:cs typeface="Amatic SC"/>
                        </a:rPr>
                        <a:t>Little </a:t>
                      </a:r>
                      <a:r>
                        <a:rPr lang="en-GB" sz="800" kern="1200" baseline="0">
                          <a:solidFill>
                            <a:schemeClr val="tx1"/>
                          </a:solidFill>
                          <a:effectLst/>
                          <a:latin typeface="+mn-lt"/>
                          <a:ea typeface="+mn-ea"/>
                          <a:cs typeface="Amatic SC"/>
                        </a:rPr>
                        <a:t> Wandle sound progression</a:t>
                      </a:r>
                      <a:endParaRPr lang="en-GB" sz="800" kern="1200">
                        <a:solidFill>
                          <a:schemeClr val="tx1"/>
                        </a:solidFill>
                        <a:effectLst/>
                        <a:latin typeface="+mn-lt"/>
                        <a:ea typeface="+mn-ea"/>
                        <a:cs typeface="Amatic SC"/>
                      </a:endParaRPr>
                    </a:p>
                    <a:p>
                      <a:pPr algn="ctr">
                        <a:lnSpc>
                          <a:spcPct val="107000"/>
                        </a:lnSpc>
                        <a:spcAft>
                          <a:spcPts val="800"/>
                        </a:spcAft>
                      </a:pPr>
                      <a:r>
                        <a:rPr lang="en-GB" sz="800" b="1">
                          <a:solidFill>
                            <a:schemeClr val="tx1"/>
                          </a:solidFill>
                          <a:effectLst/>
                          <a:latin typeface="+mn-lt"/>
                          <a:ea typeface="Calibri" panose="020F0502020204030204" pitchFamily="34" charset="0"/>
                          <a:cs typeface="Amatic SC"/>
                        </a:rPr>
                        <a:t>Reading: </a:t>
                      </a:r>
                      <a:r>
                        <a:rPr lang="en-GB" sz="800">
                          <a:solidFill>
                            <a:schemeClr val="tx1"/>
                          </a:solidFill>
                          <a:effectLst/>
                          <a:latin typeface="+mn-lt"/>
                          <a:ea typeface="Calibri" panose="020F0502020204030204" pitchFamily="34" charset="0"/>
                          <a:cs typeface="Amatic SC"/>
                        </a:rPr>
                        <a:t>Rhyming strings, identifying characters and settings.</a:t>
                      </a:r>
                      <a:r>
                        <a:rPr lang="en-GB" sz="800" baseline="0">
                          <a:solidFill>
                            <a:schemeClr val="tx1"/>
                          </a:solidFill>
                          <a:effectLst/>
                          <a:latin typeface="+mn-lt"/>
                          <a:ea typeface="Calibri" panose="020F0502020204030204" pitchFamily="34" charset="0"/>
                          <a:cs typeface="Amatic SC"/>
                        </a:rPr>
                        <a:t> </a:t>
                      </a:r>
                      <a:r>
                        <a:rPr lang="en-GB" sz="800">
                          <a:solidFill>
                            <a:schemeClr val="tx1"/>
                          </a:solidFill>
                          <a:effectLst/>
                          <a:latin typeface="+mn-lt"/>
                          <a:ea typeface="Calibri" panose="020F0502020204030204" pitchFamily="34" charset="0"/>
                          <a:cs typeface="Amatic SC"/>
                        </a:rPr>
                        <a:t>Spotting diagraphs in words. </a:t>
                      </a:r>
                    </a:p>
                    <a:p>
                      <a:pPr algn="ctr">
                        <a:lnSpc>
                          <a:spcPct val="107000"/>
                        </a:lnSpc>
                        <a:spcAft>
                          <a:spcPts val="800"/>
                        </a:spcAft>
                      </a:pPr>
                      <a:r>
                        <a:rPr lang="en-US" sz="800"/>
                        <a:t>Provide opportunities for children to read words containing familiar letter groups</a:t>
                      </a:r>
                      <a:endParaRPr lang="en-GB" sz="80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800" b="1" kern="1200">
                          <a:solidFill>
                            <a:schemeClr val="tx1"/>
                          </a:solidFill>
                          <a:effectLst/>
                          <a:latin typeface="+mn-lt"/>
                          <a:ea typeface="+mn-ea"/>
                          <a:cs typeface="Amatic SC"/>
                        </a:rPr>
                        <a:t>Phonic Sounds: </a:t>
                      </a:r>
                      <a:r>
                        <a:rPr lang="en-GB" sz="800" kern="1200">
                          <a:solidFill>
                            <a:schemeClr val="tx1"/>
                          </a:solidFill>
                          <a:effectLst/>
                          <a:latin typeface="+mn-lt"/>
                          <a:ea typeface="+mn-ea"/>
                          <a:cs typeface="Amatic SC"/>
                        </a:rPr>
                        <a:t>Little </a:t>
                      </a:r>
                      <a:r>
                        <a:rPr lang="en-GB" sz="800" kern="1200" baseline="0">
                          <a:solidFill>
                            <a:schemeClr val="tx1"/>
                          </a:solidFill>
                          <a:effectLst/>
                          <a:latin typeface="+mn-lt"/>
                          <a:ea typeface="+mn-ea"/>
                          <a:cs typeface="Amatic SC"/>
                        </a:rPr>
                        <a:t> Wandle sound progression</a:t>
                      </a:r>
                      <a:endParaRPr lang="en-GB" sz="800" kern="1200">
                        <a:solidFill>
                          <a:schemeClr val="tx1"/>
                        </a:solidFill>
                        <a:effectLst/>
                        <a:latin typeface="+mn-lt"/>
                        <a:ea typeface="+mn-ea"/>
                        <a:cs typeface="Amatic SC"/>
                      </a:endParaRPr>
                    </a:p>
                    <a:p>
                      <a:pPr algn="ctr">
                        <a:lnSpc>
                          <a:spcPct val="107000"/>
                        </a:lnSpc>
                        <a:spcAft>
                          <a:spcPts val="800"/>
                        </a:spcAft>
                      </a:pPr>
                      <a:r>
                        <a:rPr lang="en-GB" sz="800" b="1">
                          <a:solidFill>
                            <a:schemeClr val="tx1"/>
                          </a:solidFill>
                          <a:effectLst/>
                          <a:latin typeface="+mn-lt"/>
                          <a:ea typeface="Calibri" panose="020F0502020204030204" pitchFamily="34" charset="0"/>
                          <a:cs typeface="Amatic SC"/>
                        </a:rPr>
                        <a:t>Reading: </a:t>
                      </a:r>
                      <a:r>
                        <a:rPr lang="en-GB" sz="800">
                          <a:solidFill>
                            <a:schemeClr val="tx1"/>
                          </a:solidFill>
                          <a:effectLst/>
                          <a:latin typeface="+mn-lt"/>
                          <a:ea typeface="Calibri" panose="020F0502020204030204" pitchFamily="34" charset="0"/>
                          <a:cs typeface="Amatic SC"/>
                        </a:rPr>
                        <a:t>Story structure-beginning, middle, end. Innovating and retelling stories to an audience, non-fiction books.</a:t>
                      </a:r>
                    </a:p>
                    <a:p>
                      <a:pPr algn="ctr">
                        <a:lnSpc>
                          <a:spcPct val="107000"/>
                        </a:lnSpc>
                        <a:spcAft>
                          <a:spcPts val="800"/>
                        </a:spcAft>
                      </a:pPr>
                      <a:r>
                        <a:rPr lang="en-US" sz="800"/>
                        <a:t>Listen to children read some longer words made up of letter-sound correspondences they know: ‘rabbit’, ‘himself’, ‘jumping’. </a:t>
                      </a:r>
                      <a:endParaRPr lang="en-GB" sz="800">
                        <a:solidFill>
                          <a:schemeClr val="tx1"/>
                        </a:solidFill>
                        <a:effectLst/>
                        <a:latin typeface="+mn-lt"/>
                        <a:cs typeface="Amatic SC" panose="00000500000000000000" pitchFamily="2" charset="-79"/>
                      </a:endParaRPr>
                    </a:p>
                    <a:p>
                      <a:pPr algn="ctr">
                        <a:lnSpc>
                          <a:spcPct val="107000"/>
                        </a:lnSpc>
                        <a:spcAft>
                          <a:spcPts val="800"/>
                        </a:spcAft>
                      </a:pPr>
                      <a:r>
                        <a:rPr lang="en-US" sz="800"/>
                        <a:t>Children should not be required to use other strategies to work out words. </a:t>
                      </a:r>
                      <a:endParaRPr lang="en-GB" sz="80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800" b="1" kern="1200">
                          <a:solidFill>
                            <a:schemeClr val="tx1"/>
                          </a:solidFill>
                          <a:effectLst/>
                          <a:latin typeface="+mn-lt"/>
                          <a:ea typeface="+mn-ea"/>
                          <a:cs typeface="Amatic SC"/>
                        </a:rPr>
                        <a:t>Phonic Sounds: </a:t>
                      </a:r>
                      <a:r>
                        <a:rPr lang="en-GB" sz="800" kern="1200">
                          <a:solidFill>
                            <a:schemeClr val="tx1"/>
                          </a:solidFill>
                          <a:effectLst/>
                          <a:latin typeface="+mn-lt"/>
                          <a:ea typeface="+mn-ea"/>
                          <a:cs typeface="Amatic SC"/>
                        </a:rPr>
                        <a:t>Little </a:t>
                      </a:r>
                      <a:r>
                        <a:rPr lang="en-GB" sz="800" kern="1200" baseline="0">
                          <a:solidFill>
                            <a:schemeClr val="tx1"/>
                          </a:solidFill>
                          <a:effectLst/>
                          <a:latin typeface="+mn-lt"/>
                          <a:ea typeface="+mn-ea"/>
                          <a:cs typeface="Amatic SC"/>
                        </a:rPr>
                        <a:t> Wandle sound progression</a:t>
                      </a:r>
                      <a:endParaRPr lang="en-GB" sz="800" kern="1200">
                        <a:solidFill>
                          <a:schemeClr val="tx1"/>
                        </a:solidFill>
                        <a:effectLst/>
                        <a:latin typeface="+mn-lt"/>
                        <a:ea typeface="+mn-ea"/>
                        <a:cs typeface="Amatic SC"/>
                      </a:endParaRPr>
                    </a:p>
                    <a:p>
                      <a:pPr algn="ctr">
                        <a:lnSpc>
                          <a:spcPct val="107000"/>
                        </a:lnSpc>
                        <a:spcAft>
                          <a:spcPts val="800"/>
                        </a:spcAft>
                      </a:pPr>
                      <a:r>
                        <a:rPr lang="en-GB" sz="800" b="1">
                          <a:solidFill>
                            <a:schemeClr val="tx1"/>
                          </a:solidFill>
                          <a:effectLst/>
                          <a:latin typeface="+mn-lt"/>
                          <a:ea typeface="Calibri" panose="020F0502020204030204" pitchFamily="34" charset="0"/>
                          <a:cs typeface="Amatic SC"/>
                        </a:rPr>
                        <a:t>Reading: </a:t>
                      </a:r>
                      <a:r>
                        <a:rPr lang="en-GB" sz="800">
                          <a:solidFill>
                            <a:schemeClr val="tx1"/>
                          </a:solidFill>
                          <a:effectLst/>
                          <a:latin typeface="+mn-lt"/>
                          <a:ea typeface="Calibri" panose="020F0502020204030204" pitchFamily="34" charset="0"/>
                          <a:cs typeface="Amatic SC"/>
                        </a:rPr>
                        <a:t>Non-fiction texts, Internal blending, Naming letters of the alphabet. Distinguishing capital letters and lower case letters. </a:t>
                      </a:r>
                    </a:p>
                    <a:p>
                      <a:pPr algn="ctr">
                        <a:lnSpc>
                          <a:spcPct val="107000"/>
                        </a:lnSpc>
                        <a:spcAft>
                          <a:spcPts val="800"/>
                        </a:spcAft>
                      </a:pPr>
                      <a:r>
                        <a:rPr lang="en-US" sz="800"/>
                        <a:t>Note correspondences between letters and sounds that are unusual or that they have not yet been taught, such as ‘do’, ‘said’, ‘were’.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800" b="1" kern="1200">
                          <a:solidFill>
                            <a:schemeClr val="tx1"/>
                          </a:solidFill>
                          <a:effectLst/>
                          <a:latin typeface="+mn-lt"/>
                          <a:ea typeface="+mn-ea"/>
                          <a:cs typeface="Amatic SC"/>
                        </a:rPr>
                        <a:t>Phonic Sounds: </a:t>
                      </a:r>
                      <a:r>
                        <a:rPr lang="en-GB" sz="800" kern="1200">
                          <a:solidFill>
                            <a:schemeClr val="tx1"/>
                          </a:solidFill>
                          <a:effectLst/>
                          <a:latin typeface="+mn-lt"/>
                          <a:ea typeface="+mn-ea"/>
                          <a:cs typeface="Amatic SC"/>
                        </a:rPr>
                        <a:t>Little </a:t>
                      </a:r>
                      <a:r>
                        <a:rPr lang="en-GB" sz="800" kern="1200" baseline="0">
                          <a:solidFill>
                            <a:schemeClr val="tx1"/>
                          </a:solidFill>
                          <a:effectLst/>
                          <a:latin typeface="+mn-lt"/>
                          <a:ea typeface="+mn-ea"/>
                          <a:cs typeface="Amatic SC"/>
                        </a:rPr>
                        <a:t> Wandle sound progression</a:t>
                      </a:r>
                      <a:endParaRPr lang="en-GB" sz="800" kern="1200">
                        <a:solidFill>
                          <a:schemeClr val="tx1"/>
                        </a:solidFill>
                        <a:effectLst/>
                        <a:latin typeface="+mn-lt"/>
                        <a:ea typeface="+mn-ea"/>
                        <a:cs typeface="Amatic SC"/>
                      </a:endParaRPr>
                    </a:p>
                    <a:p>
                      <a:pPr algn="ctr">
                        <a:lnSpc>
                          <a:spcPct val="107000"/>
                        </a:lnSpc>
                        <a:spcAft>
                          <a:spcPts val="800"/>
                        </a:spcAft>
                      </a:pPr>
                      <a:r>
                        <a:rPr lang="en-GB" sz="800" b="1">
                          <a:solidFill>
                            <a:schemeClr val="tx1"/>
                          </a:solidFill>
                          <a:effectLst/>
                          <a:latin typeface="+mn-lt"/>
                          <a:ea typeface="Calibri" panose="020F0502020204030204" pitchFamily="34" charset="0"/>
                          <a:cs typeface="Amatic SC"/>
                        </a:rPr>
                        <a:t>Reading: </a:t>
                      </a:r>
                      <a:r>
                        <a:rPr lang="en-GB" sz="800">
                          <a:solidFill>
                            <a:schemeClr val="tx1"/>
                          </a:solidFill>
                          <a:effectLst/>
                          <a:latin typeface="+mn-lt"/>
                          <a:ea typeface="Calibri" panose="020F0502020204030204" pitchFamily="34" charset="0"/>
                          <a:cs typeface="Amatic SC"/>
                        </a:rPr>
                        <a:t>Reading simple sentences with fluency. Reading CVCC and CCVC words confidently. </a:t>
                      </a:r>
                    </a:p>
                    <a:p>
                      <a:pPr algn="ctr">
                        <a:lnSpc>
                          <a:spcPct val="107000"/>
                        </a:lnSpc>
                        <a:spcAft>
                          <a:spcPts val="800"/>
                        </a:spcAft>
                      </a:pPr>
                      <a:r>
                        <a:rPr lang="en-GB" sz="800">
                          <a:solidFill>
                            <a:schemeClr val="tx1"/>
                          </a:solidFill>
                          <a:effectLst/>
                          <a:latin typeface="+mn-lt"/>
                          <a:ea typeface="Calibri" panose="020F0502020204030204" pitchFamily="34" charset="0"/>
                          <a:cs typeface="Amatic SC"/>
                        </a:rPr>
                        <a:t>End of term assessments</a:t>
                      </a:r>
                    </a:p>
                    <a:p>
                      <a:pPr algn="ctr">
                        <a:lnSpc>
                          <a:spcPct val="107000"/>
                        </a:lnSpc>
                        <a:spcAft>
                          <a:spcPts val="800"/>
                        </a:spcAft>
                      </a:pPr>
                      <a:r>
                        <a:rPr lang="en-GB" sz="800">
                          <a:solidFill>
                            <a:schemeClr val="tx1"/>
                          </a:solidFill>
                          <a:effectLst/>
                          <a:latin typeface="+mn-lt"/>
                          <a:ea typeface="Calibri" panose="020F0502020204030204" pitchFamily="34" charset="0"/>
                          <a:cs typeface="Amatic SC"/>
                        </a:rPr>
                        <a:t>Transition work with Year 1 staff </a:t>
                      </a:r>
                    </a:p>
                    <a:p>
                      <a:pPr algn="ctr">
                        <a:lnSpc>
                          <a:spcPct val="107000"/>
                        </a:lnSpc>
                        <a:spcAft>
                          <a:spcPts val="800"/>
                        </a:spcAft>
                      </a:pPr>
                      <a:endParaRPr lang="en-GB" sz="80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endParaRPr lang="en-GB" sz="80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474909330"/>
                  </a:ext>
                </a:extLst>
              </a:tr>
            </a:tbl>
          </a:graphicData>
        </a:graphic>
      </p:graphicFrame>
      <p:sp>
        <p:nvSpPr>
          <p:cNvPr id="7" name="TextBox 6">
            <a:extLst>
              <a:ext uri="{FF2B5EF4-FFF2-40B4-BE49-F238E27FC236}">
                <a16:creationId xmlns:a16="http://schemas.microsoft.com/office/drawing/2014/main" id="{97360F56-619F-4311-BD93-E4B0A73326A6}"/>
              </a:ext>
            </a:extLst>
          </p:cNvPr>
          <p:cNvSpPr txBox="1"/>
          <p:nvPr/>
        </p:nvSpPr>
        <p:spPr>
          <a:xfrm>
            <a:off x="0" y="6508453"/>
            <a:ext cx="12579482" cy="307777"/>
          </a:xfrm>
          <a:prstGeom prst="rect">
            <a:avLst/>
          </a:prstGeom>
          <a:noFill/>
        </p:spPr>
        <p:txBody>
          <a:bodyPr wrap="square">
            <a:spAutoFit/>
          </a:bodyPr>
          <a:lstStyle/>
          <a:p>
            <a:r>
              <a:rPr lang="en-US" sz="1400" i="1">
                <a:solidFill>
                  <a:schemeClr val="bg1">
                    <a:lumMod val="50000"/>
                  </a:schemeClr>
                </a:solidFill>
                <a:effectLst/>
              </a:rPr>
              <a:t>We will provide experiences which build on children’s existing knowledge and understanding in order to challenge, stimulate and extend their learning and development</a:t>
            </a:r>
            <a:endParaRPr lang="en-GB" sz="1400" i="1">
              <a:solidFill>
                <a:schemeClr val="bg1">
                  <a:lumMod val="50000"/>
                </a:schemeClr>
              </a:solidFill>
            </a:endParaRPr>
          </a:p>
        </p:txBody>
      </p:sp>
      <p:pic>
        <p:nvPicPr>
          <p:cNvPr id="8" name="Picture 7">
            <a:extLst>
              <a:ext uri="{FF2B5EF4-FFF2-40B4-BE49-F238E27FC236}">
                <a16:creationId xmlns:a16="http://schemas.microsoft.com/office/drawing/2014/main" id="{3845C3A2-465D-4ED4-8E86-34EBC63DAF64}"/>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79586" y="156394"/>
            <a:ext cx="501298" cy="501298"/>
          </a:xfrm>
          <a:prstGeom prst="rect">
            <a:avLst/>
          </a:prstGeom>
        </p:spPr>
      </p:pic>
    </p:spTree>
    <p:extLst>
      <p:ext uri="{BB962C8B-B14F-4D97-AF65-F5344CB8AC3E}">
        <p14:creationId xmlns:p14="http://schemas.microsoft.com/office/powerpoint/2010/main" val="41376876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Reception Long Term Plan 22-23</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220919791"/>
              </p:ext>
            </p:extLst>
          </p:nvPr>
        </p:nvGraphicFramePr>
        <p:xfrm>
          <a:off x="366318" y="528517"/>
          <a:ext cx="11459364" cy="6267340"/>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611412">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a:solidFill>
                            <a:schemeClr val="bg1">
                              <a:lumMod val="50000"/>
                            </a:schemeClr>
                          </a:solidFill>
                          <a:latin typeface="Amatic SC"/>
                          <a:cs typeface="Amatic SC"/>
                        </a:rPr>
                        <a:t>Autumn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a:solidFill>
                            <a:schemeClr val="bg1">
                              <a:lumMod val="50000"/>
                            </a:schemeClr>
                          </a:solidFill>
                          <a:latin typeface="Amatic SC"/>
                          <a:cs typeface="Amatic SC"/>
                        </a:rPr>
                        <a:t>Autumn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a:solidFill>
                            <a:schemeClr val="bg1">
                              <a:lumMod val="50000"/>
                            </a:schemeClr>
                          </a:solidFill>
                          <a:latin typeface="Amatic SC"/>
                          <a:cs typeface="Amatic SC"/>
                        </a:rPr>
                        <a:t>Spring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Spring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Summer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a:solidFill>
                            <a:schemeClr val="bg1">
                              <a:lumMod val="50000"/>
                            </a:schemeClr>
                          </a:solidFill>
                          <a:latin typeface="Amatic SC"/>
                          <a:cs typeface="Amatic SC"/>
                        </a:rPr>
                        <a:t>Summer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96285">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a:lnSpc>
                          <a:spcPct val="100000"/>
                        </a:lnSpc>
                        <a:spcBef>
                          <a:spcPts val="0"/>
                        </a:spcBef>
                        <a:spcAft>
                          <a:spcPts val="0"/>
                        </a:spcAft>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16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000" b="1" err="1">
                          <a:solidFill>
                            <a:srgbClr val="7030A0"/>
                          </a:solidFill>
                          <a:latin typeface="Amatic SC"/>
                          <a:cs typeface="Amatic SC"/>
                        </a:rPr>
                        <a:t>Superhereos</a:t>
                      </a:r>
                      <a:r>
                        <a:rPr lang="en-GB" sz="2000" b="1">
                          <a:solidFill>
                            <a:srgbClr val="7030A0"/>
                          </a:solidFill>
                          <a:latin typeface="Amatic SC"/>
                          <a:cs typeface="Amatic SC"/>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5230975">
                <a:tc>
                  <a:txBody>
                    <a:bodyPr/>
                    <a:lstStyle/>
                    <a:p>
                      <a:pPr algn="ctr"/>
                      <a:r>
                        <a:rPr lang="en-US" sz="3600" b="0">
                          <a:latin typeface="Amatic SC"/>
                          <a:cs typeface="Amatic SC"/>
                        </a:rPr>
                        <a:t>Writing </a:t>
                      </a:r>
                      <a:endParaRPr lang="en-US" sz="3600" b="0">
                        <a:latin typeface="Amatic SC" panose="00000500000000000000" pitchFamily="2" charset="-79"/>
                        <a:cs typeface="Amatic SC" panose="00000500000000000000" pitchFamily="2" charset="-79"/>
                      </a:endParaRPr>
                    </a:p>
                    <a:p>
                      <a:pPr algn="ctr"/>
                      <a:endParaRPr lang="en-US" sz="3600" b="0">
                        <a:latin typeface="Amatic SC" panose="00000500000000000000" pitchFamily="2" charset="-79"/>
                        <a:cs typeface="Amatic SC" panose="00000500000000000000" pitchFamily="2" charset="-79"/>
                      </a:endParaRPr>
                    </a:p>
                    <a:p>
                      <a:pPr algn="ctr"/>
                      <a:r>
                        <a:rPr lang="en-US" sz="1800" b="0">
                          <a:latin typeface="Amatic SC"/>
                          <a:cs typeface="Amatic SC"/>
                        </a:rPr>
                        <a:t>T4W used as stimulus across the year</a:t>
                      </a:r>
                    </a:p>
                    <a:p>
                      <a:pPr algn="ctr"/>
                      <a:endParaRPr lang="en-US" sz="1800" b="0">
                        <a:latin typeface="Amatic SC" panose="00000500000000000000" pitchFamily="2" charset="-79"/>
                        <a:cs typeface="Amatic SC" panose="00000500000000000000" pitchFamily="2" charset="-79"/>
                      </a:endParaRPr>
                    </a:p>
                    <a:p>
                      <a:pPr algn="ctr"/>
                      <a:r>
                        <a:rPr lang="en-US" sz="1800" b="0">
                          <a:latin typeface="Amatic SC"/>
                          <a:cs typeface="Amatic SC"/>
                        </a:rPr>
                        <a:t>Texts may vary due to</a:t>
                      </a:r>
                      <a:r>
                        <a:rPr lang="en-US" sz="1800" b="0" baseline="0">
                          <a:latin typeface="Amatic SC"/>
                          <a:cs typeface="Amatic SC"/>
                        </a:rPr>
                        <a:t> </a:t>
                      </a:r>
                      <a:r>
                        <a:rPr lang="en-US" sz="1800" b="0">
                          <a:latin typeface="Amatic SC"/>
                          <a:cs typeface="Amatic SC"/>
                        </a:rPr>
                        <a:t>children’s interests </a:t>
                      </a:r>
                    </a:p>
                    <a:p>
                      <a:pPr algn="ctr"/>
                      <a:endParaRPr lang="en-US" sz="1800" b="0">
                        <a:latin typeface="Amatic SC" panose="00000500000000000000" pitchFamily="2" charset="-79"/>
                        <a:cs typeface="Amatic SC" panose="00000500000000000000" pitchFamily="2" charset="-79"/>
                      </a:endParaRPr>
                    </a:p>
                    <a:p>
                      <a:pPr algn="ctr"/>
                      <a:r>
                        <a:rPr lang="en-US" sz="900">
                          <a:latin typeface="+mn-lt"/>
                        </a:rPr>
                        <a:t>Only ask children to write sentences when they have sufficient knowledge of letter-sound correspondences.</a:t>
                      </a:r>
                      <a:endParaRPr lang="en-GB" sz="900" b="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b="1" kern="1200">
                          <a:solidFill>
                            <a:schemeClr val="tx1"/>
                          </a:solidFill>
                          <a:effectLst/>
                          <a:latin typeface="+mn-lt"/>
                          <a:ea typeface="+mn-ea"/>
                          <a:cs typeface="Amatic SC"/>
                        </a:rPr>
                        <a:t>Texts as a Stimulus:</a:t>
                      </a:r>
                    </a:p>
                    <a:p>
                      <a:pPr marL="0" marR="0" lvl="0" indent="0" algn="ctr">
                        <a:lnSpc>
                          <a:spcPct val="100000"/>
                        </a:lnSpc>
                        <a:spcBef>
                          <a:spcPts val="0"/>
                        </a:spcBef>
                        <a:spcAft>
                          <a:spcPts val="0"/>
                        </a:spcAft>
                        <a:buNone/>
                      </a:pPr>
                      <a:r>
                        <a:rPr lang="en-GB" sz="1000" kern="1200">
                          <a:solidFill>
                            <a:schemeClr val="tx1"/>
                          </a:solidFill>
                          <a:effectLst/>
                          <a:latin typeface="+mn-lt"/>
                          <a:ea typeface="+mn-ea"/>
                          <a:cs typeface="Amatic SC"/>
                        </a:rPr>
                        <a:t>Only One You</a:t>
                      </a:r>
                    </a:p>
                    <a:p>
                      <a:pPr marL="0" marR="0" lvl="0" indent="0" algn="ctr">
                        <a:lnSpc>
                          <a:spcPct val="100000"/>
                        </a:lnSpc>
                        <a:spcBef>
                          <a:spcPts val="0"/>
                        </a:spcBef>
                        <a:spcAft>
                          <a:spcPts val="0"/>
                        </a:spcAft>
                        <a:buNone/>
                      </a:pPr>
                      <a:r>
                        <a:rPr lang="en-GB" sz="1000" kern="1200">
                          <a:solidFill>
                            <a:schemeClr val="tx1"/>
                          </a:solidFill>
                          <a:effectLst/>
                          <a:latin typeface="+mn-lt"/>
                          <a:ea typeface="+mn-ea"/>
                          <a:cs typeface="Amatic SC"/>
                        </a:rPr>
                        <a:t>Super Duper You</a:t>
                      </a:r>
                    </a:p>
                    <a:p>
                      <a:pPr marL="0" marR="0" lvl="0" indent="0" algn="ctr">
                        <a:lnSpc>
                          <a:spcPct val="100000"/>
                        </a:lnSpc>
                        <a:spcBef>
                          <a:spcPts val="0"/>
                        </a:spcBef>
                        <a:spcAft>
                          <a:spcPts val="0"/>
                        </a:spcAft>
                        <a:buNone/>
                      </a:pPr>
                      <a:r>
                        <a:rPr lang="en-GB" sz="1000" kern="1200">
                          <a:solidFill>
                            <a:schemeClr val="tx1"/>
                          </a:solidFill>
                          <a:effectLst/>
                          <a:latin typeface="+mn-lt"/>
                          <a:ea typeface="+mn-ea"/>
                          <a:cs typeface="Amatic SC"/>
                        </a:rPr>
                        <a:t>Elmer</a:t>
                      </a:r>
                    </a:p>
                    <a:p>
                      <a:pPr marL="0" marR="0" lvl="0" indent="0" algn="ctr">
                        <a:lnSpc>
                          <a:spcPct val="100000"/>
                        </a:lnSpc>
                        <a:spcBef>
                          <a:spcPts val="0"/>
                        </a:spcBef>
                        <a:spcAft>
                          <a:spcPts val="0"/>
                        </a:spcAft>
                        <a:buNone/>
                      </a:pPr>
                      <a:r>
                        <a:rPr lang="en-GB" sz="1000" kern="1200">
                          <a:solidFill>
                            <a:schemeClr val="tx1"/>
                          </a:solidFill>
                          <a:effectLst/>
                          <a:latin typeface="+mn-lt"/>
                          <a:ea typeface="+mn-ea"/>
                          <a:cs typeface="Amatic SC"/>
                        </a:rPr>
                        <a:t>The Little Red Hen </a:t>
                      </a:r>
                    </a:p>
                    <a:p>
                      <a:pPr marL="0" marR="0" lvl="0" indent="0" algn="ctr">
                        <a:lnSpc>
                          <a:spcPct val="100000"/>
                        </a:lnSpc>
                        <a:spcBef>
                          <a:spcPts val="0"/>
                        </a:spcBef>
                        <a:spcAft>
                          <a:spcPts val="0"/>
                        </a:spcAft>
                        <a:buNone/>
                      </a:pPr>
                      <a:r>
                        <a:rPr lang="en-GB" sz="1000" kern="1200">
                          <a:solidFill>
                            <a:schemeClr val="tx1"/>
                          </a:solidFill>
                          <a:effectLst/>
                          <a:latin typeface="+mn-lt"/>
                          <a:ea typeface="+mn-ea"/>
                          <a:cs typeface="Amatic SC"/>
                        </a:rPr>
                        <a:t>I'm absolutely too small for school </a:t>
                      </a:r>
                      <a:endParaRPr lang="en-GB"/>
                    </a:p>
                    <a:p>
                      <a:pPr marL="0" marR="0" lvl="0" indent="0" algn="ctr">
                        <a:lnSpc>
                          <a:spcPct val="100000"/>
                        </a:lnSpc>
                        <a:spcBef>
                          <a:spcPts val="0"/>
                        </a:spcBef>
                        <a:spcAft>
                          <a:spcPts val="0"/>
                        </a:spcAft>
                        <a:buNone/>
                      </a:pPr>
                      <a:r>
                        <a:rPr lang="en-GB" sz="1000" kern="1200">
                          <a:solidFill>
                            <a:schemeClr val="tx1"/>
                          </a:solidFill>
                          <a:effectLst/>
                          <a:latin typeface="+mn-lt"/>
                          <a:ea typeface="+mn-ea"/>
                          <a:cs typeface="Amatic SC"/>
                        </a:rPr>
                        <a:t>The Colour Monster</a:t>
                      </a:r>
                    </a:p>
                    <a:p>
                      <a:pPr marL="0" marR="0" lvl="0" indent="0" algn="ctr">
                        <a:lnSpc>
                          <a:spcPct val="100000"/>
                        </a:lnSpc>
                        <a:spcBef>
                          <a:spcPts val="0"/>
                        </a:spcBef>
                        <a:spcAft>
                          <a:spcPts val="0"/>
                        </a:spcAft>
                        <a:buNone/>
                      </a:pPr>
                      <a:r>
                        <a:rPr lang="en-GB" sz="1000" kern="1200">
                          <a:solidFill>
                            <a:schemeClr val="tx1"/>
                          </a:solidFill>
                          <a:effectLst/>
                          <a:latin typeface="+mn-lt"/>
                          <a:ea typeface="+mn-ea"/>
                          <a:cs typeface="Amatic SC"/>
                        </a:rPr>
                        <a:t>The </a:t>
                      </a:r>
                      <a:r>
                        <a:rPr lang="en-GB" sz="1000" kern="1200" err="1">
                          <a:solidFill>
                            <a:schemeClr val="tx1"/>
                          </a:solidFill>
                          <a:effectLst/>
                          <a:latin typeface="+mn-lt"/>
                          <a:ea typeface="+mn-ea"/>
                          <a:cs typeface="Amatic SC"/>
                        </a:rPr>
                        <a:t>Cololur</a:t>
                      </a:r>
                      <a:r>
                        <a:rPr lang="en-GB" sz="1000" kern="1200">
                          <a:solidFill>
                            <a:schemeClr val="tx1"/>
                          </a:solidFill>
                          <a:effectLst/>
                          <a:latin typeface="+mn-lt"/>
                          <a:ea typeface="+mn-ea"/>
                          <a:cs typeface="Amatic SC"/>
                        </a:rPr>
                        <a:t> Monster goes to school</a:t>
                      </a:r>
                    </a:p>
                    <a:p>
                      <a:pPr marL="0" marR="0" lvl="0" indent="0" algn="ctr">
                        <a:lnSpc>
                          <a:spcPct val="100000"/>
                        </a:lnSpc>
                        <a:spcBef>
                          <a:spcPts val="0"/>
                        </a:spcBef>
                        <a:spcAft>
                          <a:spcPts val="0"/>
                        </a:spcAft>
                        <a:buNone/>
                      </a:pPr>
                      <a:r>
                        <a:rPr lang="en-GB" sz="1000" kern="1200">
                          <a:solidFill>
                            <a:schemeClr val="tx1"/>
                          </a:solidFill>
                          <a:effectLst/>
                          <a:latin typeface="+mn-lt"/>
                          <a:ea typeface="+mn-ea"/>
                          <a:cs typeface="Amatic SC"/>
                        </a:rPr>
                        <a:t>What makes me a me</a:t>
                      </a:r>
                    </a:p>
                    <a:p>
                      <a:pPr marL="0" marR="0" lvl="0" indent="0" algn="ctr">
                        <a:lnSpc>
                          <a:spcPct val="100000"/>
                        </a:lnSpc>
                        <a:spcBef>
                          <a:spcPts val="0"/>
                        </a:spcBef>
                        <a:spcAft>
                          <a:spcPts val="0"/>
                        </a:spcAft>
                        <a:buNone/>
                      </a:pPr>
                      <a:r>
                        <a:rPr lang="en-GB" sz="1000" kern="1200">
                          <a:solidFill>
                            <a:schemeClr val="tx1"/>
                          </a:solidFill>
                          <a:effectLst/>
                          <a:latin typeface="+mn-lt"/>
                          <a:ea typeface="+mn-ea"/>
                          <a:cs typeface="Amatic SC"/>
                        </a:rPr>
                        <a:t>Room on a Broom </a:t>
                      </a:r>
                    </a:p>
                    <a:p>
                      <a:pPr marL="0" marR="0" lvl="0" indent="0" algn="l" rtl="0" eaLnBrk="1" fontAlgn="base" latinLnBrk="0" hangingPunct="1">
                        <a:lnSpc>
                          <a:spcPct val="100000"/>
                        </a:lnSpc>
                        <a:spcBef>
                          <a:spcPts val="0"/>
                        </a:spcBef>
                        <a:spcAft>
                          <a:spcPts val="0"/>
                        </a:spcAft>
                        <a:buClrTx/>
                        <a:buSzTx/>
                        <a:buFontTx/>
                        <a:buNone/>
                      </a:pPr>
                      <a:endParaRPr lang="en-GB" sz="1000" kern="1200">
                        <a:solidFill>
                          <a:schemeClr val="bg1">
                            <a:lumMod val="50000"/>
                          </a:schemeClr>
                        </a:solidFill>
                        <a:effectLst/>
                        <a:latin typeface="+mn-lt"/>
                        <a:ea typeface="+mn-ea"/>
                        <a:cs typeface="Amatic SC"/>
                      </a:endParaRP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kern="1200">
                          <a:solidFill>
                            <a:schemeClr val="tx1"/>
                          </a:solidFill>
                          <a:effectLst/>
                          <a:latin typeface="+mn-lt"/>
                          <a:ea typeface="+mn-ea"/>
                          <a:cs typeface="Amatic SC"/>
                        </a:rPr>
                        <a:t>Retell the story, sequence the story, explore new vocabulary,</a:t>
                      </a:r>
                      <a:r>
                        <a:rPr lang="en-GB" sz="1000" kern="1200" baseline="0">
                          <a:solidFill>
                            <a:schemeClr val="tx1"/>
                          </a:solidFill>
                          <a:effectLst/>
                          <a:latin typeface="+mn-lt"/>
                          <a:ea typeface="+mn-ea"/>
                          <a:cs typeface="Amatic SC"/>
                        </a:rPr>
                        <a:t> introduce story mapping. Lists, labels, recipes</a:t>
                      </a:r>
                      <a:endParaRPr lang="en-GB" sz="1000" kern="1200">
                        <a:solidFill>
                          <a:schemeClr val="tx1"/>
                        </a:solidFill>
                        <a:effectLst/>
                        <a:latin typeface="+mn-lt"/>
                        <a:ea typeface="+mn-ea"/>
                        <a:cs typeface="Amatic SC"/>
                      </a:endParaRPr>
                    </a:p>
                    <a:p>
                      <a:pPr marL="0" marR="0" lvl="0" indent="0" algn="ctr" defTabSz="914400" rtl="0" eaLnBrk="1" fontAlgn="base" latinLnBrk="0" hangingPunct="1">
                        <a:lnSpc>
                          <a:spcPct val="100000"/>
                        </a:lnSpc>
                        <a:spcBef>
                          <a:spcPts val="0"/>
                        </a:spcBef>
                        <a:spcAft>
                          <a:spcPts val="0"/>
                        </a:spcAft>
                        <a:buClrTx/>
                        <a:buSzTx/>
                        <a:buFontTx/>
                        <a:buNone/>
                        <a:tabLst/>
                        <a:defRPr/>
                      </a:pPr>
                      <a:endParaRPr lang="en-GB" sz="1000" kern="1200">
                        <a:solidFill>
                          <a:schemeClr val="tx1"/>
                        </a:solidFill>
                        <a:effectLst/>
                        <a:latin typeface="+mn-lt"/>
                        <a:ea typeface="+mn-ea"/>
                        <a:cs typeface="Amatic SC"/>
                      </a:endParaRPr>
                    </a:p>
                    <a:p>
                      <a:pPr marL="0" marR="0" lvl="0" indent="0" algn="ctr" rtl="0" eaLnBrk="1" fontAlgn="base" latinLnBrk="0" hangingPunct="1">
                        <a:lnSpc>
                          <a:spcPct val="100000"/>
                        </a:lnSpc>
                        <a:spcBef>
                          <a:spcPts val="0"/>
                        </a:spcBef>
                        <a:spcAft>
                          <a:spcPts val="0"/>
                        </a:spcAft>
                        <a:buClrTx/>
                        <a:buSzTx/>
                        <a:buFontTx/>
                        <a:buNone/>
                      </a:pPr>
                      <a:r>
                        <a:rPr lang="en-GB" sz="1000" kern="1200">
                          <a:solidFill>
                            <a:schemeClr val="bg1">
                              <a:lumMod val="50000"/>
                            </a:schemeClr>
                          </a:solidFill>
                          <a:effectLst/>
                          <a:latin typeface="+mn-lt"/>
                          <a:ea typeface="+mn-ea"/>
                          <a:cs typeface="Amatic SC"/>
                        </a:rPr>
                        <a:t>Dominant hand, tripod grip, mark making, giving meaning to marks and labelling. Shopping lists, </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kern="1200">
                          <a:solidFill>
                            <a:schemeClr val="bg1">
                              <a:lumMod val="50000"/>
                            </a:schemeClr>
                          </a:solidFill>
                          <a:effectLst/>
                          <a:latin typeface="+mn-lt"/>
                          <a:ea typeface="+mn-ea"/>
                          <a:cs typeface="Amatic SC"/>
                        </a:rPr>
                        <a:t>Writing initial sounds and simple captions. </a:t>
                      </a:r>
                    </a:p>
                    <a:p>
                      <a:pPr marL="0" marR="0" lvl="0" indent="0" algn="ctr" rtl="0" eaLnBrk="1" fontAlgn="base" latinLnBrk="0" hangingPunct="1">
                        <a:lnSpc>
                          <a:spcPct val="100000"/>
                        </a:lnSpc>
                        <a:spcBef>
                          <a:spcPts val="0"/>
                        </a:spcBef>
                        <a:spcAft>
                          <a:spcPts val="0"/>
                        </a:spcAft>
                        <a:buClrTx/>
                        <a:buSzTx/>
                        <a:buFontTx/>
                        <a:buNone/>
                      </a:pPr>
                      <a:r>
                        <a:rPr lang="en-US" sz="1000">
                          <a:solidFill>
                            <a:schemeClr val="bg1">
                              <a:lumMod val="50000"/>
                            </a:schemeClr>
                          </a:solidFill>
                          <a:effectLst/>
                          <a:latin typeface="+mn-lt"/>
                          <a:ea typeface="Calibri" panose="020F0502020204030204" pitchFamily="34" charset="0"/>
                          <a:cs typeface="Amatic SC"/>
                        </a:rPr>
                        <a:t>Use initial sounds to label characters / images. Silly soup. </a:t>
                      </a:r>
                      <a:r>
                        <a:rPr lang="en-GB" sz="1000">
                          <a:solidFill>
                            <a:schemeClr val="bg1">
                              <a:lumMod val="50000"/>
                            </a:schemeClr>
                          </a:solidFill>
                        </a:rPr>
                        <a:t>Names Labels. Captions Lists Diagrams Messages – Create a Message centre! </a:t>
                      </a:r>
                      <a:endParaRPr lang="en-US" sz="1000">
                        <a:solidFill>
                          <a:schemeClr val="bg1">
                            <a:lumMod val="50000"/>
                          </a:schemeClr>
                        </a:solidFill>
                        <a:effectLst/>
                        <a:latin typeface="+mn-lt"/>
                        <a:ea typeface="Calibri" panose="020F0502020204030204" pitchFamily="34" charset="0"/>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a:solidFill>
                            <a:schemeClr val="tx1"/>
                          </a:solidFill>
                          <a:effectLst/>
                          <a:latin typeface="+mn-lt"/>
                          <a:ea typeface="+mn-ea"/>
                          <a:cs typeface="Amatic SC"/>
                        </a:rPr>
                        <a:t>Texts as a Stimulus:</a:t>
                      </a:r>
                    </a:p>
                    <a:p>
                      <a:pPr algn="ctr">
                        <a:lnSpc>
                          <a:spcPct val="100000"/>
                        </a:lnSpc>
                        <a:spcAft>
                          <a:spcPts val="0"/>
                        </a:spcAft>
                      </a:pPr>
                      <a:r>
                        <a:rPr lang="en-GB" sz="1000">
                          <a:solidFill>
                            <a:schemeClr val="tx1"/>
                          </a:solidFill>
                          <a:effectLst/>
                          <a:latin typeface="+mn-lt"/>
                          <a:ea typeface="Calibri" panose="020F0502020204030204" pitchFamily="34" charset="0"/>
                          <a:cs typeface="Amatic SC"/>
                        </a:rPr>
                        <a:t>Goldilocks and the Three Bears</a:t>
                      </a:r>
                    </a:p>
                    <a:p>
                      <a:pPr lvl="0" algn="ctr">
                        <a:lnSpc>
                          <a:spcPct val="100000"/>
                        </a:lnSpc>
                        <a:spcAft>
                          <a:spcPts val="0"/>
                        </a:spcAft>
                        <a:buNone/>
                      </a:pPr>
                      <a:r>
                        <a:rPr lang="en-GB" sz="1000" err="1">
                          <a:solidFill>
                            <a:schemeClr val="tx1"/>
                          </a:solidFill>
                          <a:effectLst/>
                          <a:latin typeface="+mn-lt"/>
                          <a:ea typeface="Calibri" panose="020F0502020204030204" pitchFamily="34" charset="0"/>
                          <a:cs typeface="Amatic SC"/>
                        </a:rPr>
                        <a:t>GingerBread</a:t>
                      </a:r>
                      <a:r>
                        <a:rPr lang="en-GB" sz="1000">
                          <a:solidFill>
                            <a:schemeClr val="tx1"/>
                          </a:solidFill>
                          <a:effectLst/>
                          <a:latin typeface="+mn-lt"/>
                          <a:ea typeface="Calibri" panose="020F0502020204030204" pitchFamily="34" charset="0"/>
                          <a:cs typeface="Amatic SC"/>
                        </a:rPr>
                        <a:t> Man</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Three Billy Goats Gruff</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Three Little Pigs</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Little Red Riding Hood</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Jack and the Beanstalk</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The Jolly Christmas Postman</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Rama and Sita</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The Christmas Story</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12 Days of Christmas</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The Night Before Christmas</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Stickman</a:t>
                      </a:r>
                    </a:p>
                    <a:p>
                      <a:pPr algn="ctr">
                        <a:lnSpc>
                          <a:spcPct val="100000"/>
                        </a:lnSpc>
                        <a:spcAft>
                          <a:spcPts val="800"/>
                        </a:spcAft>
                      </a:pPr>
                      <a:endParaRPr lang="en-GB" sz="1000">
                        <a:solidFill>
                          <a:schemeClr val="tx1"/>
                        </a:solidFill>
                        <a:effectLst/>
                        <a:latin typeface="+mn-lt"/>
                        <a:ea typeface="Calibri" panose="020F0502020204030204" pitchFamily="34" charset="0"/>
                        <a:cs typeface="Amatic SC"/>
                      </a:endParaRPr>
                    </a:p>
                    <a:p>
                      <a:pPr algn="ctr">
                        <a:lnSpc>
                          <a:spcPct val="100000"/>
                        </a:lnSpc>
                        <a:spcAft>
                          <a:spcPts val="800"/>
                        </a:spcAft>
                      </a:pPr>
                      <a:r>
                        <a:rPr lang="en-GB" sz="1000">
                          <a:solidFill>
                            <a:schemeClr val="tx1"/>
                          </a:solidFill>
                          <a:effectLst/>
                          <a:latin typeface="+mn-lt"/>
                          <a:ea typeface="Calibri" panose="020F0502020204030204" pitchFamily="34" charset="0"/>
                          <a:cs typeface="Amatic SC"/>
                        </a:rPr>
                        <a:t>Retell the story, sequencing the story, drawing our own story maps.</a:t>
                      </a:r>
                      <a:r>
                        <a:rPr lang="en-GB" sz="1000" baseline="0">
                          <a:solidFill>
                            <a:schemeClr val="tx1"/>
                          </a:solidFill>
                          <a:effectLst/>
                          <a:latin typeface="+mn-lt"/>
                          <a:ea typeface="Calibri" panose="020F0502020204030204" pitchFamily="34" charset="0"/>
                          <a:cs typeface="Amatic SC"/>
                        </a:rPr>
                        <a:t> </a:t>
                      </a:r>
                      <a:r>
                        <a:rPr lang="en-GB" sz="1000">
                          <a:solidFill>
                            <a:schemeClr val="tx1"/>
                          </a:solidFill>
                          <a:effectLst/>
                          <a:latin typeface="+mn-lt"/>
                          <a:ea typeface="Calibri" panose="020F0502020204030204" pitchFamily="34" charset="0"/>
                          <a:cs typeface="Amatic SC"/>
                        </a:rPr>
                        <a:t>Lists,</a:t>
                      </a:r>
                      <a:r>
                        <a:rPr lang="en-GB" sz="1000" baseline="0">
                          <a:solidFill>
                            <a:schemeClr val="tx1"/>
                          </a:solidFill>
                          <a:effectLst/>
                          <a:latin typeface="+mn-lt"/>
                          <a:ea typeface="Calibri" panose="020F0502020204030204" pitchFamily="34" charset="0"/>
                          <a:cs typeface="Amatic SC"/>
                        </a:rPr>
                        <a:t> labels, wanted posters</a:t>
                      </a:r>
                    </a:p>
                    <a:p>
                      <a:pPr algn="ctr">
                        <a:lnSpc>
                          <a:spcPct val="100000"/>
                        </a:lnSpc>
                        <a:spcAft>
                          <a:spcPts val="0"/>
                        </a:spcAft>
                      </a:pPr>
                      <a:endParaRPr lang="en-GB" sz="1000">
                        <a:solidFill>
                          <a:schemeClr val="tx1"/>
                        </a:solidFill>
                        <a:effectLst/>
                        <a:latin typeface="+mn-lt"/>
                        <a:ea typeface="Calibri" panose="020F0502020204030204" pitchFamily="34" charset="0"/>
                        <a:cs typeface="Amatic SC"/>
                      </a:endParaRPr>
                    </a:p>
                    <a:p>
                      <a:pPr algn="ctr">
                        <a:lnSpc>
                          <a:spcPct val="100000"/>
                        </a:lnSpc>
                        <a:spcAft>
                          <a:spcPts val="800"/>
                        </a:spcAft>
                      </a:pPr>
                      <a:r>
                        <a:rPr lang="en-GB" sz="1000">
                          <a:solidFill>
                            <a:schemeClr val="bg1">
                              <a:lumMod val="50000"/>
                            </a:schemeClr>
                          </a:solidFill>
                          <a:effectLst/>
                          <a:latin typeface="+mn-lt"/>
                          <a:ea typeface="Calibri" panose="020F0502020204030204" pitchFamily="34" charset="0"/>
                          <a:cs typeface="Amatic SC"/>
                        </a:rPr>
                        <a:t>Name writing, labelling using initial sounds, story scribing. Retelling stories in writing area, instructions for porridge. </a:t>
                      </a:r>
                      <a:r>
                        <a:rPr lang="en-US" sz="1000">
                          <a:solidFill>
                            <a:schemeClr val="bg1">
                              <a:lumMod val="50000"/>
                            </a:schemeClr>
                          </a:solidFill>
                        </a:rPr>
                        <a:t>Help children identify the sound that is tricky to spell. Sequence the story. </a:t>
                      </a:r>
                      <a:r>
                        <a:rPr lang="en-US" sz="1000">
                          <a:solidFill>
                            <a:schemeClr val="bg1">
                              <a:lumMod val="50000"/>
                            </a:schemeClr>
                          </a:solidFill>
                          <a:effectLst/>
                          <a:latin typeface="+mn-lt"/>
                          <a:cs typeface="Amatic SC"/>
                        </a:rPr>
                        <a:t>Write</a:t>
                      </a:r>
                      <a:r>
                        <a:rPr lang="en-US" sz="1000">
                          <a:solidFill>
                            <a:schemeClr val="bg1">
                              <a:lumMod val="50000"/>
                            </a:schemeClr>
                          </a:solidFill>
                          <a:effectLst/>
                          <a:latin typeface="+mn-lt"/>
                          <a:ea typeface="Calibri" panose="020F0502020204030204" pitchFamily="34" charset="0"/>
                          <a:cs typeface="Amatic SC"/>
                        </a:rPr>
                        <a:t> a caption.</a:t>
                      </a:r>
                      <a:endParaRPr lang="en-GB" sz="1000">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a:solidFill>
                            <a:schemeClr val="tx1"/>
                          </a:solidFill>
                          <a:effectLst/>
                          <a:latin typeface="+mn-lt"/>
                          <a:ea typeface="+mn-ea"/>
                          <a:cs typeface="Amatic SC"/>
                        </a:rPr>
                        <a:t>Texts as a Stimulus: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a:latin typeface="+mn-lt"/>
                        </a:rPr>
                        <a:t>Peace at Last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a:solidFill>
                            <a:schemeClr val="tx1"/>
                          </a:solidFill>
                          <a:effectLst/>
                          <a:latin typeface="+mn-lt"/>
                          <a:ea typeface="Calibri" panose="020F0502020204030204" pitchFamily="34" charset="0"/>
                          <a:cs typeface="Amatic SC"/>
                        </a:rPr>
                        <a:t>Whatever Next</a:t>
                      </a:r>
                    </a:p>
                    <a:p>
                      <a:pPr marL="0" marR="0" lvl="0" indent="0" algn="ctr">
                        <a:lnSpc>
                          <a:spcPct val="100000"/>
                        </a:lnSpc>
                        <a:spcBef>
                          <a:spcPts val="0"/>
                        </a:spcBef>
                        <a:spcAft>
                          <a:spcPts val="0"/>
                        </a:spcAft>
                        <a:buClrTx/>
                        <a:buSzTx/>
                        <a:buFontTx/>
                        <a:buNone/>
                      </a:pPr>
                      <a:r>
                        <a:rPr lang="en-US" sz="1000">
                          <a:solidFill>
                            <a:schemeClr val="tx1"/>
                          </a:solidFill>
                          <a:effectLst/>
                          <a:latin typeface="+mn-lt"/>
                          <a:ea typeface="Calibri" panose="020F0502020204030204" pitchFamily="34" charset="0"/>
                          <a:cs typeface="Amatic SC"/>
                        </a:rPr>
                        <a:t>The Way Back Home</a:t>
                      </a:r>
                    </a:p>
                    <a:p>
                      <a:pPr marL="0" marR="0" lvl="0" indent="0" algn="ctr">
                        <a:lnSpc>
                          <a:spcPct val="100000"/>
                        </a:lnSpc>
                        <a:spcBef>
                          <a:spcPts val="0"/>
                        </a:spcBef>
                        <a:spcAft>
                          <a:spcPts val="0"/>
                        </a:spcAft>
                        <a:buClrTx/>
                        <a:buSzTx/>
                        <a:buFontTx/>
                        <a:buNone/>
                      </a:pPr>
                      <a:r>
                        <a:rPr lang="en-US" sz="1000">
                          <a:solidFill>
                            <a:schemeClr val="tx1"/>
                          </a:solidFill>
                          <a:effectLst/>
                          <a:latin typeface="+mn-lt"/>
                          <a:ea typeface="Calibri" panose="020F0502020204030204" pitchFamily="34" charset="0"/>
                          <a:cs typeface="Amatic SC"/>
                        </a:rPr>
                        <a:t>Train Ride</a:t>
                      </a:r>
                    </a:p>
                    <a:p>
                      <a:pPr marL="0" marR="0" lvl="0" indent="0" algn="ctr">
                        <a:lnSpc>
                          <a:spcPct val="100000"/>
                        </a:lnSpc>
                        <a:spcBef>
                          <a:spcPts val="0"/>
                        </a:spcBef>
                        <a:spcAft>
                          <a:spcPts val="0"/>
                        </a:spcAft>
                        <a:buClrTx/>
                        <a:buSzTx/>
                        <a:buFontTx/>
                        <a:buNone/>
                      </a:pPr>
                      <a:r>
                        <a:rPr lang="en-US" sz="1000">
                          <a:solidFill>
                            <a:schemeClr val="tx1"/>
                          </a:solidFill>
                          <a:effectLst/>
                          <a:latin typeface="+mn-lt"/>
                          <a:ea typeface="Calibri" panose="020F0502020204030204" pitchFamily="34" charset="0"/>
                          <a:cs typeface="Amatic SC"/>
                        </a:rPr>
                        <a:t>Lost and Found</a:t>
                      </a:r>
                    </a:p>
                    <a:p>
                      <a:pPr marL="0" marR="0" lvl="0" indent="0" algn="ctr">
                        <a:lnSpc>
                          <a:spcPct val="100000"/>
                        </a:lnSpc>
                        <a:spcBef>
                          <a:spcPts val="0"/>
                        </a:spcBef>
                        <a:spcAft>
                          <a:spcPts val="0"/>
                        </a:spcAft>
                        <a:buClrTx/>
                        <a:buSzTx/>
                        <a:buFontTx/>
                        <a:buNone/>
                      </a:pPr>
                      <a:r>
                        <a:rPr lang="en-US" sz="1000">
                          <a:solidFill>
                            <a:schemeClr val="tx1"/>
                          </a:solidFill>
                          <a:effectLst/>
                          <a:latin typeface="+mn-lt"/>
                          <a:ea typeface="Calibri" panose="020F0502020204030204" pitchFamily="34" charset="0"/>
                          <a:cs typeface="Amatic SC"/>
                        </a:rPr>
                        <a:t>Stuck</a:t>
                      </a:r>
                    </a:p>
                    <a:p>
                      <a:pPr marL="0" marR="0" lvl="0" indent="0" algn="ctr">
                        <a:lnSpc>
                          <a:spcPct val="100000"/>
                        </a:lnSpc>
                        <a:spcBef>
                          <a:spcPts val="0"/>
                        </a:spcBef>
                        <a:spcAft>
                          <a:spcPts val="0"/>
                        </a:spcAft>
                        <a:buClrTx/>
                        <a:buSzTx/>
                        <a:buFontTx/>
                        <a:buNone/>
                      </a:pPr>
                      <a:r>
                        <a:rPr lang="en-US" sz="1000">
                          <a:solidFill>
                            <a:schemeClr val="tx1"/>
                          </a:solidFill>
                          <a:effectLst/>
                          <a:latin typeface="+mn-lt"/>
                          <a:ea typeface="Calibri" panose="020F0502020204030204" pitchFamily="34" charset="0"/>
                          <a:cs typeface="Amatic SC"/>
                        </a:rPr>
                        <a:t>How to catch a star</a:t>
                      </a:r>
                    </a:p>
                    <a:p>
                      <a:pPr marL="0" marR="0" lvl="0" indent="0" algn="ctr" rtl="0" eaLnBrk="1" fontAlgn="auto" latinLnBrk="0" hangingPunct="1">
                        <a:lnSpc>
                          <a:spcPct val="100000"/>
                        </a:lnSpc>
                        <a:spcBef>
                          <a:spcPts val="0"/>
                        </a:spcBef>
                        <a:spcAft>
                          <a:spcPts val="0"/>
                        </a:spcAft>
                        <a:buClrTx/>
                        <a:buSzTx/>
                        <a:buFontTx/>
                        <a:buNone/>
                      </a:pPr>
                      <a:endParaRPr lang="en-US" sz="1000">
                        <a:solidFill>
                          <a:schemeClr val="tx1"/>
                        </a:solidFill>
                        <a:effectLst/>
                        <a:latin typeface="+mn-lt"/>
                        <a:ea typeface="Calibri" panose="020F0502020204030204" pitchFamily="34" charset="0"/>
                        <a:cs typeface="Amatic SC"/>
                      </a:endParaRPr>
                    </a:p>
                    <a:p>
                      <a:pPr marL="0" marR="0" lvl="0" indent="0" algn="ctr" rtl="0" eaLnBrk="1" fontAlgn="auto" latinLnBrk="0" hangingPunct="1">
                        <a:lnSpc>
                          <a:spcPct val="100000"/>
                        </a:lnSpc>
                        <a:spcBef>
                          <a:spcPts val="0"/>
                        </a:spcBef>
                        <a:spcAft>
                          <a:spcPts val="0"/>
                        </a:spcAft>
                        <a:buClrTx/>
                        <a:buSzTx/>
                        <a:buFontTx/>
                        <a:buNone/>
                      </a:pPr>
                      <a:endParaRPr lang="en-US" sz="1000">
                        <a:solidFill>
                          <a:schemeClr val="tx1"/>
                        </a:solidFill>
                        <a:effectLst/>
                        <a:latin typeface="+mn-lt"/>
                        <a:ea typeface="Calibri" panose="020F0502020204030204" pitchFamily="34" charset="0"/>
                        <a:cs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a:solidFill>
                            <a:schemeClr val="tx1"/>
                          </a:solidFill>
                          <a:effectLst/>
                          <a:latin typeface="+mn-lt"/>
                          <a:ea typeface="Calibri" panose="020F0502020204030204" pitchFamily="34" charset="0"/>
                          <a:cs typeface="Amatic SC"/>
                        </a:rPr>
                        <a:t>Imitation and Innovation</a:t>
                      </a:r>
                      <a:r>
                        <a:rPr lang="en-US" sz="1000" baseline="0">
                          <a:solidFill>
                            <a:schemeClr val="tx1"/>
                          </a:solidFill>
                          <a:effectLst/>
                          <a:latin typeface="+mn-lt"/>
                          <a:ea typeface="Calibri" panose="020F0502020204030204" pitchFamily="34" charset="0"/>
                          <a:cs typeface="Amatic SC"/>
                        </a:rPr>
                        <a:t> of the story through story maps with labels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baseline="0">
                        <a:solidFill>
                          <a:schemeClr val="tx1"/>
                        </a:solidFill>
                        <a:effectLst/>
                        <a:latin typeface="+mn-lt"/>
                        <a:ea typeface="Calibri" panose="020F0502020204030204" pitchFamily="34" charset="0"/>
                        <a:cs typeface="Amatic SC"/>
                      </a:endParaRPr>
                    </a:p>
                    <a:p>
                      <a:pPr marL="0" marR="0" lvl="0" indent="0" algn="ctr" rtl="0" eaLnBrk="1" fontAlgn="auto" latinLnBrk="0" hangingPunct="1">
                        <a:lnSpc>
                          <a:spcPct val="100000"/>
                        </a:lnSpc>
                        <a:spcBef>
                          <a:spcPts val="0"/>
                        </a:spcBef>
                        <a:spcAft>
                          <a:spcPts val="0"/>
                        </a:spcAft>
                        <a:buClrTx/>
                        <a:buSzTx/>
                        <a:buFontTx/>
                        <a:buNone/>
                      </a:pPr>
                      <a:endParaRPr lang="en-US" sz="1000" baseline="0">
                        <a:solidFill>
                          <a:schemeClr val="tx1"/>
                        </a:solidFill>
                        <a:effectLst/>
                        <a:latin typeface="+mn-lt"/>
                        <a:ea typeface="Calibri" panose="020F0502020204030204" pitchFamily="34" charset="0"/>
                        <a:cs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a:solidFill>
                          <a:schemeClr val="tx1"/>
                        </a:solidFill>
                        <a:effectLst/>
                        <a:latin typeface="+mn-lt"/>
                        <a:ea typeface="Calibri" panose="020F0502020204030204" pitchFamily="34" charset="0"/>
                        <a:cs typeface="Amatic SC"/>
                      </a:endParaRPr>
                    </a:p>
                    <a:p>
                      <a:pPr marL="0" marR="0" lvl="0" indent="0" algn="ctr" defTabSz="914400" rtl="0" eaLnBrk="1" fontAlgn="auto" latinLnBrk="0" hangingPunct="1">
                        <a:lnSpc>
                          <a:spcPct val="100000"/>
                        </a:lnSpc>
                        <a:spcBef>
                          <a:spcPts val="0"/>
                        </a:spcBef>
                        <a:spcAft>
                          <a:spcPts val="800"/>
                        </a:spcAft>
                        <a:buClrTx/>
                        <a:buSzTx/>
                        <a:buFontTx/>
                        <a:buNone/>
                        <a:tabLst/>
                        <a:defRPr/>
                      </a:pPr>
                      <a:r>
                        <a:rPr lang="en-GB" sz="1000">
                          <a:solidFill>
                            <a:schemeClr val="bg1">
                              <a:lumMod val="50000"/>
                            </a:schemeClr>
                          </a:solidFill>
                          <a:effectLst/>
                          <a:latin typeface="+mn-lt"/>
                          <a:ea typeface="Calibri" panose="020F0502020204030204" pitchFamily="34" charset="0"/>
                          <a:cs typeface="Amatic SC"/>
                        </a:rPr>
                        <a:t>Creating own story maps. Writing some of the tricky words such as I, me, my, like, to, the. Writing CVC words, Labels using CVC, CVCC, CCVC words.</a:t>
                      </a:r>
                    </a:p>
                    <a:p>
                      <a:pPr marL="0" marR="0" lvl="0" indent="0" algn="ctr" rtl="0" eaLnBrk="1" fontAlgn="auto" latinLnBrk="0" hangingPunct="1">
                        <a:lnSpc>
                          <a:spcPct val="100000"/>
                        </a:lnSpc>
                        <a:spcBef>
                          <a:spcPts val="0"/>
                        </a:spcBef>
                        <a:spcAft>
                          <a:spcPts val="800"/>
                        </a:spcAft>
                        <a:buClrTx/>
                        <a:buSzTx/>
                        <a:buFontTx/>
                        <a:buNone/>
                      </a:pPr>
                      <a:r>
                        <a:rPr lang="en-US" sz="1000">
                          <a:solidFill>
                            <a:schemeClr val="bg1">
                              <a:lumMod val="50000"/>
                            </a:schemeClr>
                          </a:solidFill>
                        </a:rPr>
                        <a:t>Guided writing based around developing short sentences in a meaningful context. Create a story board. </a:t>
                      </a:r>
                    </a:p>
                    <a:p>
                      <a:pPr marL="0" marR="0" lvl="0" indent="0" algn="ctr" defTabSz="914400" rtl="0" eaLnBrk="1" fontAlgn="auto" latinLnBrk="0" hangingPunct="1">
                        <a:lnSpc>
                          <a:spcPct val="100000"/>
                        </a:lnSpc>
                        <a:spcBef>
                          <a:spcPts val="0"/>
                        </a:spcBef>
                        <a:spcAft>
                          <a:spcPts val="800"/>
                        </a:spcAft>
                        <a:buClrTx/>
                        <a:buSzTx/>
                        <a:buFontTx/>
                        <a:buNone/>
                        <a:tabLst/>
                        <a:defRPr/>
                      </a:pPr>
                      <a:r>
                        <a:rPr lang="en-US" sz="1000">
                          <a:solidFill>
                            <a:schemeClr val="bg1">
                              <a:lumMod val="50000"/>
                            </a:schemeClr>
                          </a:solidFill>
                        </a:rPr>
                        <a:t>Write a sentence</a:t>
                      </a:r>
                    </a:p>
                    <a:p>
                      <a:pPr marL="0" marR="0" lvl="0" indent="0" algn="ctr" defTabSz="914400" rtl="0" eaLnBrk="1" fontAlgn="auto" latinLnBrk="0" hangingPunct="1">
                        <a:lnSpc>
                          <a:spcPct val="100000"/>
                        </a:lnSpc>
                        <a:spcBef>
                          <a:spcPts val="0"/>
                        </a:spcBef>
                        <a:spcAft>
                          <a:spcPts val="800"/>
                        </a:spcAft>
                        <a:buClrTx/>
                        <a:buSzTx/>
                        <a:buFontTx/>
                        <a:buNone/>
                        <a:tabLst/>
                        <a:defRPr/>
                      </a:pPr>
                      <a:endParaRPr lang="en-GB" sz="1000">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a:solidFill>
                            <a:schemeClr val="tx1"/>
                          </a:solidFill>
                          <a:effectLst/>
                          <a:latin typeface="+mn-lt"/>
                          <a:ea typeface="+mn-ea"/>
                          <a:cs typeface="Amatic SC"/>
                        </a:rPr>
                        <a:t>Texts as a Stimulus:</a:t>
                      </a:r>
                    </a:p>
                    <a:p>
                      <a:pPr lvl="0" algn="ctr">
                        <a:lnSpc>
                          <a:spcPct val="100000"/>
                        </a:lnSpc>
                        <a:spcAft>
                          <a:spcPts val="0"/>
                        </a:spcAft>
                        <a:buNone/>
                      </a:pPr>
                      <a:r>
                        <a:rPr lang="en-US" sz="1000">
                          <a:solidFill>
                            <a:schemeClr val="tx1"/>
                          </a:solidFill>
                          <a:effectLst/>
                          <a:latin typeface="+mn-lt"/>
                          <a:cs typeface="Amatic SC"/>
                        </a:rPr>
                        <a:t>The </a:t>
                      </a:r>
                      <a:r>
                        <a:rPr lang="en-US" sz="1000" err="1">
                          <a:solidFill>
                            <a:schemeClr val="tx1"/>
                          </a:solidFill>
                          <a:effectLst/>
                          <a:latin typeface="+mn-lt"/>
                          <a:cs typeface="Amatic SC"/>
                        </a:rPr>
                        <a:t>Enormuos</a:t>
                      </a:r>
                      <a:r>
                        <a:rPr lang="en-US" sz="1000">
                          <a:solidFill>
                            <a:schemeClr val="tx1"/>
                          </a:solidFill>
                          <a:effectLst/>
                          <a:latin typeface="+mn-lt"/>
                          <a:cs typeface="Amatic SC"/>
                        </a:rPr>
                        <a:t> Turnip</a:t>
                      </a:r>
                      <a:endParaRPr lang="en-US" sz="1000"/>
                    </a:p>
                    <a:p>
                      <a:pPr lvl="0" algn="ctr">
                        <a:lnSpc>
                          <a:spcPct val="100000"/>
                        </a:lnSpc>
                        <a:spcAft>
                          <a:spcPts val="0"/>
                        </a:spcAft>
                        <a:buNone/>
                      </a:pPr>
                      <a:r>
                        <a:rPr lang="en-US" sz="1000">
                          <a:solidFill>
                            <a:schemeClr val="tx1"/>
                          </a:solidFill>
                          <a:effectLst/>
                          <a:latin typeface="+mn-lt"/>
                          <a:ea typeface="Calibri" panose="020F0502020204030204" pitchFamily="34" charset="0"/>
                          <a:cs typeface="Amatic SC"/>
                        </a:rPr>
                        <a:t>The Scarecrows Wedding</a:t>
                      </a:r>
                    </a:p>
                    <a:p>
                      <a:pPr lvl="0" algn="ctr">
                        <a:lnSpc>
                          <a:spcPct val="100000"/>
                        </a:lnSpc>
                        <a:spcAft>
                          <a:spcPts val="0"/>
                        </a:spcAft>
                        <a:buNone/>
                      </a:pPr>
                      <a:r>
                        <a:rPr lang="en-US" sz="1000">
                          <a:solidFill>
                            <a:schemeClr val="tx1"/>
                          </a:solidFill>
                          <a:effectLst/>
                          <a:latin typeface="+mn-lt"/>
                          <a:ea typeface="Calibri" panose="020F0502020204030204" pitchFamily="34" charset="0"/>
                          <a:cs typeface="Amatic SC"/>
                        </a:rPr>
                        <a:t>Farmer Duck</a:t>
                      </a:r>
                    </a:p>
                    <a:p>
                      <a:pPr lvl="0" algn="ctr">
                        <a:lnSpc>
                          <a:spcPct val="100000"/>
                        </a:lnSpc>
                        <a:spcAft>
                          <a:spcPts val="0"/>
                        </a:spcAft>
                        <a:buNone/>
                      </a:pPr>
                      <a:r>
                        <a:rPr lang="en-US" sz="1000">
                          <a:solidFill>
                            <a:schemeClr val="tx1"/>
                          </a:solidFill>
                          <a:effectLst/>
                          <a:latin typeface="+mn-lt"/>
                          <a:ea typeface="Calibri" panose="020F0502020204030204" pitchFamily="34" charset="0"/>
                          <a:cs typeface="Amatic SC"/>
                        </a:rPr>
                        <a:t>Owl Babies</a:t>
                      </a:r>
                    </a:p>
                    <a:p>
                      <a:pPr lvl="0" algn="ctr">
                        <a:lnSpc>
                          <a:spcPct val="100000"/>
                        </a:lnSpc>
                        <a:spcAft>
                          <a:spcPts val="0"/>
                        </a:spcAft>
                        <a:buNone/>
                      </a:pPr>
                      <a:r>
                        <a:rPr lang="en-US" sz="1000">
                          <a:solidFill>
                            <a:schemeClr val="tx1"/>
                          </a:solidFill>
                          <a:effectLst/>
                          <a:latin typeface="+mn-lt"/>
                          <a:ea typeface="Calibri" panose="020F0502020204030204" pitchFamily="34" charset="0"/>
                          <a:cs typeface="Amatic SC"/>
                        </a:rPr>
                        <a:t>What the ladybird heard</a:t>
                      </a:r>
                    </a:p>
                    <a:p>
                      <a:pPr lvl="0" algn="ctr">
                        <a:lnSpc>
                          <a:spcPct val="100000"/>
                        </a:lnSpc>
                        <a:spcAft>
                          <a:spcPts val="0"/>
                        </a:spcAft>
                        <a:buNone/>
                      </a:pPr>
                      <a:r>
                        <a:rPr lang="en-US" sz="1000">
                          <a:solidFill>
                            <a:schemeClr val="tx1"/>
                          </a:solidFill>
                          <a:effectLst/>
                          <a:latin typeface="+mn-lt"/>
                          <a:ea typeface="Calibri" panose="020F0502020204030204" pitchFamily="34" charset="0"/>
                          <a:cs typeface="Amatic SC"/>
                        </a:rPr>
                        <a:t>Day Monkey Night Monkey</a:t>
                      </a:r>
                    </a:p>
                    <a:p>
                      <a:pPr lvl="0" algn="ctr">
                        <a:lnSpc>
                          <a:spcPct val="100000"/>
                        </a:lnSpc>
                        <a:spcAft>
                          <a:spcPts val="0"/>
                        </a:spcAft>
                        <a:buNone/>
                      </a:pPr>
                      <a:endParaRPr lang="en-US" sz="1000">
                        <a:solidFill>
                          <a:schemeClr val="tx1"/>
                        </a:solidFill>
                        <a:effectLst/>
                        <a:latin typeface="+mn-lt"/>
                        <a:ea typeface="Calibri" panose="020F0502020204030204" pitchFamily="34" charset="0"/>
                        <a:cs typeface="Amatic SC"/>
                      </a:endParaRPr>
                    </a:p>
                    <a:p>
                      <a:pPr lvl="0" algn="ctr">
                        <a:lnSpc>
                          <a:spcPct val="100000"/>
                        </a:lnSpc>
                        <a:spcAft>
                          <a:spcPts val="0"/>
                        </a:spcAft>
                        <a:buNone/>
                      </a:pPr>
                      <a:r>
                        <a:rPr lang="en-US" sz="1000">
                          <a:solidFill>
                            <a:schemeClr val="tx1"/>
                          </a:solidFill>
                          <a:effectLst/>
                          <a:latin typeface="+mn-lt"/>
                          <a:ea typeface="Calibri" panose="020F0502020204030204" pitchFamily="34" charset="0"/>
                          <a:cs typeface="Amatic SC"/>
                        </a:rPr>
                        <a:t>Non-Fiction Recipe books</a:t>
                      </a:r>
                    </a:p>
                    <a:p>
                      <a:pPr marL="0" marR="0" lvl="0" indent="0" algn="ctr" rtl="0" eaLnBrk="1" fontAlgn="auto" latinLnBrk="0" hangingPunct="1">
                        <a:lnSpc>
                          <a:spcPct val="100000"/>
                        </a:lnSpc>
                        <a:spcBef>
                          <a:spcPts val="0"/>
                        </a:spcBef>
                        <a:spcAft>
                          <a:spcPts val="0"/>
                        </a:spcAft>
                        <a:buClrTx/>
                        <a:buSzTx/>
                        <a:buFontTx/>
                        <a:buNone/>
                      </a:pPr>
                      <a:endParaRPr lang="en-US" sz="1000">
                        <a:solidFill>
                          <a:schemeClr val="tx1"/>
                        </a:solidFill>
                        <a:effectLst/>
                        <a:latin typeface="+mn-lt"/>
                        <a:ea typeface="Calibri" panose="020F0502020204030204" pitchFamily="34" charset="0"/>
                        <a:cs typeface="Amatic SC"/>
                      </a:endParaRPr>
                    </a:p>
                    <a:p>
                      <a:pPr marL="0" marR="0" lvl="0" indent="0" algn="ctr" rtl="0" eaLnBrk="1" fontAlgn="auto" latinLnBrk="0" hangingPunct="1">
                        <a:lnSpc>
                          <a:spcPct val="100000"/>
                        </a:lnSpc>
                        <a:spcBef>
                          <a:spcPts val="0"/>
                        </a:spcBef>
                        <a:spcAft>
                          <a:spcPts val="0"/>
                        </a:spcAft>
                        <a:buClrTx/>
                        <a:buSzTx/>
                        <a:buFontTx/>
                        <a:buNone/>
                      </a:pPr>
                      <a:endParaRPr lang="en-US" sz="1000">
                        <a:solidFill>
                          <a:schemeClr val="tx1"/>
                        </a:solidFill>
                        <a:effectLst/>
                        <a:latin typeface="+mn-lt"/>
                        <a:ea typeface="Calibri" panose="020F0502020204030204" pitchFamily="34" charset="0"/>
                        <a:cs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a:solidFill>
                            <a:schemeClr val="tx1"/>
                          </a:solidFill>
                          <a:effectLst/>
                          <a:latin typeface="+mn-lt"/>
                          <a:ea typeface="Calibri" panose="020F0502020204030204" pitchFamily="34" charset="0"/>
                          <a:cs typeface="Amatic SC"/>
                        </a:rPr>
                        <a:t>Imitation and Innovation</a:t>
                      </a:r>
                      <a:r>
                        <a:rPr lang="en-US" sz="1000" baseline="0">
                          <a:solidFill>
                            <a:schemeClr val="tx1"/>
                          </a:solidFill>
                          <a:effectLst/>
                          <a:latin typeface="+mn-lt"/>
                          <a:ea typeface="Calibri" panose="020F0502020204030204" pitchFamily="34" charset="0"/>
                          <a:cs typeface="Amatic SC"/>
                        </a:rPr>
                        <a:t> of the story through story maps with labels</a:t>
                      </a:r>
                    </a:p>
                    <a:p>
                      <a:pPr algn="ctr">
                        <a:lnSpc>
                          <a:spcPct val="100000"/>
                        </a:lnSpc>
                        <a:spcAft>
                          <a:spcPts val="0"/>
                        </a:spcAft>
                      </a:pPr>
                      <a:endParaRPr lang="en-US" sz="1000">
                        <a:solidFill>
                          <a:schemeClr val="tx1"/>
                        </a:solidFill>
                        <a:effectLst/>
                        <a:latin typeface="+mn-lt"/>
                        <a:ea typeface="Calibri" panose="020F0502020204030204" pitchFamily="34" charset="0"/>
                        <a:cs typeface="Amatic SC"/>
                      </a:endParaRPr>
                    </a:p>
                    <a:p>
                      <a:pPr algn="ctr">
                        <a:lnSpc>
                          <a:spcPct val="100000"/>
                        </a:lnSpc>
                        <a:spcAft>
                          <a:spcPts val="0"/>
                        </a:spcAft>
                      </a:pPr>
                      <a:endParaRPr lang="en-US" sz="1000">
                        <a:solidFill>
                          <a:schemeClr val="tx1"/>
                        </a:solidFill>
                        <a:effectLst/>
                        <a:latin typeface="+mn-lt"/>
                        <a:ea typeface="Calibri" panose="020F0502020204030204" pitchFamily="34" charset="0"/>
                        <a:cs typeface="Amatic SC"/>
                      </a:endParaRPr>
                    </a:p>
                    <a:p>
                      <a:pPr algn="ctr">
                        <a:lnSpc>
                          <a:spcPct val="100000"/>
                        </a:lnSpc>
                        <a:spcAft>
                          <a:spcPts val="0"/>
                        </a:spcAft>
                      </a:pPr>
                      <a:endParaRPr lang="en-US" sz="1000">
                        <a:solidFill>
                          <a:schemeClr val="tx1"/>
                        </a:solidFill>
                        <a:effectLst/>
                        <a:latin typeface="+mn-lt"/>
                        <a:ea typeface="Calibri" panose="020F0502020204030204" pitchFamily="34" charset="0"/>
                        <a:cs typeface="Amatic SC"/>
                      </a:endParaRPr>
                    </a:p>
                    <a:p>
                      <a:pPr algn="ctr">
                        <a:lnSpc>
                          <a:spcPct val="100000"/>
                        </a:lnSpc>
                        <a:spcAft>
                          <a:spcPts val="0"/>
                        </a:spcAft>
                      </a:pPr>
                      <a:r>
                        <a:rPr lang="en-GB" sz="1000">
                          <a:solidFill>
                            <a:schemeClr val="bg1">
                              <a:lumMod val="50000"/>
                            </a:schemeClr>
                          </a:solidFill>
                          <a:effectLst/>
                          <a:latin typeface="+mn-lt"/>
                          <a:ea typeface="Calibri" panose="020F0502020204030204" pitchFamily="34" charset="0"/>
                          <a:cs typeface="Amatic SC"/>
                        </a:rPr>
                        <a:t>Writing captions and labels, writing simple sentences. </a:t>
                      </a:r>
                      <a:r>
                        <a:rPr lang="en-US" sz="1000">
                          <a:solidFill>
                            <a:schemeClr val="bg1">
                              <a:lumMod val="50000"/>
                            </a:schemeClr>
                          </a:solidFill>
                        </a:rPr>
                        <a:t>Writing short sentences to accompany story maps.  Order the Easter story. </a:t>
                      </a:r>
                    </a:p>
                    <a:p>
                      <a:pPr algn="ctr">
                        <a:lnSpc>
                          <a:spcPct val="100000"/>
                        </a:lnSpc>
                        <a:spcAft>
                          <a:spcPts val="0"/>
                        </a:spcAft>
                      </a:pPr>
                      <a:endParaRPr lang="en-US" sz="1000">
                        <a:solidFill>
                          <a:schemeClr val="bg1">
                            <a:lumMod val="50000"/>
                          </a:schemeClr>
                        </a:solidFill>
                      </a:endParaRPr>
                    </a:p>
                    <a:p>
                      <a:pPr lvl="0" algn="ctr">
                        <a:lnSpc>
                          <a:spcPct val="100000"/>
                        </a:lnSpc>
                        <a:spcAft>
                          <a:spcPts val="0"/>
                        </a:spcAft>
                        <a:buNone/>
                      </a:pPr>
                      <a:r>
                        <a:rPr lang="en-US" sz="1000">
                          <a:solidFill>
                            <a:schemeClr val="bg1">
                              <a:lumMod val="50000"/>
                            </a:schemeClr>
                          </a:solidFill>
                        </a:rPr>
                        <a:t> Recount – A trip to the park </a:t>
                      </a:r>
                      <a:endParaRPr lang="en-US" sz="1000"/>
                    </a:p>
                    <a:p>
                      <a:pPr algn="ctr">
                        <a:lnSpc>
                          <a:spcPct val="100000"/>
                        </a:lnSpc>
                        <a:spcAft>
                          <a:spcPts val="0"/>
                        </a:spcAft>
                      </a:pPr>
                      <a:r>
                        <a:rPr lang="en-US" sz="1000">
                          <a:solidFill>
                            <a:schemeClr val="bg1">
                              <a:lumMod val="50000"/>
                            </a:schemeClr>
                          </a:solidFill>
                        </a:rPr>
                        <a:t>Character descriptions. </a:t>
                      </a:r>
                    </a:p>
                    <a:p>
                      <a:pPr algn="ctr">
                        <a:lnSpc>
                          <a:spcPct val="100000"/>
                        </a:lnSpc>
                        <a:spcAft>
                          <a:spcPts val="0"/>
                        </a:spcAft>
                      </a:pPr>
                      <a:r>
                        <a:rPr lang="en-US" sz="1000">
                          <a:solidFill>
                            <a:schemeClr val="bg1">
                              <a:lumMod val="50000"/>
                            </a:schemeClr>
                          </a:solidFill>
                          <a:effectLst/>
                          <a:latin typeface="+mn-lt"/>
                          <a:ea typeface="Calibri" panose="020F0502020204030204" pitchFamily="34" charset="0"/>
                          <a:cs typeface="Amatic SC"/>
                        </a:rPr>
                        <a:t>Write 2 sentences </a:t>
                      </a:r>
                      <a:endParaRPr lang="en-GB" sz="1000">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a:solidFill>
                            <a:schemeClr val="tx1"/>
                          </a:solidFill>
                          <a:effectLst/>
                          <a:latin typeface="+mn-lt"/>
                          <a:ea typeface="+mn-ea"/>
                          <a:cs typeface="Amatic SC"/>
                        </a:rPr>
                        <a:t>Texts as a Stimulus:</a:t>
                      </a:r>
                    </a:p>
                    <a:p>
                      <a:pPr algn="ctr">
                        <a:lnSpc>
                          <a:spcPct val="100000"/>
                        </a:lnSpc>
                        <a:spcAft>
                          <a:spcPts val="0"/>
                        </a:spcAft>
                      </a:pPr>
                      <a:r>
                        <a:rPr lang="en-GB" sz="1000">
                          <a:solidFill>
                            <a:schemeClr val="tx1"/>
                          </a:solidFill>
                          <a:effectLst/>
                          <a:latin typeface="+mn-lt"/>
                          <a:ea typeface="Calibri" panose="020F0502020204030204" pitchFamily="34" charset="0"/>
                          <a:cs typeface="Amatic SC"/>
                        </a:rPr>
                        <a:t>The Very Hungry Caterpillar</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The Tiny Seed</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What the Ladybird heard on holiday</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Sharing a Shell </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Snail and the Whale</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Jaspers Beanstalk Tree</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Seasons come and Seasons go.</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Up in the garden, down in the dirt. </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An egg is quiet</a:t>
                      </a: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A butterfly is patient</a:t>
                      </a:r>
                    </a:p>
                    <a:p>
                      <a:pPr lvl="0" algn="ctr">
                        <a:lnSpc>
                          <a:spcPct val="100000"/>
                        </a:lnSpc>
                        <a:spcAft>
                          <a:spcPts val="0"/>
                        </a:spcAft>
                        <a:buNone/>
                      </a:pPr>
                      <a:endParaRPr lang="en-GB" sz="1000">
                        <a:solidFill>
                          <a:schemeClr val="tx1"/>
                        </a:solidFill>
                        <a:effectLst/>
                        <a:latin typeface="+mn-lt"/>
                        <a:ea typeface="Calibri" panose="020F0502020204030204" pitchFamily="34" charset="0"/>
                        <a:cs typeface="Amatic SC"/>
                      </a:endParaRPr>
                    </a:p>
                    <a:p>
                      <a:pPr lvl="0" algn="ctr">
                        <a:lnSpc>
                          <a:spcPct val="100000"/>
                        </a:lnSpc>
                        <a:spcAft>
                          <a:spcPts val="0"/>
                        </a:spcAft>
                        <a:buNone/>
                      </a:pPr>
                      <a:r>
                        <a:rPr lang="en-GB" sz="1000">
                          <a:solidFill>
                            <a:schemeClr val="tx1"/>
                          </a:solidFill>
                          <a:effectLst/>
                          <a:latin typeface="+mn-lt"/>
                          <a:ea typeface="Calibri" panose="020F0502020204030204" pitchFamily="34" charset="0"/>
                          <a:cs typeface="Amatic SC"/>
                        </a:rPr>
                        <a:t>Non-Fiction – Bug Hotel</a:t>
                      </a:r>
                    </a:p>
                    <a:p>
                      <a:pPr marL="0" marR="0" lvl="0" indent="0" algn="ctr" rtl="0" eaLnBrk="1" fontAlgn="auto" latinLnBrk="0" hangingPunct="1">
                        <a:lnSpc>
                          <a:spcPct val="100000"/>
                        </a:lnSpc>
                        <a:spcBef>
                          <a:spcPts val="0"/>
                        </a:spcBef>
                        <a:spcAft>
                          <a:spcPts val="0"/>
                        </a:spcAft>
                        <a:buClrTx/>
                        <a:buSzTx/>
                        <a:buFontTx/>
                        <a:buNone/>
                      </a:pPr>
                      <a:endParaRPr lang="en-US" sz="1000">
                        <a:solidFill>
                          <a:schemeClr val="tx1"/>
                        </a:solidFill>
                        <a:effectLst/>
                        <a:latin typeface="+mn-lt"/>
                        <a:ea typeface="Calibri" panose="020F0502020204030204" pitchFamily="34" charset="0"/>
                        <a:cs typeface="Amatic SC"/>
                      </a:endParaRP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effectLst/>
                          <a:latin typeface="+mn-lt"/>
                          <a:ea typeface="Calibri" panose="020F0502020204030204" pitchFamily="34" charset="0"/>
                          <a:cs typeface="Amatic SC"/>
                        </a:rPr>
                        <a:t>Imitation and Innovation</a:t>
                      </a:r>
                      <a:r>
                        <a:rPr lang="en-US" sz="1000" baseline="0">
                          <a:solidFill>
                            <a:schemeClr val="tx1"/>
                          </a:solidFill>
                          <a:effectLst/>
                          <a:latin typeface="+mn-lt"/>
                          <a:ea typeface="Calibri" panose="020F0502020204030204" pitchFamily="34" charset="0"/>
                          <a:cs typeface="Amatic SC"/>
                        </a:rPr>
                        <a:t> of the story through story maps with labels and captions.</a:t>
                      </a:r>
                      <a:endParaRPr lang="en-US" sz="1000">
                        <a:solidFill>
                          <a:schemeClr val="tx1"/>
                        </a:solidFill>
                        <a:effectLst/>
                        <a:latin typeface="+mn-lt"/>
                        <a:ea typeface="Calibri" panose="020F0502020204030204" pitchFamily="34" charset="0"/>
                        <a:cs typeface="Amatic SC"/>
                      </a:endParaRPr>
                    </a:p>
                    <a:p>
                      <a:pPr marL="0" marR="0" lvl="0" indent="0" algn="ctr">
                        <a:lnSpc>
                          <a:spcPct val="100000"/>
                        </a:lnSpc>
                        <a:spcBef>
                          <a:spcPts val="0"/>
                        </a:spcBef>
                        <a:spcAft>
                          <a:spcPts val="0"/>
                        </a:spcAft>
                        <a:buNone/>
                      </a:pPr>
                      <a:r>
                        <a:rPr lang="en-US" sz="1000" b="0" i="0" u="none" strike="noStrike" baseline="0" noProof="0">
                          <a:solidFill>
                            <a:schemeClr val="bg1">
                              <a:lumMod val="50000"/>
                            </a:schemeClr>
                          </a:solidFill>
                          <a:effectLst/>
                        </a:rPr>
                        <a:t>Labels and captions – life cycles</a:t>
                      </a:r>
                      <a:r>
                        <a:rPr lang="en-US" sz="1000" baseline="0">
                          <a:solidFill>
                            <a:schemeClr val="tx1"/>
                          </a:solidFill>
                          <a:effectLst/>
                          <a:latin typeface="+mn-lt"/>
                          <a:ea typeface="Calibri" panose="020F0502020204030204" pitchFamily="34" charset="0"/>
                          <a:cs typeface="Amatic SC"/>
                        </a:rPr>
                        <a:t> </a:t>
                      </a:r>
                      <a:endParaRPr lang="en-US" sz="1000">
                        <a:solidFill>
                          <a:schemeClr val="tx1"/>
                        </a:solidFill>
                        <a:effectLst/>
                        <a:latin typeface="+mn-lt"/>
                        <a:ea typeface="Calibri" panose="020F0502020204030204" pitchFamily="34" charset="0"/>
                        <a:cs typeface="Amatic SC"/>
                      </a:endParaRPr>
                    </a:p>
                    <a:p>
                      <a:pPr algn="ctr">
                        <a:lnSpc>
                          <a:spcPct val="100000"/>
                        </a:lnSpc>
                        <a:spcAft>
                          <a:spcPts val="800"/>
                        </a:spcAft>
                      </a:pPr>
                      <a:r>
                        <a:rPr lang="en-GB" sz="1000">
                          <a:solidFill>
                            <a:schemeClr val="bg1">
                              <a:lumMod val="50000"/>
                            </a:schemeClr>
                          </a:solidFill>
                          <a:effectLst/>
                          <a:latin typeface="+mn-lt"/>
                          <a:ea typeface="Calibri" panose="020F0502020204030204" pitchFamily="34" charset="0"/>
                          <a:cs typeface="Amatic SC"/>
                        </a:rPr>
                        <a:t>Writing for a purpose in role play using phonetically plausible attempts at words, beginning to use finger spaces</a:t>
                      </a:r>
                      <a:r>
                        <a:rPr lang="en-US" sz="1000">
                          <a:solidFill>
                            <a:schemeClr val="tx1"/>
                          </a:solidFill>
                          <a:effectLst/>
                          <a:latin typeface="+mn-lt"/>
                          <a:ea typeface="Calibri" panose="020F0502020204030204" pitchFamily="34" charset="0"/>
                          <a:cs typeface="Amatic SC"/>
                        </a:rPr>
                        <a:t>. </a:t>
                      </a:r>
                      <a:r>
                        <a:rPr lang="en-US" sz="1000">
                          <a:solidFill>
                            <a:schemeClr val="bg1">
                              <a:lumMod val="50000"/>
                            </a:schemeClr>
                          </a:solidFill>
                        </a:rPr>
                        <a:t>Form lower-case and capital letters correctly. Rhyming words. </a:t>
                      </a:r>
                    </a:p>
                    <a:p>
                      <a:pPr algn="ctr">
                        <a:lnSpc>
                          <a:spcPct val="100000"/>
                        </a:lnSpc>
                        <a:spcAft>
                          <a:spcPts val="800"/>
                        </a:spcAft>
                      </a:pPr>
                      <a:r>
                        <a:rPr lang="en-US" sz="1000">
                          <a:solidFill>
                            <a:schemeClr val="bg1">
                              <a:lumMod val="50000"/>
                            </a:schemeClr>
                          </a:solidFill>
                          <a:effectLst/>
                          <a:latin typeface="+mn-lt"/>
                          <a:ea typeface="Calibri" panose="020F0502020204030204" pitchFamily="34" charset="0"/>
                          <a:cs typeface="Amatic SC"/>
                        </a:rPr>
                        <a:t>Minibeast poems </a:t>
                      </a:r>
                      <a:endParaRPr lang="en-GB" sz="1000">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a:solidFill>
                            <a:schemeClr val="tx1"/>
                          </a:solidFill>
                          <a:effectLst/>
                          <a:latin typeface="+mn-lt"/>
                          <a:ea typeface="+mn-ea"/>
                          <a:cs typeface="Amatic SC"/>
                        </a:rPr>
                        <a:t>Texts as a Stimulus:</a:t>
                      </a:r>
                    </a:p>
                    <a:p>
                      <a:pPr algn="ctr">
                        <a:lnSpc>
                          <a:spcPct val="100000"/>
                        </a:lnSpc>
                        <a:spcAft>
                          <a:spcPts val="0"/>
                        </a:spcAft>
                      </a:pPr>
                      <a:r>
                        <a:rPr lang="en-GB" sz="1000">
                          <a:solidFill>
                            <a:schemeClr val="tx1"/>
                          </a:solidFill>
                          <a:effectLst/>
                          <a:latin typeface="+mn-lt"/>
                          <a:ea typeface="Calibri" panose="020F0502020204030204" pitchFamily="34" charset="0"/>
                          <a:cs typeface="Amatic SC"/>
                        </a:rPr>
                        <a:t>The Rainbow Fish</a:t>
                      </a:r>
                      <a:r>
                        <a:rPr lang="en-GB" sz="1000" baseline="0">
                          <a:solidFill>
                            <a:schemeClr val="tx1"/>
                          </a:solidFill>
                          <a:effectLst/>
                          <a:latin typeface="+mn-lt"/>
                          <a:ea typeface="Calibri" panose="020F0502020204030204" pitchFamily="34" charset="0"/>
                          <a:cs typeface="Amatic SC"/>
                        </a:rPr>
                        <a:t> Commotion in the Ocean</a:t>
                      </a:r>
                      <a:endParaRPr lang="en-GB" sz="1000">
                        <a:solidFill>
                          <a:schemeClr val="tx1"/>
                        </a:solidFill>
                        <a:effectLst/>
                        <a:latin typeface="+mn-lt"/>
                        <a:ea typeface="Calibri" panose="020F0502020204030204" pitchFamily="34" charset="0"/>
                        <a:cs typeface="Amatic SC"/>
                      </a:endParaRPr>
                    </a:p>
                    <a:p>
                      <a:pPr lvl="0" algn="ctr">
                        <a:lnSpc>
                          <a:spcPct val="100000"/>
                        </a:lnSpc>
                        <a:spcAft>
                          <a:spcPts val="0"/>
                        </a:spcAft>
                        <a:buNone/>
                      </a:pPr>
                      <a:r>
                        <a:rPr lang="en-GB" sz="1000" baseline="0" err="1">
                          <a:solidFill>
                            <a:schemeClr val="tx1"/>
                          </a:solidFill>
                          <a:effectLst/>
                          <a:latin typeface="+mn-lt"/>
                          <a:ea typeface="Calibri" panose="020F0502020204030204" pitchFamily="34" charset="0"/>
                          <a:cs typeface="Amatic SC"/>
                        </a:rPr>
                        <a:t>Supertato</a:t>
                      </a:r>
                      <a:endParaRPr lang="en-GB" sz="1000" baseline="0">
                        <a:solidFill>
                          <a:schemeClr val="tx1"/>
                        </a:solidFill>
                        <a:effectLst/>
                        <a:latin typeface="+mn-lt"/>
                        <a:ea typeface="Calibri" panose="020F0502020204030204" pitchFamily="34" charset="0"/>
                        <a:cs typeface="Amatic SC"/>
                      </a:endParaRPr>
                    </a:p>
                    <a:p>
                      <a:pPr lvl="0" algn="ctr">
                        <a:lnSpc>
                          <a:spcPct val="100000"/>
                        </a:lnSpc>
                        <a:spcAft>
                          <a:spcPts val="0"/>
                        </a:spcAft>
                        <a:buNone/>
                      </a:pPr>
                      <a:r>
                        <a:rPr lang="en-GB" sz="1000" baseline="0" err="1">
                          <a:solidFill>
                            <a:schemeClr val="tx1"/>
                          </a:solidFill>
                          <a:effectLst/>
                          <a:latin typeface="+mn-lt"/>
                          <a:ea typeface="Calibri" panose="020F0502020204030204" pitchFamily="34" charset="0"/>
                          <a:cs typeface="Amatic SC"/>
                        </a:rPr>
                        <a:t>Superworm</a:t>
                      </a:r>
                      <a:endParaRPr lang="en-GB" sz="1000" baseline="0">
                        <a:solidFill>
                          <a:schemeClr val="tx1"/>
                        </a:solidFill>
                        <a:effectLst/>
                        <a:latin typeface="+mn-lt"/>
                        <a:ea typeface="Calibri" panose="020F0502020204030204" pitchFamily="34" charset="0"/>
                        <a:cs typeface="Amatic SC"/>
                      </a:endParaRPr>
                    </a:p>
                    <a:p>
                      <a:pPr lvl="0" algn="ctr">
                        <a:lnSpc>
                          <a:spcPct val="100000"/>
                        </a:lnSpc>
                        <a:spcAft>
                          <a:spcPts val="0"/>
                        </a:spcAft>
                        <a:buNone/>
                      </a:pPr>
                      <a:r>
                        <a:rPr lang="en-GB" sz="1000" baseline="0">
                          <a:solidFill>
                            <a:schemeClr val="tx1"/>
                          </a:solidFill>
                          <a:effectLst/>
                          <a:latin typeface="+mn-lt"/>
                          <a:ea typeface="Calibri" panose="020F0502020204030204" pitchFamily="34" charset="0"/>
                          <a:cs typeface="Amatic SC"/>
                        </a:rPr>
                        <a:t>The </a:t>
                      </a:r>
                      <a:r>
                        <a:rPr lang="en-GB" sz="1000" baseline="0" err="1">
                          <a:solidFill>
                            <a:schemeClr val="tx1"/>
                          </a:solidFill>
                          <a:effectLst/>
                          <a:latin typeface="+mn-lt"/>
                          <a:ea typeface="Calibri" panose="020F0502020204030204" pitchFamily="34" charset="0"/>
                          <a:cs typeface="Amatic SC"/>
                        </a:rPr>
                        <a:t>PIrates</a:t>
                      </a:r>
                      <a:r>
                        <a:rPr lang="en-GB" sz="1000" baseline="0">
                          <a:solidFill>
                            <a:schemeClr val="tx1"/>
                          </a:solidFill>
                          <a:effectLst/>
                          <a:latin typeface="+mn-lt"/>
                          <a:ea typeface="Calibri" panose="020F0502020204030204" pitchFamily="34" charset="0"/>
                          <a:cs typeface="Amatic SC"/>
                        </a:rPr>
                        <a:t> Next Door</a:t>
                      </a:r>
                    </a:p>
                    <a:p>
                      <a:pPr lvl="0" algn="ctr">
                        <a:lnSpc>
                          <a:spcPct val="100000"/>
                        </a:lnSpc>
                        <a:spcAft>
                          <a:spcPts val="0"/>
                        </a:spcAft>
                        <a:buNone/>
                      </a:pPr>
                      <a:r>
                        <a:rPr lang="en-GB" sz="1000" baseline="0">
                          <a:solidFill>
                            <a:schemeClr val="tx1"/>
                          </a:solidFill>
                          <a:effectLst/>
                          <a:latin typeface="+mn-lt"/>
                          <a:ea typeface="Calibri" panose="020F0502020204030204" pitchFamily="34" charset="0"/>
                          <a:cs typeface="Amatic SC"/>
                        </a:rPr>
                        <a:t>10 little pirates</a:t>
                      </a:r>
                    </a:p>
                    <a:p>
                      <a:pPr lvl="0" algn="ctr">
                        <a:lnSpc>
                          <a:spcPct val="100000"/>
                        </a:lnSpc>
                        <a:spcAft>
                          <a:spcPts val="0"/>
                        </a:spcAft>
                        <a:buNone/>
                      </a:pPr>
                      <a:r>
                        <a:rPr lang="en-GB" sz="1000" baseline="0">
                          <a:solidFill>
                            <a:schemeClr val="tx1"/>
                          </a:solidFill>
                          <a:effectLst/>
                          <a:latin typeface="+mn-lt"/>
                          <a:ea typeface="Calibri" panose="020F0502020204030204" pitchFamily="34" charset="0"/>
                          <a:cs typeface="Amatic SC"/>
                        </a:rPr>
                        <a:t>Tiddler</a:t>
                      </a:r>
                    </a:p>
                    <a:p>
                      <a:pPr lvl="0" algn="ctr">
                        <a:lnSpc>
                          <a:spcPct val="100000"/>
                        </a:lnSpc>
                        <a:spcAft>
                          <a:spcPts val="0"/>
                        </a:spcAft>
                        <a:buNone/>
                      </a:pPr>
                      <a:r>
                        <a:rPr lang="en-GB" sz="1000" baseline="0">
                          <a:solidFill>
                            <a:schemeClr val="tx1"/>
                          </a:solidFill>
                          <a:effectLst/>
                          <a:latin typeface="+mn-lt"/>
                          <a:ea typeface="Calibri" panose="020F0502020204030204" pitchFamily="34" charset="0"/>
                          <a:cs typeface="Amatic SC"/>
                        </a:rPr>
                        <a:t>Ones a snail Tens a crab</a:t>
                      </a:r>
                    </a:p>
                    <a:p>
                      <a:pPr lvl="0" algn="ctr">
                        <a:lnSpc>
                          <a:spcPct val="100000"/>
                        </a:lnSpc>
                        <a:spcAft>
                          <a:spcPts val="0"/>
                        </a:spcAft>
                        <a:buNone/>
                      </a:pPr>
                      <a:r>
                        <a:rPr lang="en-GB" sz="1000" baseline="0">
                          <a:solidFill>
                            <a:schemeClr val="tx1"/>
                          </a:solidFill>
                          <a:effectLst/>
                          <a:latin typeface="+mn-lt"/>
                          <a:ea typeface="Calibri" panose="020F0502020204030204" pitchFamily="34" charset="0"/>
                          <a:cs typeface="Amatic SC"/>
                        </a:rPr>
                        <a:t>Pirates Love underpants</a:t>
                      </a:r>
                    </a:p>
                    <a:p>
                      <a:pPr lvl="0" algn="ctr">
                        <a:lnSpc>
                          <a:spcPct val="100000"/>
                        </a:lnSpc>
                        <a:spcAft>
                          <a:spcPts val="800"/>
                        </a:spcAft>
                        <a:buNone/>
                      </a:pPr>
                      <a:endParaRPr lang="en-GB" sz="1000" baseline="0">
                        <a:solidFill>
                          <a:schemeClr val="tx1"/>
                        </a:solidFill>
                        <a:effectLst/>
                        <a:latin typeface="+mn-lt"/>
                        <a:ea typeface="Calibri" panose="020F0502020204030204" pitchFamily="34" charset="0"/>
                        <a:cs typeface="Amatic SC"/>
                      </a:endParaRPr>
                    </a:p>
                    <a:p>
                      <a:pPr marL="0" marR="0" lvl="0" indent="0" algn="ctr" rtl="0" eaLnBrk="1" fontAlgn="auto" latinLnBrk="0" hangingPunct="1">
                        <a:lnSpc>
                          <a:spcPct val="100000"/>
                        </a:lnSpc>
                        <a:spcBef>
                          <a:spcPts val="0"/>
                        </a:spcBef>
                        <a:spcAft>
                          <a:spcPts val="0"/>
                        </a:spcAft>
                        <a:buClrTx/>
                        <a:buSzTx/>
                        <a:buFontTx/>
                        <a:buNone/>
                      </a:pPr>
                      <a:endParaRPr lang="en-US" sz="1000">
                        <a:solidFill>
                          <a:schemeClr val="tx1"/>
                        </a:solidFill>
                        <a:effectLst/>
                        <a:latin typeface="+mn-lt"/>
                        <a:ea typeface="Calibri" panose="020F0502020204030204" pitchFamily="34" charset="0"/>
                        <a:cs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a:solidFill>
                            <a:schemeClr val="tx1"/>
                          </a:solidFill>
                          <a:effectLst/>
                          <a:latin typeface="+mn-lt"/>
                          <a:ea typeface="Calibri" panose="020F0502020204030204" pitchFamily="34" charset="0"/>
                          <a:cs typeface="Amatic SC"/>
                        </a:rPr>
                        <a:t>Imitation and Innovation</a:t>
                      </a:r>
                      <a:r>
                        <a:rPr lang="en-US" sz="1000" baseline="0">
                          <a:solidFill>
                            <a:schemeClr val="tx1"/>
                          </a:solidFill>
                          <a:effectLst/>
                          <a:latin typeface="+mn-lt"/>
                          <a:ea typeface="Calibri" panose="020F0502020204030204" pitchFamily="34" charset="0"/>
                          <a:cs typeface="Amatic SC"/>
                        </a:rPr>
                        <a:t> of the story through story maps with labels and captions. Story invention.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a:solidFill>
                          <a:schemeClr val="tx1"/>
                        </a:solidFill>
                        <a:effectLst/>
                        <a:latin typeface="+mn-lt"/>
                        <a:ea typeface="Calibri" panose="020F0502020204030204" pitchFamily="34" charset="0"/>
                        <a:cs typeface="Amatic SC"/>
                      </a:endParaRPr>
                    </a:p>
                    <a:p>
                      <a:pPr marL="0" marR="0" lvl="0" indent="0" algn="ctr" rtl="0" eaLnBrk="1" fontAlgn="auto" latinLnBrk="0" hangingPunct="1">
                        <a:lnSpc>
                          <a:spcPct val="100000"/>
                        </a:lnSpc>
                        <a:spcBef>
                          <a:spcPts val="0"/>
                        </a:spcBef>
                        <a:spcAft>
                          <a:spcPts val="0"/>
                        </a:spcAft>
                        <a:buClrTx/>
                        <a:buSzTx/>
                        <a:buFontTx/>
                        <a:buNone/>
                      </a:pPr>
                      <a:endParaRPr lang="en-US" sz="1000">
                        <a:solidFill>
                          <a:schemeClr val="tx1"/>
                        </a:solidFill>
                        <a:effectLst/>
                        <a:latin typeface="+mn-lt"/>
                        <a:ea typeface="Calibri" panose="020F0502020204030204" pitchFamily="34" charset="0"/>
                        <a:cs typeface="Amatic SC"/>
                      </a:endParaRPr>
                    </a:p>
                    <a:p>
                      <a:pPr algn="ctr">
                        <a:lnSpc>
                          <a:spcPct val="100000"/>
                        </a:lnSpc>
                        <a:spcAft>
                          <a:spcPts val="800"/>
                        </a:spcAft>
                      </a:pPr>
                      <a:r>
                        <a:rPr lang="en-GB" sz="1000">
                          <a:solidFill>
                            <a:schemeClr val="bg1">
                              <a:lumMod val="50000"/>
                            </a:schemeClr>
                          </a:solidFill>
                          <a:effectLst/>
                          <a:latin typeface="+mn-lt"/>
                          <a:ea typeface="Calibri" panose="020F0502020204030204" pitchFamily="34" charset="0"/>
                          <a:cs typeface="Amatic SC"/>
                        </a:rPr>
                        <a:t>Story writing, writing sentences using a range of tricky words that are spelt correctly. Beginning to use full stops, capital letters and finger spaces.</a:t>
                      </a:r>
                      <a:r>
                        <a:rPr lang="en-US" sz="1000">
                          <a:solidFill>
                            <a:schemeClr val="bg1">
                              <a:lumMod val="50000"/>
                            </a:schemeClr>
                          </a:solidFill>
                        </a:rPr>
                        <a:t> Innovation of familiar texts Using familiar texts as a model for writing own stories. </a:t>
                      </a:r>
                      <a:r>
                        <a:rPr lang="en-GB" sz="1000">
                          <a:solidFill>
                            <a:schemeClr val="bg1">
                              <a:lumMod val="50000"/>
                            </a:schemeClr>
                          </a:solidFill>
                          <a:effectLst/>
                          <a:latin typeface="+mn-lt"/>
                          <a:cs typeface="Amatic SC"/>
                        </a:rPr>
                        <a:t> </a:t>
                      </a:r>
                      <a:r>
                        <a:rPr lang="en-GB" sz="1000">
                          <a:solidFill>
                            <a:schemeClr val="bg1">
                              <a:lumMod val="50000"/>
                            </a:schemeClr>
                          </a:solidFill>
                          <a:effectLst/>
                          <a:latin typeface="+mn-lt"/>
                          <a:ea typeface="Calibri" panose="020F0502020204030204" pitchFamily="34" charset="0"/>
                          <a:cs typeface="Amatic SC"/>
                        </a:rPr>
                        <a:t>Character description – </a:t>
                      </a:r>
                    </a:p>
                    <a:p>
                      <a:pPr algn="ctr">
                        <a:lnSpc>
                          <a:spcPct val="100000"/>
                        </a:lnSpc>
                        <a:spcAft>
                          <a:spcPts val="800"/>
                        </a:spcAft>
                      </a:pPr>
                      <a:r>
                        <a:rPr lang="en-GB" sz="1000">
                          <a:solidFill>
                            <a:schemeClr val="bg1">
                              <a:lumMod val="50000"/>
                            </a:schemeClr>
                          </a:solidFill>
                          <a:effectLst/>
                          <a:latin typeface="+mn-lt"/>
                          <a:ea typeface="Calibri" panose="020F0502020204030204" pitchFamily="34" charset="0"/>
                          <a:cs typeface="Amatic SC"/>
                        </a:rPr>
                        <a:t>Write three sentences  – B, M &amp; E.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8" name="TextBox 7">
            <a:extLst>
              <a:ext uri="{FF2B5EF4-FFF2-40B4-BE49-F238E27FC236}">
                <a16:creationId xmlns:a16="http://schemas.microsoft.com/office/drawing/2014/main" id="{04441243-C9C9-4601-B9D4-CBFBC8CC15B5}"/>
              </a:ext>
            </a:extLst>
          </p:cNvPr>
          <p:cNvSpPr txBox="1"/>
          <p:nvPr/>
        </p:nvSpPr>
        <p:spPr>
          <a:xfrm>
            <a:off x="1920854" y="6449458"/>
            <a:ext cx="12170944" cy="369332"/>
          </a:xfrm>
          <a:prstGeom prst="rect">
            <a:avLst/>
          </a:prstGeom>
          <a:noFill/>
        </p:spPr>
        <p:txBody>
          <a:bodyPr wrap="square">
            <a:spAutoFit/>
          </a:bodyPr>
          <a:lstStyle/>
          <a:p>
            <a:r>
              <a:rPr lang="en-US" sz="1400" i="1">
                <a:solidFill>
                  <a:schemeClr val="bg1">
                    <a:lumMod val="50000"/>
                  </a:schemeClr>
                </a:solidFill>
                <a:effectLst/>
              </a:rPr>
              <a:t>We will encourage children’s independence and decision-making, supporting them to learn through their mistakes</a:t>
            </a:r>
            <a:r>
              <a:rPr lang="en-US" b="0" i="1">
                <a:solidFill>
                  <a:srgbClr val="333333"/>
                </a:solidFill>
                <a:effectLst/>
              </a:rPr>
              <a:t>.</a:t>
            </a:r>
            <a:endParaRPr lang="en-GB" i="1"/>
          </a:p>
        </p:txBody>
      </p:sp>
      <p:pic>
        <p:nvPicPr>
          <p:cNvPr id="9" name="Picture 8">
            <a:extLst>
              <a:ext uri="{FF2B5EF4-FFF2-40B4-BE49-F238E27FC236}">
                <a16:creationId xmlns:a16="http://schemas.microsoft.com/office/drawing/2014/main" id="{2A52EF99-E88A-4C68-8B8E-150BEAF6062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79586" y="127895"/>
            <a:ext cx="501298" cy="501298"/>
          </a:xfrm>
          <a:prstGeom prst="rect">
            <a:avLst/>
          </a:prstGeom>
        </p:spPr>
      </p:pic>
    </p:spTree>
    <p:extLst>
      <p:ext uri="{BB962C8B-B14F-4D97-AF65-F5344CB8AC3E}">
        <p14:creationId xmlns:p14="http://schemas.microsoft.com/office/powerpoint/2010/main" val="42697409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Reception Long Term Plan 22-23</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000898505"/>
              </p:ext>
            </p:extLst>
          </p:nvPr>
        </p:nvGraphicFramePr>
        <p:xfrm>
          <a:off x="302712" y="407095"/>
          <a:ext cx="11701022" cy="6573832"/>
        </p:xfrm>
        <a:graphic>
          <a:graphicData uri="http://schemas.openxmlformats.org/drawingml/2006/table">
            <a:tbl>
              <a:tblPr firstRow="1" bandRow="1">
                <a:tableStyleId>{5C22544A-7EE6-4342-B048-85BDC9FD1C3A}</a:tableStyleId>
              </a:tblPr>
              <a:tblGrid>
                <a:gridCol w="1631591">
                  <a:extLst>
                    <a:ext uri="{9D8B030D-6E8A-4147-A177-3AD203B41FA5}">
                      <a16:colId xmlns:a16="http://schemas.microsoft.com/office/drawing/2014/main" val="385991600"/>
                    </a:ext>
                  </a:extLst>
                </a:gridCol>
                <a:gridCol w="1631591">
                  <a:extLst>
                    <a:ext uri="{9D8B030D-6E8A-4147-A177-3AD203B41FA5}">
                      <a16:colId xmlns:a16="http://schemas.microsoft.com/office/drawing/2014/main" val="2865123548"/>
                    </a:ext>
                  </a:extLst>
                </a:gridCol>
                <a:gridCol w="208280">
                  <a:extLst>
                    <a:ext uri="{9D8B030D-6E8A-4147-A177-3AD203B41FA5}">
                      <a16:colId xmlns:a16="http://schemas.microsoft.com/office/drawing/2014/main" val="872926247"/>
                    </a:ext>
                  </a:extLst>
                </a:gridCol>
                <a:gridCol w="208280">
                  <a:extLst>
                    <a:ext uri="{9D8B030D-6E8A-4147-A177-3AD203B41FA5}">
                      <a16:colId xmlns:a16="http://schemas.microsoft.com/office/drawing/2014/main" val="3153670959"/>
                    </a:ext>
                  </a:extLst>
                </a:gridCol>
                <a:gridCol w="1479196">
                  <a:extLst>
                    <a:ext uri="{9D8B030D-6E8A-4147-A177-3AD203B41FA5}">
                      <a16:colId xmlns:a16="http://schemas.microsoft.com/office/drawing/2014/main" val="4138297329"/>
                    </a:ext>
                  </a:extLst>
                </a:gridCol>
                <a:gridCol w="1441497">
                  <a:extLst>
                    <a:ext uri="{9D8B030D-6E8A-4147-A177-3AD203B41FA5}">
                      <a16:colId xmlns:a16="http://schemas.microsoft.com/office/drawing/2014/main" val="1315738151"/>
                    </a:ext>
                  </a:extLst>
                </a:gridCol>
                <a:gridCol w="211690">
                  <a:extLst>
                    <a:ext uri="{9D8B030D-6E8A-4147-A177-3AD203B41FA5}">
                      <a16:colId xmlns:a16="http://schemas.microsoft.com/office/drawing/2014/main" val="2573491699"/>
                    </a:ext>
                  </a:extLst>
                </a:gridCol>
                <a:gridCol w="1625715">
                  <a:extLst>
                    <a:ext uri="{9D8B030D-6E8A-4147-A177-3AD203B41FA5}">
                      <a16:colId xmlns:a16="http://schemas.microsoft.com/office/drawing/2014/main" val="2401964575"/>
                    </a:ext>
                  </a:extLst>
                </a:gridCol>
                <a:gridCol w="1631591">
                  <a:extLst>
                    <a:ext uri="{9D8B030D-6E8A-4147-A177-3AD203B41FA5}">
                      <a16:colId xmlns:a16="http://schemas.microsoft.com/office/drawing/2014/main" val="2335150482"/>
                    </a:ext>
                  </a:extLst>
                </a:gridCol>
                <a:gridCol w="1631591">
                  <a:extLst>
                    <a:ext uri="{9D8B030D-6E8A-4147-A177-3AD203B41FA5}">
                      <a16:colId xmlns:a16="http://schemas.microsoft.com/office/drawing/2014/main" val="4046203905"/>
                    </a:ext>
                  </a:extLst>
                </a:gridCol>
              </a:tblGrid>
              <a:tr h="511305">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bg1">
                              <a:lumMod val="50000"/>
                            </a:schemeClr>
                          </a:solidFill>
                          <a:latin typeface="Amatic SC"/>
                          <a:cs typeface="Amatic SC"/>
                        </a:rPr>
                        <a:t>Autumn 1</a:t>
                      </a:r>
                      <a:endParaRPr lang="en-GB" sz="2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lumMod val="50000"/>
                            </a:schemeClr>
                          </a:solidFill>
                          <a:latin typeface="Amatic SC"/>
                          <a:cs typeface="Amatic SC"/>
                        </a:rPr>
                        <a:t>Autumn 2</a:t>
                      </a:r>
                      <a:endParaRPr lang="en-GB" sz="2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dirty="0">
                          <a:solidFill>
                            <a:schemeClr val="bg1">
                              <a:lumMod val="50000"/>
                            </a:schemeClr>
                          </a:solidFill>
                          <a:latin typeface="Amatic SC"/>
                          <a:cs typeface="Amatic SC"/>
                        </a:rPr>
                        <a:t>Spring 1</a:t>
                      </a:r>
                      <a:endParaRPr lang="en-GB" sz="2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2800" dirty="0">
                          <a:solidFill>
                            <a:schemeClr val="bg1">
                              <a:lumMod val="50000"/>
                            </a:schemeClr>
                          </a:solidFill>
                          <a:latin typeface="Amatic SC"/>
                          <a:cs typeface="Amatic SC"/>
                        </a:rPr>
                        <a:t>Spring 2</a:t>
                      </a:r>
                      <a:endParaRPr lang="en-GB" sz="2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2800">
                        <a:solidFill>
                          <a:schemeClr val="bg1">
                            <a:lumMod val="50000"/>
                          </a:schemeClr>
                        </a:solidFill>
                        <a:latin typeface="Amatic SC"/>
                        <a:cs typeface="Amatic SC"/>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FFEFFF"/>
                    </a:solidFill>
                  </a:tcPr>
                </a:tc>
                <a:tc>
                  <a:txBody>
                    <a:bodyPr/>
                    <a:lstStyle/>
                    <a:p>
                      <a:pPr algn="ctr"/>
                      <a:r>
                        <a:rPr lang="en-US" sz="2800" dirty="0">
                          <a:solidFill>
                            <a:schemeClr val="bg1">
                              <a:lumMod val="50000"/>
                            </a:schemeClr>
                          </a:solidFill>
                          <a:latin typeface="Amatic SC"/>
                          <a:cs typeface="Amatic SC"/>
                        </a:rPr>
                        <a:t>Summer 1</a:t>
                      </a:r>
                      <a:endParaRPr lang="en-GB" sz="2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800" dirty="0">
                          <a:solidFill>
                            <a:schemeClr val="bg1">
                              <a:lumMod val="50000"/>
                            </a:schemeClr>
                          </a:solidFill>
                          <a:latin typeface="Amatic SC"/>
                          <a:cs typeface="Amatic SC"/>
                        </a:rPr>
                        <a:t>Summer 2</a:t>
                      </a:r>
                      <a:endParaRPr lang="en-GB" sz="2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83479">
                <a:tc>
                  <a:txBody>
                    <a:bodyPr/>
                    <a:lstStyle/>
                    <a:p>
                      <a:pPr algn="ctr"/>
                      <a:r>
                        <a:rPr lang="en-US" sz="2000" b="0" dirty="0">
                          <a:latin typeface="Amatic SC"/>
                          <a:cs typeface="Amatic SC"/>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600" b="1" dirty="0">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8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lvl="0" indent="0" algn="ctr">
                        <a:lnSpc>
                          <a:spcPct val="100000"/>
                        </a:lnSpc>
                        <a:spcBef>
                          <a:spcPts val="0"/>
                        </a:spcBef>
                        <a:spcAft>
                          <a:spcPts val="0"/>
                        </a:spcAft>
                        <a:buNone/>
                      </a:pPr>
                      <a:endParaRPr lang="en-US" sz="600" b="1" dirty="0">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600" b="1" baseline="0" dirty="0">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8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defTabSz="914400">
                        <a:lnSpc>
                          <a:spcPct val="100000"/>
                        </a:lnSpc>
                        <a:spcBef>
                          <a:spcPts val="0"/>
                        </a:spcBef>
                        <a:spcAft>
                          <a:spcPts val="0"/>
                        </a:spcAft>
                        <a:buNone/>
                        <a:tabLst/>
                        <a:defRPr/>
                      </a:pPr>
                      <a:endParaRPr lang="en-GB" sz="600" b="1" baseline="0" dirty="0">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600" b="1" baseline="0" dirty="0">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endParaRPr lang="en-GB" sz="600" b="1" dirty="0">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933132">
                <a:tc>
                  <a:txBody>
                    <a:bodyPr/>
                    <a:lstStyle/>
                    <a:p>
                      <a:pPr lvl="0" algn="ctr">
                        <a:buNone/>
                      </a:pPr>
                      <a:r>
                        <a:rPr lang="en-US" sz="2000" b="0" dirty="0">
                          <a:latin typeface="Amatic SC"/>
                          <a:cs typeface="Amatic SC"/>
                        </a:rPr>
                        <a:t>RE </a:t>
                      </a:r>
                      <a:endParaRPr lang="en-US"/>
                    </a:p>
                    <a:p>
                      <a:pPr lvl="0" algn="ctr">
                        <a:buNone/>
                      </a:pPr>
                      <a:r>
                        <a:rPr lang="en-US" sz="1400" b="0" dirty="0">
                          <a:latin typeface="Amatic SC"/>
                          <a:cs typeface="Amatic SC"/>
                        </a:rPr>
                        <a:t>(lessons to be taught in addition to provision below using LAS)</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lumMod val="85000"/>
                      </a:schemeClr>
                    </a:solidFill>
                  </a:tcPr>
                </a:tc>
                <a:tc gridSpan="2">
                  <a:txBody>
                    <a:bodyPr/>
                    <a:lstStyle/>
                    <a:p>
                      <a:pPr marL="0" lvl="0" indent="0" algn="ctr">
                        <a:lnSpc>
                          <a:spcPct val="100000"/>
                        </a:lnSpc>
                        <a:spcBef>
                          <a:spcPts val="0"/>
                        </a:spcBef>
                        <a:spcAft>
                          <a:spcPts val="0"/>
                        </a:spcAft>
                        <a:buNone/>
                      </a:pPr>
                      <a:r>
                        <a:rPr lang="en-US" sz="600" b="0" i="0" u="none" strike="noStrike" noProof="0" dirty="0">
                          <a:latin typeface="Calibri"/>
                        </a:rPr>
                        <a:t>LAS EYFS Unit Myself (Introduce people who belong to a religious group)</a:t>
                      </a:r>
                      <a:endParaRPr lang="en-US" sz="600">
                        <a:latin typeface="Calibri"/>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hMerge="1">
                  <a:txBody>
                    <a:bodyPr/>
                    <a:lstStyle/>
                    <a:p>
                      <a:endParaRPr lang="en-GB"/>
                    </a:p>
                  </a:txBody>
                  <a:tcPr/>
                </a:tc>
                <a:tc gridSpan="2">
                  <a:txBody>
                    <a:bodyPr/>
                    <a:lstStyle/>
                    <a:p>
                      <a:pPr lvl="0" algn="ctr">
                        <a:lnSpc>
                          <a:spcPct val="100000"/>
                        </a:lnSpc>
                        <a:spcBef>
                          <a:spcPts val="0"/>
                        </a:spcBef>
                        <a:spcAft>
                          <a:spcPts val="0"/>
                        </a:spcAft>
                        <a:buNone/>
                      </a:pPr>
                      <a:r>
                        <a:rPr lang="en-US" sz="600" b="0" i="0" u="none" strike="noStrike" noProof="0" dirty="0"/>
                        <a:t>LAS EYFS Unit Special people to me </a:t>
                      </a:r>
                      <a:endParaRPr lang="en-US" sz="600" dirty="0"/>
                    </a:p>
                    <a:p>
                      <a:pPr lvl="0" algn="ctr">
                        <a:lnSpc>
                          <a:spcPct val="100000"/>
                        </a:lnSpc>
                        <a:spcBef>
                          <a:spcPts val="0"/>
                        </a:spcBef>
                        <a:spcAft>
                          <a:spcPts val="0"/>
                        </a:spcAft>
                        <a:buNone/>
                      </a:pPr>
                      <a:r>
                        <a:rPr lang="en-US" sz="600" b="0" i="0" u="none" strike="noStrike" noProof="0" dirty="0"/>
                        <a:t>[Introduce people who are important to members of a religious group, e.g. Jesus, Prophet Muhammad, vicar, imam, etc.] </a:t>
                      </a:r>
                      <a:endParaRPr lang="en-US" sz="600" dirty="0"/>
                    </a:p>
                    <a:p>
                      <a:pPr lvl="0" algn="ctr">
                        <a:lnSpc>
                          <a:spcPct val="100000"/>
                        </a:lnSpc>
                        <a:spcBef>
                          <a:spcPts val="0"/>
                        </a:spcBef>
                        <a:spcAft>
                          <a:spcPts val="0"/>
                        </a:spcAft>
                        <a:buNone/>
                      </a:pPr>
                      <a:endParaRPr lang="en-US" sz="600" dirty="0"/>
                    </a:p>
                    <a:p>
                      <a:pPr marL="0" lvl="0" indent="0" algn="ctr">
                        <a:lnSpc>
                          <a:spcPct val="100000"/>
                        </a:lnSpc>
                        <a:spcBef>
                          <a:spcPts val="0"/>
                        </a:spcBef>
                        <a:spcAft>
                          <a:spcPts val="0"/>
                        </a:spcAft>
                        <a:buNone/>
                      </a:pPr>
                      <a:r>
                        <a:rPr lang="en-US" sz="600" b="0" i="0" u="none" strike="noStrike" noProof="0" dirty="0"/>
                        <a:t>Incarnation UC F2 (core) Why do Christians perform Nativity plays at Christmas?</a:t>
                      </a:r>
                      <a:endParaRPr lang="en-US" sz="600" dirty="0"/>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hMerge="1">
                  <a:txBody>
                    <a:bodyPr/>
                    <a:lstStyle/>
                    <a:p>
                      <a:endParaRPr lang="en-GB"/>
                    </a:p>
                  </a:txBody>
                  <a:tcPr/>
                </a:tc>
                <a:tc gridSpan="2">
                  <a:txBody>
                    <a:bodyPr/>
                    <a:lstStyle/>
                    <a:p>
                      <a:pPr lvl="0" algn="ctr">
                        <a:lnSpc>
                          <a:spcPct val="100000"/>
                        </a:lnSpc>
                        <a:spcBef>
                          <a:spcPts val="0"/>
                        </a:spcBef>
                        <a:spcAft>
                          <a:spcPts val="0"/>
                        </a:spcAft>
                        <a:buNone/>
                      </a:pPr>
                      <a:r>
                        <a:rPr lang="en-GB" sz="600" b="0" i="0" u="none" strike="noStrike" baseline="0" noProof="0" dirty="0"/>
                        <a:t>LAS EYFS Unit Our special books </a:t>
                      </a:r>
                      <a:endParaRPr lang="en-US" sz="600" dirty="0"/>
                    </a:p>
                    <a:p>
                      <a:pPr marL="0" lvl="0" indent="0" algn="ctr">
                        <a:lnSpc>
                          <a:spcPct val="100000"/>
                        </a:lnSpc>
                        <a:spcBef>
                          <a:spcPts val="0"/>
                        </a:spcBef>
                        <a:spcAft>
                          <a:spcPts val="0"/>
                        </a:spcAft>
                        <a:buNone/>
                      </a:pPr>
                      <a:r>
                        <a:rPr lang="en-GB" sz="600" b="0" i="0" u="none" strike="noStrike" baseline="0" noProof="0" dirty="0"/>
                        <a:t>[Introduce stories from religions and important books for members of a religious group; think about ways in which religious people treat their special books]</a:t>
                      </a:r>
                      <a:endParaRPr lang="en-GB" sz="600"/>
                    </a:p>
                  </a:txBody>
                  <a:tcPr>
                    <a:lnL w="12700">
                      <a:solidFill>
                        <a:schemeClr val="tx1"/>
                      </a:solidFill>
                    </a:lnL>
                    <a:lnR w="12700">
                      <a:solidFill>
                        <a:schemeClr val="tx1"/>
                      </a:solidFill>
                    </a:lnR>
                    <a:lnT w="12700">
                      <a:solidFill>
                        <a:schemeClr val="tx1"/>
                      </a:solidFill>
                    </a:lnT>
                    <a:lnB w="12700">
                      <a:solidFill>
                        <a:schemeClr val="tx1"/>
                      </a:solidFill>
                    </a:lnB>
                    <a:solidFill>
                      <a:srgbClr val="FFEFFF"/>
                    </a:solidFill>
                  </a:tcPr>
                </a:tc>
                <a:tc hMerge="1">
                  <a:txBody>
                    <a:bodyPr/>
                    <a:lstStyle/>
                    <a:p>
                      <a:endParaRPr lang="en-GB"/>
                    </a:p>
                  </a:txBody>
                  <a:tcPr/>
                </a:tc>
                <a:tc>
                  <a:txBody>
                    <a:bodyPr/>
                    <a:lstStyle/>
                    <a:p>
                      <a:pPr marL="0" lvl="0" indent="0" algn="ctr">
                        <a:lnSpc>
                          <a:spcPct val="100000"/>
                        </a:lnSpc>
                        <a:spcBef>
                          <a:spcPts val="0"/>
                        </a:spcBef>
                        <a:spcAft>
                          <a:spcPts val="0"/>
                        </a:spcAft>
                        <a:buNone/>
                      </a:pPr>
                      <a:r>
                        <a:rPr lang="en-GB" sz="600" b="0" i="0" u="none" strike="noStrike" baseline="0" noProof="0" dirty="0"/>
                        <a:t>Salvation UC F3 (core) Why do Christians put a cross in an Easter garden?</a:t>
                      </a:r>
                      <a:endParaRPr lang="en-US" sz="600" dirty="0"/>
                    </a:p>
                  </a:txBody>
                  <a:tcPr>
                    <a:lnL w="12700">
                      <a:solidFill>
                        <a:schemeClr val="tx1"/>
                      </a:solidFill>
                    </a:lnL>
                    <a:lnR w="12700">
                      <a:solidFill>
                        <a:schemeClr val="tx1"/>
                      </a:solidFill>
                    </a:lnR>
                    <a:lnT w="12700">
                      <a:solidFill>
                        <a:schemeClr val="tx1"/>
                      </a:solidFill>
                    </a:lnT>
                    <a:lnB w="12700">
                      <a:solidFill>
                        <a:schemeClr val="tx1"/>
                      </a:solidFill>
                    </a:lnB>
                    <a:solidFill>
                      <a:srgbClr val="FFEFFF"/>
                    </a:solidFill>
                  </a:tcPr>
                </a:tc>
                <a:tc>
                  <a:txBody>
                    <a:bodyPr/>
                    <a:lstStyle/>
                    <a:p>
                      <a:pPr marL="0" lvl="0" indent="0" algn="ctr">
                        <a:lnSpc>
                          <a:spcPct val="100000"/>
                        </a:lnSpc>
                        <a:spcBef>
                          <a:spcPts val="0"/>
                        </a:spcBef>
                        <a:spcAft>
                          <a:spcPts val="0"/>
                        </a:spcAft>
                        <a:buNone/>
                      </a:pPr>
                      <a:r>
                        <a:rPr lang="en-GB" sz="600" b="0" i="0" u="none" strike="noStrike" baseline="0" noProof="0" dirty="0"/>
                        <a:t>Creation UC F1 (core) Why is the word ‘God’ so important to Christians?</a:t>
                      </a:r>
                      <a:endParaRPr lang="en-US" sz="600" dirty="0"/>
                    </a:p>
                  </a:txBody>
                  <a:tcPr>
                    <a:lnL w="12700">
                      <a:solidFill>
                        <a:schemeClr val="tx1"/>
                      </a:solidFill>
                    </a:lnL>
                    <a:lnR w="12700">
                      <a:solidFill>
                        <a:schemeClr val="tx1"/>
                      </a:solidFill>
                    </a:lnR>
                    <a:lnT w="12700">
                      <a:solidFill>
                        <a:schemeClr val="tx1"/>
                      </a:solidFill>
                    </a:lnT>
                    <a:lnB w="12700">
                      <a:solidFill>
                        <a:schemeClr val="tx1"/>
                      </a:solidFill>
                    </a:lnB>
                    <a:solidFill>
                      <a:srgbClr val="E1FFFF"/>
                    </a:solidFill>
                  </a:tcPr>
                </a:tc>
                <a:tc>
                  <a:txBody>
                    <a:bodyPr/>
                    <a:lstStyle/>
                    <a:p>
                      <a:pPr lvl="0" algn="ctr">
                        <a:buNone/>
                      </a:pPr>
                      <a:r>
                        <a:rPr lang="en-GB" sz="600" b="0" i="0" u="none" strike="noStrike" noProof="0" dirty="0"/>
                        <a:t>LAS EYFS Unit Our beautiful world [Introduce stories about creation and some beliefs about the natural world, e.g. the duty to care for the environment]</a:t>
                      </a:r>
                      <a:endParaRPr lang="en-US" sz="600" dirty="0"/>
                    </a:p>
                  </a:txBody>
                  <a:tcPr>
                    <a:lnL w="12700">
                      <a:solidFill>
                        <a:schemeClr val="tx1"/>
                      </a:solidFill>
                    </a:lnL>
                    <a:lnR w="12700">
                      <a:solidFill>
                        <a:schemeClr val="tx1"/>
                      </a:solidFill>
                    </a:lnR>
                    <a:lnT w="12700">
                      <a:solidFill>
                        <a:schemeClr val="tx1"/>
                      </a:solidFill>
                    </a:lnT>
                    <a:lnB w="12700">
                      <a:solidFill>
                        <a:schemeClr val="tx1"/>
                      </a:solidFill>
                    </a:lnB>
                    <a:solidFill>
                      <a:srgbClr val="E1FFFF"/>
                    </a:solidFill>
                  </a:tcPr>
                </a:tc>
                <a:extLst>
                  <a:ext uri="{0D108BD9-81ED-4DB2-BD59-A6C34878D82A}">
                    <a16:rowId xmlns:a16="http://schemas.microsoft.com/office/drawing/2014/main" val="3812670552"/>
                  </a:ext>
                </a:extLst>
              </a:tr>
              <a:tr h="460174">
                <a:tc rowSpan="3">
                  <a:txBody>
                    <a:bodyPr/>
                    <a:lstStyle/>
                    <a:p>
                      <a:pPr algn="ctr"/>
                      <a:r>
                        <a:rPr lang="en-US" sz="2400" b="1" dirty="0">
                          <a:latin typeface="Amatic SC"/>
                          <a:cs typeface="Amatic SC"/>
                        </a:rPr>
                        <a:t>Understanding the world</a:t>
                      </a:r>
                    </a:p>
                    <a:p>
                      <a:pPr algn="ctr"/>
                      <a:r>
                        <a:rPr lang="en-US" sz="2400" b="1" dirty="0">
                          <a:latin typeface="Amatic SC"/>
                          <a:cs typeface="Amatic SC"/>
                        </a:rPr>
                        <a:t>RE / Festivals </a:t>
                      </a:r>
                    </a:p>
                    <a:p>
                      <a:pPr algn="ctr"/>
                      <a:endParaRPr lang="en-US" sz="2400" b="1">
                        <a:latin typeface="Amatic SC" panose="00000500000000000000" pitchFamily="2" charset="-79"/>
                        <a:cs typeface="Amatic SC" panose="00000500000000000000" pitchFamily="2" charset="-79"/>
                      </a:endParaRPr>
                    </a:p>
                    <a:p>
                      <a:pPr algn="ctr"/>
                      <a:r>
                        <a:rPr lang="en-US" sz="800" dirty="0"/>
                        <a:t>Our RE Curriculum enables children to develop a positive sense of themselves and others and learn how to form positive and respectful relationships. </a:t>
                      </a:r>
                    </a:p>
                    <a:p>
                      <a:pPr algn="ctr"/>
                      <a:endParaRPr lang="en-US" sz="800"/>
                    </a:p>
                    <a:p>
                      <a:pPr algn="ctr"/>
                      <a:r>
                        <a:rPr lang="en-US" sz="800" dirty="0"/>
                        <a:t> They will begin to understand and value the differences of individuals and groups within their own community. </a:t>
                      </a:r>
                    </a:p>
                    <a:p>
                      <a:pPr algn="ctr"/>
                      <a:endParaRPr lang="en-US" sz="800"/>
                    </a:p>
                    <a:p>
                      <a:pPr algn="ctr"/>
                      <a:r>
                        <a:rPr lang="en-US" sz="800" dirty="0"/>
                        <a:t>Children will have opportunity to develop their emerging moral and cultural awareness.</a:t>
                      </a:r>
                      <a:endParaRPr lang="en-US" sz="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9">
                  <a:txBody>
                    <a:bodyPr/>
                    <a:lstStyle/>
                    <a:p>
                      <a:pPr algn="ctr"/>
                      <a:r>
                        <a:rPr lang="en-US" sz="600" dirty="0"/>
                        <a:t>Understanding the world involves guiding children to </a:t>
                      </a:r>
                      <a:r>
                        <a:rPr lang="en-US" sz="600" b="1" dirty="0"/>
                        <a:t>make sense of their physical world and their community</a:t>
                      </a:r>
                      <a:r>
                        <a:rPr lang="en-US" sz="600" dirty="0"/>
                        <a:t>. The frequency and range of children’s personal experiences increases their knowledge and sense of the world around them – from visiting parks, libraries and museums to meeting important members of society such as police officers, nurses and firefighters. In addition, listening to a broad selection of stories, non-fiction, rhymes and poems will foster their understanding of our culturally, socially, technologically and ecologically diverse world. As well as building important knowledge, this extends their familiarity with words that support understanding across domains. Enriching and widening children’s vocabulary will support later reading comprehension.</a:t>
                      </a:r>
                      <a:endParaRPr lang="en-US" sz="600">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endParaRPr lang="en-GB"/>
                    </a:p>
                  </a:txBody>
                  <a:tcPr/>
                </a:tc>
                <a:tc hMerge="1">
                  <a:txBody>
                    <a:bodyPr/>
                    <a:lstStyle/>
                    <a:p>
                      <a:pPr algn="ct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endParaRPr lang="en-GB"/>
                    </a:p>
                  </a:txBody>
                  <a:tcPr/>
                </a:tc>
                <a:tc hMerge="1">
                  <a:txBody>
                    <a:bodyPr/>
                    <a:lstStyle/>
                    <a:p>
                      <a:pPr algn="ct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879381019"/>
                  </a:ext>
                </a:extLst>
              </a:tr>
              <a:tr h="3234011">
                <a:tc vMerge="1">
                  <a:txBody>
                    <a:bodyPr/>
                    <a:lstStyle/>
                    <a:p>
                      <a:pPr algn="ctr"/>
                      <a:r>
                        <a:rPr lang="en-US" sz="2400" b="1">
                          <a:latin typeface="Amatic SC" panose="00000500000000000000" pitchFamily="2" charset="-79"/>
                          <a:cs typeface="Amatic SC" panose="00000500000000000000" pitchFamily="2" charset="-79"/>
                        </a:rPr>
                        <a:t>Understanding the world</a:t>
                      </a:r>
                    </a:p>
                    <a:p>
                      <a:pPr algn="ctr"/>
                      <a:r>
                        <a:rPr lang="en-US" sz="2400" b="1">
                          <a:latin typeface="Amatic SC" panose="00000500000000000000" pitchFamily="2" charset="-79"/>
                          <a:cs typeface="Amatic SC" panose="00000500000000000000" pitchFamily="2" charset="-79"/>
                        </a:rPr>
                        <a:t>RE / Festivals </a:t>
                      </a:r>
                    </a:p>
                    <a:p>
                      <a:pPr algn="ctr"/>
                      <a:endParaRPr lang="en-US" sz="2400" b="1">
                        <a:latin typeface="Amatic SC" panose="00000500000000000000" pitchFamily="2" charset="-79"/>
                        <a:cs typeface="Amatic SC" panose="00000500000000000000" pitchFamily="2" charset="-79"/>
                      </a:endParaRPr>
                    </a:p>
                    <a:p>
                      <a:pPr algn="ctr"/>
                      <a:r>
                        <a:rPr lang="en-US" sz="800"/>
                        <a:t>Our RE Curriculum enables children to develop a positive sense of themselves and others and learn how to form positive and respectful relationships. </a:t>
                      </a:r>
                    </a:p>
                    <a:p>
                      <a:pPr algn="ctr"/>
                      <a:endParaRPr lang="en-US" sz="800"/>
                    </a:p>
                    <a:p>
                      <a:pPr algn="ctr"/>
                      <a:r>
                        <a:rPr lang="en-US" sz="800"/>
                        <a:t> They will begin to understand and value the differences of individuals and groups within their own community. </a:t>
                      </a:r>
                    </a:p>
                    <a:p>
                      <a:pPr algn="ctr"/>
                      <a:endParaRPr lang="en-US" sz="800"/>
                    </a:p>
                    <a:p>
                      <a:pPr algn="ctr"/>
                      <a:r>
                        <a:rPr lang="en-US" sz="800"/>
                        <a:t>Children will have opportunity to develop their emerging moral and cultural awareness.</a:t>
                      </a:r>
                      <a:endParaRPr lang="en-US" sz="8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3">
                  <a:txBody>
                    <a:bodyPr/>
                    <a:lstStyle/>
                    <a:p>
                      <a:pPr marL="171450" indent="-171450">
                        <a:lnSpc>
                          <a:spcPct val="100000"/>
                        </a:lnSpc>
                        <a:spcBef>
                          <a:spcPts val="100"/>
                        </a:spcBef>
                        <a:spcAft>
                          <a:spcPts val="800"/>
                        </a:spcAft>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Identifying their family. Commenting on photos of their family; naming who they can see and of what relation they are to them. </a:t>
                      </a:r>
                    </a:p>
                    <a:p>
                      <a:pPr marL="171450" indent="-171450">
                        <a:lnSpc>
                          <a:spcPct val="100000"/>
                        </a:lnSpc>
                        <a:spcBef>
                          <a:spcPts val="100"/>
                        </a:spcBef>
                        <a:spcAft>
                          <a:spcPts val="800"/>
                        </a:spcAft>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Can talk about what they do with their family and places they have been with their family. Can draw similarities and make comparisons between other families. </a:t>
                      </a:r>
                      <a:r>
                        <a:rPr lang="en-US" sz="600" dirty="0">
                          <a:latin typeface="+mn-lt"/>
                        </a:rPr>
                        <a:t>Name and describe people who are familiar to them. </a:t>
                      </a:r>
                      <a:endParaRPr lang="en-GB" sz="600" b="0" dirty="0">
                        <a:solidFill>
                          <a:schemeClr val="tx1"/>
                        </a:solidFill>
                        <a:effectLst/>
                        <a:latin typeface="+mn-lt"/>
                        <a:ea typeface="Calibri" panose="020F0502020204030204" pitchFamily="34" charset="0"/>
                        <a:cs typeface="Amatic SC"/>
                      </a:endParaRPr>
                    </a:p>
                    <a:p>
                      <a:pPr marL="171450" indent="-171450">
                        <a:lnSpc>
                          <a:spcPct val="100000"/>
                        </a:lnSpc>
                        <a:spcBef>
                          <a:spcPts val="100"/>
                        </a:spcBef>
                        <a:spcAft>
                          <a:spcPts val="800"/>
                        </a:spcAft>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Read fictional stories about families and start to tell the difference between real and fiction. </a:t>
                      </a:r>
                      <a:r>
                        <a:rPr lang="en-US" sz="600" dirty="0">
                          <a:latin typeface="+mn-lt"/>
                        </a:rPr>
                        <a:t>Talk about members of their immediate family and community.</a:t>
                      </a:r>
                      <a:endParaRPr lang="en-GB" sz="600" b="0">
                        <a:solidFill>
                          <a:schemeClr val="tx1"/>
                        </a:solidFill>
                        <a:effectLst/>
                        <a:latin typeface="+mn-lt"/>
                        <a:cs typeface="Amatic SC"/>
                      </a:endParaRP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Introduce children to different occupations and how they use transport to help them in their jobs.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600" b="0" dirty="0">
                        <a:solidFill>
                          <a:schemeClr val="tx1"/>
                        </a:solidFill>
                        <a:effectLst/>
                        <a:latin typeface="+mn-lt"/>
                        <a:ea typeface="Calibri" panose="020F0502020204030204" pitchFamily="34" charset="0"/>
                        <a:cs typeface="Amatic SC"/>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600" b="0" dirty="0">
                          <a:solidFill>
                            <a:schemeClr val="tx1"/>
                          </a:solidFill>
                          <a:effectLst/>
                          <a:latin typeface="+mn-lt"/>
                          <a:ea typeface="Calibri" panose="020F0502020204030204" pitchFamily="34" charset="0"/>
                          <a:cs typeface="Amatic SC"/>
                        </a:rPr>
                        <a:t>Listen out for and make note of children’s discussion between themselves regarding their experience of past birthday celebrations.</a:t>
                      </a:r>
                    </a:p>
                    <a:p>
                      <a:pPr marL="171450" marR="0" lvl="0" indent="-171450" algn="l">
                        <a:lnSpc>
                          <a:spcPct val="100000"/>
                        </a:lnSpc>
                        <a:spcBef>
                          <a:spcPts val="100"/>
                        </a:spcBef>
                        <a:spcAft>
                          <a:spcPts val="0"/>
                        </a:spcAft>
                        <a:buClrTx/>
                        <a:buSzTx/>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Listen and talk about beliefs and who is god to them. Talk about belonging to a faith and what it means to them.</a:t>
                      </a: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endParaRPr lang="en-GB" sz="600" b="0" dirty="0">
                        <a:solidFill>
                          <a:schemeClr val="tx1"/>
                        </a:solidFill>
                        <a:effectLst/>
                        <a:latin typeface="+mn-lt"/>
                        <a:cs typeface="Amatic SC"/>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600" dirty="0">
                          <a:solidFill>
                            <a:schemeClr val="tx1"/>
                          </a:solidFill>
                          <a:latin typeface="+mn-lt"/>
                        </a:rPr>
                        <a:t>Explore farming, harvest and where food comes from. Growth</a:t>
                      </a:r>
                      <a:r>
                        <a:rPr lang="en-US" sz="600" baseline="0" dirty="0">
                          <a:solidFill>
                            <a:schemeClr val="tx1"/>
                          </a:solidFill>
                          <a:latin typeface="+mn-lt"/>
                        </a:rPr>
                        <a:t> and food processes.</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US" sz="600" baseline="0" dirty="0">
                        <a:solidFill>
                          <a:schemeClr val="tx1"/>
                        </a:solidFill>
                        <a:latin typeface="+mn-lt"/>
                      </a:endParaRP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GB" sz="600" b="0" baseline="0" dirty="0">
                          <a:solidFill>
                            <a:schemeClr val="tx1"/>
                          </a:solidFill>
                          <a:effectLst/>
                          <a:latin typeface="+mn-lt"/>
                          <a:ea typeface="Calibri" panose="020F0502020204030204" pitchFamily="34" charset="0"/>
                          <a:cs typeface="Amatic SC"/>
                        </a:rPr>
                        <a:t>Spires Explorers Focus Weeks linked to seasonal changes</a:t>
                      </a:r>
                      <a:r>
                        <a:rPr lang="en-GB" sz="600" b="0" baseline="0" dirty="0">
                          <a:solidFill>
                            <a:schemeClr val="tx1"/>
                          </a:solidFill>
                          <a:effectLst/>
                          <a:latin typeface="+mn-lt"/>
                          <a:ea typeface="+mn-ea"/>
                          <a:cs typeface="+mn-cs"/>
                        </a:rPr>
                        <a:t> as we enter Autumn</a:t>
                      </a:r>
                      <a:endParaRPr lang="en-GB" sz="600" b="0" dirty="0">
                        <a:solidFill>
                          <a:schemeClr val="tx1"/>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171450" indent="-171450">
                        <a:lnSpc>
                          <a:spcPct val="100000"/>
                        </a:lnSpc>
                        <a:spcBef>
                          <a:spcPts val="100"/>
                        </a:spcBef>
                        <a:spcAft>
                          <a:spcPts val="800"/>
                        </a:spcAft>
                        <a:buFont typeface="Courier New" panose="02070309020205020404" pitchFamily="49" charset="0"/>
                        <a:buChar char="o"/>
                      </a:pPr>
                      <a:r>
                        <a:rPr lang="en-GB" sz="700" b="0">
                          <a:solidFill>
                            <a:schemeClr val="tx1"/>
                          </a:solidFill>
                          <a:effectLst/>
                          <a:latin typeface="+mn-lt"/>
                          <a:ea typeface="Calibri" panose="020F0502020204030204" pitchFamily="34" charset="0"/>
                          <a:cs typeface="Amatic SC" panose="00000500000000000000" pitchFamily="2" charset="-79"/>
                        </a:rPr>
                        <a:t>Can talk about what they have done with their families during Christmas’ in the past.  </a:t>
                      </a:r>
                    </a:p>
                    <a:p>
                      <a:pPr marL="171450" indent="-171450">
                        <a:lnSpc>
                          <a:spcPct val="100000"/>
                        </a:lnSpc>
                        <a:spcBef>
                          <a:spcPts val="100"/>
                        </a:spcBef>
                        <a:spcAft>
                          <a:spcPts val="800"/>
                        </a:spcAft>
                        <a:buFont typeface="Courier New" panose="02070309020205020404" pitchFamily="49" charset="0"/>
                        <a:buChar char="o"/>
                      </a:pPr>
                      <a:r>
                        <a:rPr lang="en-GB" sz="700" b="0">
                          <a:solidFill>
                            <a:schemeClr val="tx1"/>
                          </a:solidFill>
                          <a:effectLst/>
                          <a:latin typeface="+mn-lt"/>
                          <a:ea typeface="Calibri" panose="020F0502020204030204" pitchFamily="34" charset="0"/>
                          <a:cs typeface="Amatic SC" panose="00000500000000000000" pitchFamily="2" charset="-79"/>
                        </a:rPr>
                        <a:t>Show photos of how Christmas used to be celebrated in the past.  Use world maps to show children where some stories are based. Use the Jolly Postman to draw information from a map and begin to understand why maps are so important to postmen.</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a:solidFill>
                            <a:schemeClr val="tx1"/>
                          </a:solidFill>
                          <a:effectLst/>
                          <a:latin typeface="+mn-lt"/>
                          <a:ea typeface="Calibri" panose="020F0502020204030204" pitchFamily="34" charset="0"/>
                          <a:cs typeface="Amatic SC" panose="00000500000000000000" pitchFamily="2" charset="-79"/>
                        </a:rPr>
                        <a:t>Share different cultures versions of famous fairy tales.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a:solidFill>
                            <a:schemeClr val="tx1"/>
                          </a:solidFill>
                          <a:effectLst/>
                          <a:latin typeface="+mn-lt"/>
                          <a:ea typeface="Calibri" panose="020F0502020204030204" pitchFamily="34" charset="0"/>
                          <a:cs typeface="Amatic SC" panose="00000500000000000000" pitchFamily="2" charset="-79"/>
                        </a:rPr>
                        <a:t>To introduce children to a range of fictional characters and creatures from stories and to begin to differentiate these characters from real people in their lives.</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a:solidFill>
                            <a:schemeClr val="tx1"/>
                          </a:solidFill>
                          <a:effectLst/>
                          <a:latin typeface="+mn-lt"/>
                          <a:ea typeface="Calibri" panose="020F0502020204030204" pitchFamily="34" charset="0"/>
                          <a:cs typeface="Amatic SC" panose="00000500000000000000" pitchFamily="2" charset="-79"/>
                        </a:rPr>
                        <a:t>Stranger danger (based on Jack and the beanstalk). Talking about occupations and how to identify strangers that can help them when they are in need.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endParaRPr lang="en-GB" sz="700" b="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indent="-171450">
                        <a:lnSpc>
                          <a:spcPct val="100000"/>
                        </a:lnSpc>
                        <a:spcBef>
                          <a:spcPts val="100"/>
                        </a:spcBef>
                        <a:spcAft>
                          <a:spcPts val="800"/>
                        </a:spcAft>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Can talk about what they have done with their families during Christmas’ in the past.  why do they celebrate Christmas? Why is it important to those in a religious group</a:t>
                      </a:r>
                    </a:p>
                    <a:p>
                      <a:pPr marL="171450" indent="-171450">
                        <a:lnSpc>
                          <a:spcPct val="100000"/>
                        </a:lnSpc>
                        <a:spcBef>
                          <a:spcPts val="100"/>
                        </a:spcBef>
                        <a:spcAft>
                          <a:spcPts val="800"/>
                        </a:spcAft>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Show photos of how Christmas used to be celebrated in the past.  Look at how it is celebrated</a:t>
                      </a:r>
                      <a:r>
                        <a:rPr lang="en-GB" sz="600" b="0" baseline="0" dirty="0">
                          <a:solidFill>
                            <a:schemeClr val="tx1"/>
                          </a:solidFill>
                          <a:effectLst/>
                          <a:latin typeface="+mn-lt"/>
                          <a:ea typeface="Calibri" panose="020F0502020204030204" pitchFamily="34" charset="0"/>
                          <a:cs typeface="Amatic SC"/>
                        </a:rPr>
                        <a:t> in other countries.</a:t>
                      </a:r>
                      <a:endParaRPr lang="en-GB" sz="600" b="0" dirty="0">
                        <a:solidFill>
                          <a:schemeClr val="tx1"/>
                        </a:solidFill>
                        <a:effectLst/>
                        <a:latin typeface="+mn-lt"/>
                        <a:ea typeface="Calibri" panose="020F0502020204030204" pitchFamily="34" charset="0"/>
                        <a:cs typeface="Amatic SC"/>
                      </a:endParaRP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600" b="0" dirty="0">
                          <a:solidFill>
                            <a:schemeClr val="tx1"/>
                          </a:solidFill>
                          <a:effectLst/>
                          <a:latin typeface="+mn-lt"/>
                          <a:ea typeface="Calibri" panose="020F0502020204030204" pitchFamily="34" charset="0"/>
                          <a:cs typeface="Amatic SC"/>
                        </a:rPr>
                        <a:t>Share different cultures versions of famous fairy tale</a:t>
                      </a:r>
                      <a:r>
                        <a:rPr lang="en-GB" sz="600" b="0" baseline="0" dirty="0">
                          <a:solidFill>
                            <a:schemeClr val="tx1"/>
                          </a:solidFill>
                          <a:effectLst/>
                          <a:latin typeface="+mn-lt"/>
                          <a:ea typeface="Calibri" panose="020F0502020204030204" pitchFamily="34" charset="0"/>
                          <a:cs typeface="Amatic SC"/>
                        </a:rPr>
                        <a:t>s (the gingerbread man)</a:t>
                      </a:r>
                      <a:endParaRPr lang="en-GB" sz="600" b="0" dirty="0">
                        <a:solidFill>
                          <a:schemeClr val="tx1"/>
                        </a:solidFill>
                        <a:effectLst/>
                        <a:latin typeface="+mn-lt"/>
                        <a:ea typeface="Calibri" panose="020F0502020204030204" pitchFamily="34" charset="0"/>
                        <a:cs typeface="Amatic SC"/>
                      </a:endParaRP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600" b="0" dirty="0">
                          <a:solidFill>
                            <a:schemeClr val="tx1"/>
                          </a:solidFill>
                          <a:effectLst/>
                          <a:latin typeface="+mn-lt"/>
                          <a:ea typeface="Calibri" panose="020F0502020204030204" pitchFamily="34" charset="0"/>
                          <a:cs typeface="Amatic SC"/>
                        </a:rPr>
                        <a:t>To introduce children to a range of fictional characters and creatures from stories and to begin to differentiate these characters from real people in their lives.</a:t>
                      </a:r>
                    </a:p>
                    <a:p>
                      <a:pPr marL="171450" marR="0" lvl="0" indent="-171450" algn="l" rtl="0" eaLnBrk="1" fontAlgn="auto" latinLnBrk="0" hangingPunct="1">
                        <a:lnSpc>
                          <a:spcPct val="100000"/>
                        </a:lnSpc>
                        <a:spcBef>
                          <a:spcPts val="100"/>
                        </a:spcBef>
                        <a:spcAft>
                          <a:spcPts val="800"/>
                        </a:spcAft>
                        <a:buClrTx/>
                        <a:buSzTx/>
                        <a:buFont typeface="Courier New" panose="02070309020205020404" pitchFamily="49" charset="0"/>
                        <a:buChar char="o"/>
                      </a:pPr>
                      <a:r>
                        <a:rPr lang="en-GB" sz="600" b="0" baseline="0" dirty="0">
                          <a:solidFill>
                            <a:schemeClr val="tx1"/>
                          </a:solidFill>
                          <a:effectLst/>
                          <a:latin typeface="+mn-lt"/>
                          <a:ea typeface="Calibri" panose="020F0502020204030204" pitchFamily="34" charset="0"/>
                          <a:cs typeface="Amatic SC"/>
                        </a:rPr>
                        <a:t>Develop ideas and understanding of people important to members of a faith such as Jesus and talk about other faiths.</a:t>
                      </a:r>
                    </a:p>
                    <a:p>
                      <a:pPr marL="171450" marR="0" lvl="0" indent="-171450" algn="l" rtl="0" eaLnBrk="1" fontAlgn="auto" latinLnBrk="0" hangingPunct="1">
                        <a:lnSpc>
                          <a:spcPct val="100000"/>
                        </a:lnSpc>
                        <a:spcBef>
                          <a:spcPts val="100"/>
                        </a:spcBef>
                        <a:spcAft>
                          <a:spcPts val="800"/>
                        </a:spcAft>
                        <a:buClrTx/>
                        <a:buSzTx/>
                        <a:buFont typeface="Courier New" panose="02070309020205020404" pitchFamily="49" charset="0"/>
                        <a:buChar char="o"/>
                      </a:pPr>
                      <a:r>
                        <a:rPr lang="en-GB" sz="600" b="0" baseline="0" dirty="0">
                          <a:solidFill>
                            <a:schemeClr val="tx1"/>
                          </a:solidFill>
                          <a:effectLst/>
                          <a:latin typeface="+mn-lt"/>
                          <a:ea typeface="Calibri" panose="020F0502020204030204" pitchFamily="34" charset="0"/>
                          <a:cs typeface="Amatic SC"/>
                        </a:rPr>
                        <a:t>Spires Explorers Focus Weeks linked to seasonal changes as we enter Winter</a:t>
                      </a:r>
                    </a:p>
                    <a:p>
                      <a:pPr marL="171450" marR="0" lvl="0" indent="-171450" algn="l" defTabSz="914400">
                        <a:lnSpc>
                          <a:spcPct val="100000"/>
                        </a:lnSpc>
                        <a:spcBef>
                          <a:spcPts val="100"/>
                        </a:spcBef>
                        <a:spcAft>
                          <a:spcPts val="800"/>
                        </a:spcAft>
                        <a:buClrTx/>
                        <a:buSzTx/>
                        <a:buFont typeface="Courier New" panose="02070309020205020404" pitchFamily="49" charset="0"/>
                        <a:buChar char="o"/>
                        <a:tabLst/>
                        <a:defRPr/>
                      </a:pPr>
                      <a:endParaRPr lang="en-GB" sz="600" b="0" baseline="0" dirty="0">
                        <a:solidFill>
                          <a:schemeClr val="tx1"/>
                        </a:solidFill>
                        <a:effectLst/>
                        <a:latin typeface="+mn-lt"/>
                        <a:ea typeface="Calibri" panose="020F0502020204030204" pitchFamily="34" charset="0"/>
                        <a:cs typeface="Amatic SC"/>
                      </a:endParaRPr>
                    </a:p>
                    <a:p>
                      <a:pPr marL="171450" marR="0" lvl="0" indent="-171450" algn="l" rtl="0" eaLnBrk="1" fontAlgn="auto" latinLnBrk="0" hangingPunct="1">
                        <a:lnSpc>
                          <a:spcPct val="100000"/>
                        </a:lnSpc>
                        <a:spcBef>
                          <a:spcPts val="100"/>
                        </a:spcBef>
                        <a:spcAft>
                          <a:spcPts val="800"/>
                        </a:spcAft>
                        <a:buClrTx/>
                        <a:buSzTx/>
                        <a:buFont typeface="Courier New" panose="02070309020205020404" pitchFamily="49" charset="0"/>
                        <a:buChar char="o"/>
                      </a:pPr>
                      <a:endParaRPr lang="en-GB" sz="600" b="0" dirty="0">
                        <a:solidFill>
                          <a:schemeClr val="tx1"/>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indent="-171450">
                        <a:lnSpc>
                          <a:spcPct val="100000"/>
                        </a:lnSpc>
                        <a:spcBef>
                          <a:spcPts val="100"/>
                        </a:spcBef>
                        <a:spcAft>
                          <a:spcPts val="800"/>
                        </a:spcAft>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Listening to stories and placing events in chronological order. </a:t>
                      </a:r>
                    </a:p>
                    <a:p>
                      <a:pPr marL="171450" marR="0" lvl="0" indent="-171450" algn="l" rtl="0" eaLnBrk="1" fontAlgn="auto" latinLnBrk="0" hangingPunct="1">
                        <a:lnSpc>
                          <a:spcPct val="100000"/>
                        </a:lnSpc>
                        <a:spcBef>
                          <a:spcPts val="100"/>
                        </a:spcBef>
                        <a:spcAft>
                          <a:spcPts val="800"/>
                        </a:spcAft>
                        <a:buClrTx/>
                        <a:buSzTx/>
                        <a:buFont typeface="Courier New" panose="02070309020205020404" pitchFamily="49" charset="0"/>
                        <a:buChar char="o"/>
                      </a:pPr>
                      <a:r>
                        <a:rPr lang="en-GB" sz="600" b="0" baseline="0" dirty="0">
                          <a:solidFill>
                            <a:schemeClr val="tx1"/>
                          </a:solidFill>
                          <a:effectLst/>
                          <a:latin typeface="+mn-lt"/>
                          <a:ea typeface="Calibri" panose="020F0502020204030204" pitchFamily="34" charset="0"/>
                          <a:cs typeface="Amatic SC"/>
                        </a:rPr>
                        <a:t>Day and Night – what do we do in the day and the night</a:t>
                      </a:r>
                      <a:r>
                        <a:rPr lang="en-GB" sz="600" b="0" dirty="0">
                          <a:solidFill>
                            <a:schemeClr val="tx1"/>
                          </a:solidFill>
                          <a:effectLst/>
                          <a:latin typeface="+mn-lt"/>
                          <a:ea typeface="Calibri" panose="020F0502020204030204" pitchFamily="34" charset="0"/>
                          <a:cs typeface="Amatic SC"/>
                        </a:rPr>
                        <a:t>. </a:t>
                      </a: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US" sz="600" dirty="0">
                          <a:latin typeface="+mn-lt"/>
                        </a:rPr>
                        <a:t>Nocturnal Animals Making sense of different environments and habitats </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US" sz="600" dirty="0">
                        <a:latin typeface="+mn-lt"/>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600" b="0" dirty="0">
                          <a:solidFill>
                            <a:schemeClr val="tx1"/>
                          </a:solidFill>
                          <a:effectLst/>
                          <a:latin typeface="+mn-lt"/>
                          <a:ea typeface="Calibri" panose="020F0502020204030204" pitchFamily="34" charset="0"/>
                          <a:cs typeface="Amatic SC"/>
                        </a:rPr>
                        <a:t>Can children talk about their homes and what there is to do near their homes?</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US" sz="600" dirty="0"/>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US" sz="600" dirty="0"/>
                        <a:t>Listen to children describing and commenting on things they have seen whilst outside, including plants and animals. </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US" sz="600" b="0" dirty="0">
                        <a:solidFill>
                          <a:schemeClr val="tx1"/>
                        </a:solidFill>
                        <a:effectLst/>
                        <a:latin typeface="+mn-lt"/>
                        <a:ea typeface="Calibri" panose="020F0502020204030204" pitchFamily="34" charset="0"/>
                        <a:cs typeface="Amatic SC"/>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600" b="0" dirty="0">
                          <a:solidFill>
                            <a:schemeClr val="tx1"/>
                          </a:solidFill>
                          <a:effectLst/>
                          <a:latin typeface="+mn-lt"/>
                          <a:ea typeface="Calibri" panose="020F0502020204030204" pitchFamily="34" charset="0"/>
                          <a:cs typeface="Amatic SC"/>
                        </a:rPr>
                        <a:t>Space – our Earth, Moon and Sun. Look at life in space.</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600" b="0" dirty="0">
                        <a:solidFill>
                          <a:schemeClr val="tx1"/>
                        </a:solidFill>
                        <a:effectLst/>
                        <a:latin typeface="+mn-lt"/>
                        <a:ea typeface="Calibri" panose="020F0502020204030204" pitchFamily="34" charset="0"/>
                        <a:cs typeface="Amatic SC"/>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600" b="0" dirty="0">
                          <a:solidFill>
                            <a:schemeClr val="tx1"/>
                          </a:solidFill>
                          <a:effectLst/>
                          <a:latin typeface="+mn-lt"/>
                          <a:ea typeface="Calibri" panose="020F0502020204030204" pitchFamily="34" charset="0"/>
                          <a:cs typeface="Amatic SC"/>
                        </a:rPr>
                        <a:t>Occupations</a:t>
                      </a:r>
                      <a:r>
                        <a:rPr lang="en-GB" sz="600" b="0" baseline="0" dirty="0">
                          <a:solidFill>
                            <a:schemeClr val="tx1"/>
                          </a:solidFill>
                          <a:effectLst/>
                          <a:latin typeface="+mn-lt"/>
                          <a:ea typeface="Calibri" panose="020F0502020204030204" pitchFamily="34" charset="0"/>
                          <a:cs typeface="Amatic SC"/>
                        </a:rPr>
                        <a:t> – astronauts. What do they do in space?</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GB" sz="600" b="0" dirty="0">
                        <a:solidFill>
                          <a:schemeClr val="tx1"/>
                        </a:solidFill>
                        <a:effectLst/>
                        <a:latin typeface="+mn-lt"/>
                        <a:ea typeface="Calibri" panose="020F0502020204030204" pitchFamily="34" charset="0"/>
                        <a:cs typeface="Amatic SC"/>
                      </a:endParaRP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US" sz="600" dirty="0"/>
                        <a:t>Use images, video clips, shared texts and other resources to bring the wider world into the classroom. Listen to what children say about what they see</a:t>
                      </a:r>
                    </a:p>
                    <a:p>
                      <a:pPr marL="171450" marR="0" lvl="0" indent="-171450" algn="l" rtl="0" eaLnBrk="1" fontAlgn="auto" latinLnBrk="0" hangingPunct="1">
                        <a:lnSpc>
                          <a:spcPct val="100000"/>
                        </a:lnSpc>
                        <a:spcBef>
                          <a:spcPts val="100"/>
                        </a:spcBef>
                        <a:spcAft>
                          <a:spcPts val="800"/>
                        </a:spcAft>
                        <a:buClrTx/>
                        <a:buSzTx/>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Talk about special books in religious groups, why are they important and how do people of religious groups treat them</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600" dirty="0">
                          <a:latin typeface="+mn-lt"/>
                        </a:rPr>
                        <a:t>Change in living things – Changes in the leaves, weather, seasons</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US" sz="600" dirty="0">
                        <a:latin typeface="+mn-lt"/>
                      </a:endParaRP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Explore the world around us and see how it changes as we enter Summer. </a:t>
                      </a:r>
                      <a:r>
                        <a:rPr lang="en-US" sz="600" dirty="0"/>
                        <a:t>Provide opportunities for children to note and record the weather.</a:t>
                      </a:r>
                      <a:r>
                        <a:rPr lang="en-GB" sz="600" b="0" dirty="0">
                          <a:solidFill>
                            <a:schemeClr val="tx1"/>
                          </a:solidFill>
                          <a:effectLst/>
                          <a:latin typeface="+mn-lt"/>
                          <a:cs typeface="Amatic SC"/>
                        </a:rPr>
                        <a:t> </a:t>
                      </a:r>
                    </a:p>
                    <a:p>
                      <a:pPr marL="171450" marR="0" lvl="0" indent="-171450" algn="l">
                        <a:lnSpc>
                          <a:spcPct val="100000"/>
                        </a:lnSpc>
                        <a:spcBef>
                          <a:spcPts val="100"/>
                        </a:spcBef>
                        <a:spcAft>
                          <a:spcPts val="0"/>
                        </a:spcAft>
                        <a:buClrTx/>
                        <a:buSzTx/>
                        <a:buFont typeface="Courier New" panose="02070309020205020404" pitchFamily="49" charset="0"/>
                        <a:buChar char="o"/>
                      </a:pPr>
                      <a:r>
                        <a:rPr lang="en-GB" sz="600" b="0" i="0" u="none" strike="noStrike" noProof="0" dirty="0">
                          <a:solidFill>
                            <a:schemeClr val="tx1"/>
                          </a:solidFill>
                          <a:effectLst/>
                          <a:latin typeface="Calibri"/>
                        </a:rPr>
                        <a:t>Occupations: focus on farming and where we live. Talk to a farmer and ask questions.</a:t>
                      </a:r>
                      <a:endParaRPr lang="en-GB" sz="600" b="0" dirty="0">
                        <a:solidFill>
                          <a:schemeClr val="tx1"/>
                        </a:solidFill>
                        <a:effectLst/>
                        <a:latin typeface="+mn-lt"/>
                        <a:ea typeface="Calibri" panose="020F0502020204030204" pitchFamily="34" charset="0"/>
                        <a:cs typeface="Amatic SC"/>
                      </a:endParaRP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GB" sz="600" b="0" dirty="0">
                        <a:solidFill>
                          <a:schemeClr val="tx1"/>
                        </a:solidFill>
                        <a:effectLst/>
                        <a:latin typeface="+mn-lt"/>
                        <a:ea typeface="Calibri" panose="020F0502020204030204" pitchFamily="34" charset="0"/>
                        <a:cs typeface="Amatic SC"/>
                      </a:endParaRP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US" sz="600" dirty="0">
                          <a:latin typeface="+mn-lt"/>
                        </a:rPr>
                        <a:t>Draw children’s attention to the immediate environment, introducing and modelling new vocabulary where appropriate. </a:t>
                      </a:r>
                    </a:p>
                    <a:p>
                      <a:pPr marL="0" marR="0" lvl="0" indent="0" algn="l" rtl="0" eaLnBrk="1" fontAlgn="auto" latinLnBrk="0" hangingPunct="1">
                        <a:lnSpc>
                          <a:spcPct val="100000"/>
                        </a:lnSpc>
                        <a:spcBef>
                          <a:spcPts val="100"/>
                        </a:spcBef>
                        <a:spcAft>
                          <a:spcPts val="0"/>
                        </a:spcAft>
                        <a:buClrTx/>
                        <a:buSzTx/>
                        <a:buFont typeface="Courier New" panose="02070309020205020404" pitchFamily="49" charset="0"/>
                        <a:buNone/>
                      </a:pPr>
                      <a:endParaRPr lang="en-US" sz="600" dirty="0">
                        <a:latin typeface="+mn-lt"/>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600" dirty="0"/>
                        <a:t>Encourage interactions with the outdoors to foster curiosity and give children freedom to touch, smell and hear the natural world around them during hands-on experiences. </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US" sz="600" dirty="0"/>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GB" sz="600" b="0" baseline="0" dirty="0">
                          <a:solidFill>
                            <a:schemeClr val="tx1"/>
                          </a:solidFill>
                          <a:effectLst/>
                          <a:latin typeface="+mn-lt"/>
                          <a:ea typeface="Calibri" panose="020F0502020204030204" pitchFamily="34" charset="0"/>
                          <a:cs typeface="Amatic SC"/>
                        </a:rPr>
                        <a:t>Spires Explorers Focus Weeks linked to seasonal changes</a:t>
                      </a:r>
                      <a:r>
                        <a:rPr lang="en-GB" sz="600" b="0" baseline="0" dirty="0">
                          <a:solidFill>
                            <a:schemeClr val="tx1"/>
                          </a:solidFill>
                          <a:effectLst/>
                          <a:latin typeface="+mn-lt"/>
                          <a:ea typeface="+mn-ea"/>
                          <a:cs typeface="+mn-cs"/>
                        </a:rPr>
                        <a:t> as we enter Spring</a:t>
                      </a:r>
                      <a:endParaRPr lang="en-GB" sz="600" b="0" dirty="0">
                        <a:solidFill>
                          <a:schemeClr val="tx1"/>
                        </a:solidFill>
                        <a:effectLst/>
                        <a:latin typeface="+mn-lt"/>
                        <a:ea typeface="Calibri" panose="020F0502020204030204" pitchFamily="34" charset="0"/>
                        <a:cs typeface="Amatic SC"/>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600" dirty="0"/>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600" dirty="0"/>
                        <a:t>Look for children incorporating their understanding of the seasons and weather in their play.</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600" dirty="0"/>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US" sz="600" dirty="0">
                          <a:latin typeface="+mn-lt"/>
                        </a:rPr>
                        <a:t>Environments – Features of local environment Maps of local area Comparing places on Google Earth – how are they similar/different?</a:t>
                      </a:r>
                    </a:p>
                    <a:p>
                      <a:pPr marL="171450" marR="0" lvl="0" indent="-171450" algn="l">
                        <a:lnSpc>
                          <a:spcPct val="100000"/>
                        </a:lnSpc>
                        <a:spcBef>
                          <a:spcPts val="100"/>
                        </a:spcBef>
                        <a:spcAft>
                          <a:spcPts val="0"/>
                        </a:spcAft>
                        <a:buClrTx/>
                        <a:buSzTx/>
                        <a:buFont typeface="Courier New" panose="02070309020205020404" pitchFamily="49" charset="0"/>
                        <a:buChar char="o"/>
                      </a:pPr>
                      <a:r>
                        <a:rPr lang="en-US" sz="600" dirty="0">
                          <a:latin typeface="+mn-lt"/>
                        </a:rPr>
                        <a:t>Children talk about Easter and the importance of this in Christianity. Why do we put a cross up in our Easter garden?</a:t>
                      </a: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endParaRPr lang="en-US" sz="60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700"/>
                    </a:p>
                  </a:txBody>
                  <a:tcPr marL="68580" marR="68580" marT="0" marB="0">
                    <a:lnL w="12700">
                      <a:solidFill>
                        <a:schemeClr val="tx1"/>
                      </a:solidFill>
                    </a:lnL>
                    <a:lnR w="12700">
                      <a:solidFill>
                        <a:schemeClr val="tx1"/>
                      </a:solidFill>
                    </a:lnR>
                    <a:lnT w="12700">
                      <a:solidFill>
                        <a:schemeClr val="tx1"/>
                      </a:solidFill>
                    </a:lnT>
                    <a:lnB w="12700">
                      <a:solidFill>
                        <a:schemeClr val="tx1"/>
                      </a:solidFill>
                    </a:lnB>
                    <a:solidFill>
                      <a:srgbClr val="FFEFFF"/>
                    </a:solidFill>
                  </a:tcPr>
                </a:tc>
                <a:tc>
                  <a:txBody>
                    <a:bodyPr/>
                    <a:lstStyle/>
                    <a:p>
                      <a:pPr marL="228600" marR="0" lvl="0" indent="-2286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GB" sz="600" b="0" dirty="0">
                          <a:solidFill>
                            <a:schemeClr val="tx1"/>
                          </a:solidFill>
                          <a:effectLst/>
                          <a:latin typeface="+mn-lt"/>
                          <a:ea typeface="Calibri" panose="020F0502020204030204" pitchFamily="34" charset="0"/>
                          <a:cs typeface="Amatic SC"/>
                        </a:rPr>
                        <a:t>Look</a:t>
                      </a:r>
                      <a:r>
                        <a:rPr lang="en-GB" sz="600" b="0" baseline="0" dirty="0">
                          <a:solidFill>
                            <a:schemeClr val="tx1"/>
                          </a:solidFill>
                          <a:effectLst/>
                          <a:latin typeface="+mn-lt"/>
                          <a:ea typeface="Calibri" panose="020F0502020204030204" pitchFamily="34" charset="0"/>
                          <a:cs typeface="Amatic SC"/>
                        </a:rPr>
                        <a:t> at animals and their babies. Compare how they looked as a baby and what they are like now.</a:t>
                      </a:r>
                    </a:p>
                    <a:p>
                      <a:pPr marL="228600" marR="0" lvl="0" indent="-228600" algn="l">
                        <a:lnSpc>
                          <a:spcPct val="100000"/>
                        </a:lnSpc>
                        <a:spcBef>
                          <a:spcPts val="0"/>
                        </a:spcBef>
                        <a:spcAft>
                          <a:spcPts val="0"/>
                        </a:spcAft>
                        <a:buClrTx/>
                        <a:buSzTx/>
                        <a:buFont typeface="Courier New" panose="02070309020205020404" pitchFamily="49" charset="0"/>
                        <a:buChar char="o"/>
                      </a:pPr>
                      <a:r>
                        <a:rPr lang="en-GB" sz="600" b="0" baseline="0" dirty="0">
                          <a:solidFill>
                            <a:schemeClr val="tx1"/>
                          </a:solidFill>
                          <a:effectLst/>
                          <a:latin typeface="+mn-lt"/>
                          <a:cs typeface="Amatic SC"/>
                        </a:rPr>
                        <a:t>Talk about the creation story and why God is so important to Christians. Discuss other Gods in other religious groups.</a:t>
                      </a: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endParaRPr lang="en-GB" sz="600" b="0" baseline="0" dirty="0">
                        <a:solidFill>
                          <a:schemeClr val="tx1"/>
                        </a:solidFill>
                        <a:effectLst/>
                        <a:latin typeface="+mn-lt"/>
                        <a:cs typeface="Amatic SC"/>
                      </a:endParaRP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US" sz="600" dirty="0"/>
                        <a:t> Life</a:t>
                      </a:r>
                      <a:r>
                        <a:rPr lang="en-US" sz="600" baseline="0" dirty="0"/>
                        <a:t> cycles of mini beasts and understanding how mini beasts help our environment</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600" baseline="0" dirty="0"/>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600" baseline="0" dirty="0"/>
                        <a:t>Planting and growing – springtime flowers and fruit/vegetables</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600" baseline="0" dirty="0"/>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600" baseline="0" dirty="0"/>
                        <a:t>Pond dipping – mini beasts and habitats</a:t>
                      </a:r>
                      <a:endParaRPr lang="en-US" sz="600" dirty="0"/>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600" dirty="0"/>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GB" sz="600" dirty="0">
                          <a:latin typeface="+mn-lt"/>
                        </a:rPr>
                        <a:t>Building a ‘Bug Hotel’ </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GB" sz="600" b="0" baseline="0" dirty="0">
                        <a:solidFill>
                          <a:schemeClr val="tx1"/>
                        </a:solidFill>
                        <a:effectLst/>
                        <a:latin typeface="+mn-lt"/>
                        <a:ea typeface="Calibri" panose="020F0502020204030204" pitchFamily="34" charset="0"/>
                        <a:cs typeface="Amatic SC"/>
                      </a:endParaRP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Use bee-bots on simple maps. Encourage the children to use navigational language. </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GB" sz="600" b="0" dirty="0">
                        <a:solidFill>
                          <a:schemeClr val="tx1"/>
                        </a:solidFill>
                        <a:effectLst/>
                        <a:latin typeface="+mn-lt"/>
                        <a:ea typeface="Calibri" panose="020F0502020204030204" pitchFamily="34" charset="0"/>
                        <a:cs typeface="Amatic SC"/>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600" dirty="0"/>
                        <a:t>After close observation, draw pictures of the natural world, including animals and plants</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600" dirty="0">
                        <a:latin typeface="+mn-lt"/>
                      </a:endParaRPr>
                    </a:p>
                    <a:p>
                      <a:pPr marL="171450" marR="0" lvl="0" indent="-171450" algn="l" rtl="0" eaLnBrk="1" fontAlgn="auto" latinLnBrk="0" hangingPunct="1">
                        <a:lnSpc>
                          <a:spcPct val="100000"/>
                        </a:lnSpc>
                        <a:spcBef>
                          <a:spcPts val="100"/>
                        </a:spcBef>
                        <a:spcAft>
                          <a:spcPts val="0"/>
                        </a:spcAft>
                        <a:buClrTx/>
                        <a:buSzTx/>
                        <a:buFont typeface="Courier New" panose="02070309020205020404" pitchFamily="49" charset="0"/>
                        <a:buChar char="o"/>
                      </a:pPr>
                      <a:r>
                        <a:rPr lang="en-GB" sz="600" b="0" baseline="0" dirty="0">
                          <a:solidFill>
                            <a:schemeClr val="tx1"/>
                          </a:solidFill>
                          <a:effectLst/>
                          <a:latin typeface="+mn-lt"/>
                          <a:ea typeface="Calibri" panose="020F0502020204030204" pitchFamily="34" charset="0"/>
                          <a:cs typeface="Amatic SC"/>
                        </a:rPr>
                        <a:t>Spires Explorers Study Focus Weeks linked to seasonal changes as we enter Summer</a:t>
                      </a:r>
                      <a:endParaRPr lang="en-GB" sz="600" b="0" dirty="0">
                        <a:solidFill>
                          <a:schemeClr val="tx1"/>
                        </a:solidFill>
                        <a:effectLst/>
                        <a:latin typeface="+mn-lt"/>
                        <a:ea typeface="Calibri" panose="020F0502020204030204" pitchFamily="34" charset="0"/>
                        <a:cs typeface="Amatic SC"/>
                      </a:endParaRP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GB" sz="600" b="0" dirty="0">
                        <a:solidFill>
                          <a:schemeClr val="tx1"/>
                        </a:solidFill>
                        <a:effectLst/>
                        <a:latin typeface="+mn-lt"/>
                        <a:ea typeface="Calibri" panose="020F0502020204030204" pitchFamily="34" charset="0"/>
                        <a:cs typeface="Amatic SC"/>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600" b="0" dirty="0">
                        <a:solidFill>
                          <a:schemeClr val="tx1"/>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171450" marR="0" lvl="0" indent="-171450" algn="l" rtl="0" eaLnBrk="1" fontAlgn="auto" latinLnBrk="0" hangingPunct="1">
                        <a:lnSpc>
                          <a:spcPct val="100000"/>
                        </a:lnSpc>
                        <a:spcBef>
                          <a:spcPts val="100"/>
                        </a:spcBef>
                        <a:spcAft>
                          <a:spcPts val="800"/>
                        </a:spcAft>
                        <a:buClrTx/>
                        <a:buSzTx/>
                        <a:buFont typeface="Courier New" panose="02070309020205020404" pitchFamily="49" charset="0"/>
                        <a:buChar char="o"/>
                      </a:pPr>
                      <a:r>
                        <a:rPr lang="en-GB" sz="600" b="0" dirty="0">
                          <a:solidFill>
                            <a:schemeClr val="tx1"/>
                          </a:solidFill>
                          <a:effectLst/>
                          <a:latin typeface="+mn-lt"/>
                          <a:ea typeface="Calibri" panose="020F0502020204030204" pitchFamily="34" charset="0"/>
                          <a:cs typeface="Amatic SC"/>
                        </a:rPr>
                        <a:t>Can children differentiate between land and water. </a:t>
                      </a:r>
                    </a:p>
                    <a:p>
                      <a:pPr marL="171450" indent="-171450">
                        <a:lnSpc>
                          <a:spcPct val="100000"/>
                        </a:lnSpc>
                        <a:spcBef>
                          <a:spcPts val="100"/>
                        </a:spcBef>
                        <a:spcAft>
                          <a:spcPts val="800"/>
                        </a:spcAft>
                        <a:buFont typeface="Courier New" panose="02070309020205020404" pitchFamily="49" charset="0"/>
                        <a:buChar char="o"/>
                      </a:pPr>
                      <a:r>
                        <a:rPr lang="en-US" sz="600" dirty="0">
                          <a:latin typeface="+mn-lt"/>
                        </a:rPr>
                        <a:t>Materials: Floating / Sinking – boat building Metallic / non-metallic objects</a:t>
                      </a:r>
                      <a:endParaRPr lang="en-US" sz="600" b="0" dirty="0">
                        <a:solidFill>
                          <a:schemeClr val="tx1"/>
                        </a:solidFill>
                        <a:effectLst/>
                        <a:latin typeface="+mn-lt"/>
                        <a:ea typeface="Calibri" panose="020F0502020204030204" pitchFamily="34" charset="0"/>
                        <a:cs typeface="Amatic SC"/>
                      </a:endParaRPr>
                    </a:p>
                    <a:p>
                      <a:pPr marL="171450" indent="-171450">
                        <a:lnSpc>
                          <a:spcPct val="100000"/>
                        </a:lnSpc>
                        <a:spcBef>
                          <a:spcPts val="100"/>
                        </a:spcBef>
                        <a:spcAft>
                          <a:spcPts val="800"/>
                        </a:spcAft>
                        <a:buFont typeface="Courier New" panose="02070309020205020404" pitchFamily="49" charset="0"/>
                        <a:buChar char="o"/>
                      </a:pPr>
                      <a:r>
                        <a:rPr lang="en-US" sz="600" b="0" dirty="0">
                          <a:solidFill>
                            <a:schemeClr val="tx1"/>
                          </a:solidFill>
                          <a:effectLst/>
                          <a:latin typeface="+mn-lt"/>
                          <a:ea typeface="Calibri" panose="020F0502020204030204" pitchFamily="34" charset="0"/>
                          <a:cs typeface="Amatic SC"/>
                        </a:rPr>
                        <a:t>Under the sea – who lives there, animals and habitats</a:t>
                      </a:r>
                    </a:p>
                    <a:p>
                      <a:pPr marL="171450" indent="-171450">
                        <a:lnSpc>
                          <a:spcPct val="100000"/>
                        </a:lnSpc>
                        <a:spcBef>
                          <a:spcPts val="100"/>
                        </a:spcBef>
                        <a:spcAft>
                          <a:spcPts val="800"/>
                        </a:spcAft>
                        <a:buFont typeface="Courier New" panose="02070309020205020404" pitchFamily="49" charset="0"/>
                        <a:buChar char="o"/>
                      </a:pPr>
                      <a:r>
                        <a:rPr lang="en-US" sz="600" dirty="0"/>
                        <a:t>Share non-fiction texts that offer an insight into contrasting environments.</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600" b="0" dirty="0">
                          <a:solidFill>
                            <a:schemeClr val="tx1"/>
                          </a:solidFill>
                          <a:effectLst/>
                          <a:latin typeface="+mn-lt"/>
                          <a:ea typeface="Calibri" panose="020F0502020204030204" pitchFamily="34" charset="0"/>
                          <a:cs typeface="Amatic SC"/>
                        </a:rPr>
                        <a:t>Introduce the children to recycling and how it can take care of our world. Look at what rubbish can do to our environment and animals. </a:t>
                      </a:r>
                      <a:r>
                        <a:rPr lang="en-US" sz="600" dirty="0"/>
                        <a:t>Create opportunities to discuss how we care for the natural world around us.</a:t>
                      </a:r>
                      <a:endParaRPr lang="en-GB" sz="600" b="0" dirty="0">
                        <a:solidFill>
                          <a:schemeClr val="tx1"/>
                        </a:solidFill>
                        <a:effectLst/>
                        <a:latin typeface="+mn-lt"/>
                        <a:ea typeface="Calibri" panose="020F0502020204030204" pitchFamily="34" charset="0"/>
                        <a:cs typeface="Amatic SC"/>
                      </a:endParaRPr>
                    </a:p>
                    <a:p>
                      <a:pPr marL="171450" indent="-171450">
                        <a:lnSpc>
                          <a:spcPct val="100000"/>
                        </a:lnSpc>
                        <a:spcBef>
                          <a:spcPts val="100"/>
                        </a:spcBef>
                        <a:spcAft>
                          <a:spcPts val="800"/>
                        </a:spcAft>
                        <a:buFont typeface="Courier New" panose="02070309020205020404" pitchFamily="49" charset="0"/>
                        <a:buChar char="o"/>
                      </a:pPr>
                      <a:r>
                        <a:rPr lang="en-US" sz="600" dirty="0"/>
                        <a:t>Listen to how children communicate their understanding of their own environment and contrasting environments through conversation and in play.</a:t>
                      </a:r>
                    </a:p>
                    <a:p>
                      <a:pPr marL="171450" lvl="0" indent="-171450">
                        <a:lnSpc>
                          <a:spcPct val="100000"/>
                        </a:lnSpc>
                        <a:spcBef>
                          <a:spcPts val="100"/>
                        </a:spcBef>
                        <a:spcAft>
                          <a:spcPts val="800"/>
                        </a:spcAft>
                        <a:buFont typeface="Courier New" panose="02070309020205020404" pitchFamily="49" charset="0"/>
                        <a:buChar char="o"/>
                      </a:pPr>
                      <a:r>
                        <a:rPr lang="en-US" sz="600" dirty="0"/>
                        <a:t>Develop children's understanding of the creation story and other stories of the Bible that link to taking care of our world. Such as Noah's ark.</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766958">
                <a:tc vMerge="1">
                  <a:txBody>
                    <a:bodyPr/>
                    <a:lstStyle/>
                    <a:p>
                      <a:pPr algn="ctr"/>
                      <a:r>
                        <a:rPr lang="en-US" sz="2400" b="1">
                          <a:latin typeface="Amatic SC" panose="00000500000000000000" pitchFamily="2" charset="-79"/>
                          <a:cs typeface="Amatic SC" panose="00000500000000000000" pitchFamily="2" charset="-79"/>
                        </a:rPr>
                        <a:t>RE / Festivals </a:t>
                      </a:r>
                    </a:p>
                    <a:p>
                      <a:pPr algn="ctr"/>
                      <a:r>
                        <a:rPr lang="en-US" sz="1100"/>
                        <a:t>RE is a compulsory part of the basic curriculum for all Reception age pupils, and should be taught according to this Agreed Syllabus for RE.</a:t>
                      </a:r>
                      <a:endParaRPr lang="en-GB" sz="11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3">
                  <a:txBody>
                    <a:bodyPr/>
                    <a:lstStyle/>
                    <a:p>
                      <a:pPr marL="0" marR="0" lvl="0" indent="0" algn="ctr" rtl="0" eaLnBrk="1" fontAlgn="auto" latinLnBrk="0" hangingPunct="1">
                        <a:lnSpc>
                          <a:spcPct val="100000"/>
                        </a:lnSpc>
                        <a:spcBef>
                          <a:spcPts val="0"/>
                        </a:spcBef>
                        <a:spcAft>
                          <a:spcPts val="0"/>
                        </a:spcAft>
                        <a:buClrTx/>
                        <a:buSzTx/>
                        <a:buFontTx/>
                        <a:buNone/>
                      </a:pPr>
                      <a:r>
                        <a:rPr lang="en-US" sz="600" b="1" dirty="0">
                          <a:solidFill>
                            <a:schemeClr val="bg1">
                              <a:lumMod val="50000"/>
                            </a:schemeClr>
                          </a:solidFill>
                          <a:latin typeface="+mn-lt"/>
                        </a:rPr>
                        <a:t>Which stories are special and why? </a:t>
                      </a:r>
                      <a:endParaRPr lang="en-GB" sz="600" b="1" dirty="0">
                        <a:solidFill>
                          <a:schemeClr val="bg1">
                            <a:lumMod val="50000"/>
                          </a:schemeClr>
                        </a:solidFill>
                        <a:effectLst/>
                        <a:latin typeface="+mn-lt"/>
                        <a:ea typeface="Calibri" panose="020F0502020204030204" pitchFamily="34" charset="0"/>
                        <a:cs typeface="Amatic SC"/>
                      </a:endParaRPr>
                    </a:p>
                    <a:p>
                      <a:pPr marL="0" marR="0" lvl="0" indent="0" algn="ctr" rtl="0" eaLnBrk="1" fontAlgn="auto" latinLnBrk="0" hangingPunct="1">
                        <a:lnSpc>
                          <a:spcPct val="100000"/>
                        </a:lnSpc>
                        <a:spcBef>
                          <a:spcPts val="0"/>
                        </a:spcBef>
                        <a:spcAft>
                          <a:spcPts val="0"/>
                        </a:spcAft>
                        <a:buClrTx/>
                        <a:buSzTx/>
                        <a:buFontTx/>
                        <a:buNone/>
                      </a:pPr>
                      <a:r>
                        <a:rPr lang="en-GB" sz="600" b="0" dirty="0">
                          <a:solidFill>
                            <a:schemeClr val="tx1"/>
                          </a:solidFill>
                          <a:effectLst/>
                          <a:latin typeface="+mn-lt"/>
                          <a:ea typeface="Calibri" panose="020F0502020204030204" pitchFamily="34" charset="0"/>
                          <a:cs typeface="Amatic SC"/>
                        </a:rPr>
                        <a:t>Rosh Hashanah </a:t>
                      </a:r>
                    </a:p>
                    <a:p>
                      <a:pPr marL="0" marR="0" lvl="0" indent="0" algn="ctr" rtl="0" eaLnBrk="1" fontAlgn="auto" latinLnBrk="0" hangingPunct="1">
                        <a:lnSpc>
                          <a:spcPct val="100000"/>
                        </a:lnSpc>
                        <a:spcBef>
                          <a:spcPts val="0"/>
                        </a:spcBef>
                        <a:spcAft>
                          <a:spcPts val="0"/>
                        </a:spcAft>
                        <a:buClrTx/>
                        <a:buSzTx/>
                        <a:buFontTx/>
                        <a:buNone/>
                      </a:pPr>
                      <a:r>
                        <a:rPr lang="en-GB" sz="600" b="0" dirty="0">
                          <a:solidFill>
                            <a:schemeClr val="tx1"/>
                          </a:solidFill>
                          <a:effectLst/>
                          <a:latin typeface="+mn-lt"/>
                          <a:ea typeface="Calibri" panose="020F0502020204030204" pitchFamily="34" charset="0"/>
                          <a:cs typeface="Amatic SC"/>
                        </a:rPr>
                        <a:t>Yom Kippur </a:t>
                      </a:r>
                    </a:p>
                    <a:p>
                      <a:pPr marL="0" marR="0" lvl="0" indent="0" algn="ctr" rtl="0" eaLnBrk="1" fontAlgn="auto" latinLnBrk="0" hangingPunct="1">
                        <a:lnSpc>
                          <a:spcPct val="100000"/>
                        </a:lnSpc>
                        <a:spcBef>
                          <a:spcPts val="0"/>
                        </a:spcBef>
                        <a:spcAft>
                          <a:spcPts val="0"/>
                        </a:spcAft>
                        <a:buClrTx/>
                        <a:buSzTx/>
                        <a:buFontTx/>
                        <a:buNone/>
                      </a:pPr>
                      <a:r>
                        <a:rPr lang="en-GB" sz="600" b="0" dirty="0">
                          <a:solidFill>
                            <a:schemeClr val="tx1"/>
                          </a:solidFill>
                          <a:effectLst/>
                          <a:latin typeface="+mn-lt"/>
                          <a:ea typeface="Calibri" panose="020F0502020204030204" pitchFamily="34" charset="0"/>
                          <a:cs typeface="Amatic SC"/>
                        </a:rPr>
                        <a:t>Sukkot </a:t>
                      </a:r>
                    </a:p>
                    <a:p>
                      <a:pPr marL="0" marR="0" lvl="0" indent="0" algn="ctr" rtl="0" eaLnBrk="1" fontAlgn="auto" latinLnBrk="0" hangingPunct="1">
                        <a:lnSpc>
                          <a:spcPct val="100000"/>
                        </a:lnSpc>
                        <a:spcBef>
                          <a:spcPts val="0"/>
                        </a:spcBef>
                        <a:spcAft>
                          <a:spcPts val="0"/>
                        </a:spcAft>
                        <a:buClrTx/>
                        <a:buSzTx/>
                        <a:buFontTx/>
                        <a:buNone/>
                      </a:pPr>
                      <a:r>
                        <a:rPr lang="en-GB" sz="600" b="0" dirty="0">
                          <a:solidFill>
                            <a:schemeClr val="tx1"/>
                          </a:solidFill>
                          <a:effectLst/>
                          <a:latin typeface="+mn-lt"/>
                          <a:ea typeface="Calibri" panose="020F0502020204030204" pitchFamily="34" charset="0"/>
                          <a:cs typeface="Amatic SC"/>
                        </a:rPr>
                        <a:t>All Saints Day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600" b="1" dirty="0">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a:solidFill>
                            <a:schemeClr val="bg1">
                              <a:lumMod val="50000"/>
                            </a:schemeClr>
                          </a:solidFill>
                          <a:latin typeface="+mn-lt"/>
                        </a:rPr>
                        <a:t>Which people are special and why?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effectLst/>
                          <a:latin typeface="+mn-lt"/>
                          <a:ea typeface="Calibri" panose="020F0502020204030204" pitchFamily="34" charset="0"/>
                          <a:cs typeface="Amatic SC" panose="00000500000000000000" pitchFamily="2" charset="-79"/>
                        </a:rPr>
                        <a:t>Diwali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effectLst/>
                          <a:latin typeface="+mn-lt"/>
                          <a:ea typeface="Calibri" panose="020F0502020204030204" pitchFamily="34" charset="0"/>
                          <a:cs typeface="Amatic SC" panose="00000500000000000000" pitchFamily="2" charset="-79"/>
                        </a:rPr>
                        <a:t>Hannukah</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effectLst/>
                          <a:latin typeface="+mn-lt"/>
                          <a:ea typeface="Calibri" panose="020F0502020204030204" pitchFamily="34" charset="0"/>
                          <a:cs typeface="Amatic SC" panose="00000500000000000000" pitchFamily="2" charset="-79"/>
                        </a:rPr>
                        <a:t>Christmas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600" b="1" dirty="0">
                          <a:solidFill>
                            <a:schemeClr val="bg1">
                              <a:lumMod val="50000"/>
                            </a:schemeClr>
                          </a:solidFill>
                          <a:latin typeface="+mn-lt"/>
                        </a:rPr>
                        <a:t>Which people are special and why?</a:t>
                      </a:r>
                    </a:p>
                    <a:p>
                      <a:pPr marL="0" marR="0" lvl="0" indent="0" algn="ctr" rtl="0" eaLnBrk="1" fontAlgn="auto" latinLnBrk="0" hangingPunct="1">
                        <a:lnSpc>
                          <a:spcPct val="100000"/>
                        </a:lnSpc>
                        <a:spcBef>
                          <a:spcPts val="0"/>
                        </a:spcBef>
                        <a:spcAft>
                          <a:spcPts val="0"/>
                        </a:spcAft>
                        <a:buClrTx/>
                        <a:buSzTx/>
                        <a:buFontTx/>
                        <a:buNone/>
                      </a:pPr>
                      <a:r>
                        <a:rPr lang="en-GB" sz="600" b="0" dirty="0">
                          <a:solidFill>
                            <a:schemeClr val="tx1"/>
                          </a:solidFill>
                          <a:effectLst/>
                          <a:latin typeface="+mn-lt"/>
                          <a:ea typeface="Calibri" panose="020F0502020204030204" pitchFamily="34" charset="0"/>
                          <a:cs typeface="Amatic SC"/>
                        </a:rPr>
                        <a:t>Diwali </a:t>
                      </a:r>
                    </a:p>
                    <a:p>
                      <a:pPr marL="0" marR="0" lvl="0" indent="0" algn="ctr">
                        <a:lnSpc>
                          <a:spcPct val="100000"/>
                        </a:lnSpc>
                        <a:spcBef>
                          <a:spcPts val="0"/>
                        </a:spcBef>
                        <a:spcAft>
                          <a:spcPts val="0"/>
                        </a:spcAft>
                        <a:buClrTx/>
                        <a:buSzTx/>
                        <a:buFontTx/>
                        <a:buNone/>
                      </a:pPr>
                      <a:r>
                        <a:rPr lang="en-GB" sz="600" b="0" dirty="0">
                          <a:solidFill>
                            <a:schemeClr val="tx1"/>
                          </a:solidFill>
                          <a:effectLst/>
                          <a:latin typeface="+mn-lt"/>
                          <a:ea typeface="Calibri" panose="020F0502020204030204" pitchFamily="34" charset="0"/>
                          <a:cs typeface="Amatic SC"/>
                        </a:rPr>
                        <a:t>Eid</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0" dirty="0">
                          <a:solidFill>
                            <a:schemeClr val="tx1"/>
                          </a:solidFill>
                          <a:effectLst/>
                          <a:latin typeface="+mn-lt"/>
                          <a:ea typeface="Calibri" panose="020F0502020204030204" pitchFamily="34" charset="0"/>
                          <a:cs typeface="Amatic SC"/>
                        </a:rPr>
                        <a:t>Hannukah</a:t>
                      </a:r>
                    </a:p>
                    <a:p>
                      <a:pPr marL="0" marR="0" lvl="0" indent="0" algn="ctr" rtl="0" eaLnBrk="1" fontAlgn="auto" latinLnBrk="0" hangingPunct="1">
                        <a:lnSpc>
                          <a:spcPct val="100000"/>
                        </a:lnSpc>
                        <a:spcBef>
                          <a:spcPts val="0"/>
                        </a:spcBef>
                        <a:spcAft>
                          <a:spcPts val="0"/>
                        </a:spcAft>
                        <a:buClrTx/>
                        <a:buSzTx/>
                        <a:buFontTx/>
                        <a:buNone/>
                      </a:pPr>
                      <a:r>
                        <a:rPr lang="en-GB" sz="600" b="0" dirty="0">
                          <a:solidFill>
                            <a:schemeClr val="tx1"/>
                          </a:solidFill>
                          <a:effectLst/>
                          <a:latin typeface="+mn-lt"/>
                          <a:ea typeface="Calibri" panose="020F0502020204030204" pitchFamily="34" charset="0"/>
                          <a:cs typeface="Amatic SC"/>
                        </a:rPr>
                        <a:t>Christmas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rtl="0" eaLnBrk="1" fontAlgn="auto" latinLnBrk="0" hangingPunct="1">
                        <a:lnSpc>
                          <a:spcPct val="107000"/>
                        </a:lnSpc>
                        <a:spcBef>
                          <a:spcPts val="0"/>
                        </a:spcBef>
                        <a:spcAft>
                          <a:spcPts val="800"/>
                        </a:spcAft>
                        <a:buClrTx/>
                        <a:buSzTx/>
                        <a:buFontTx/>
                        <a:buNone/>
                      </a:pPr>
                      <a:r>
                        <a:rPr lang="en-US" sz="600" b="1" dirty="0">
                          <a:solidFill>
                            <a:schemeClr val="bg1">
                              <a:lumMod val="50000"/>
                            </a:schemeClr>
                          </a:solidFill>
                          <a:latin typeface="+mn-lt"/>
                        </a:rPr>
                        <a:t>What places are special and why? </a:t>
                      </a:r>
                    </a:p>
                    <a:p>
                      <a:pPr marL="0" marR="0" lvl="0" indent="0" algn="ctr" rtl="0" eaLnBrk="1" fontAlgn="auto" latinLnBrk="0" hangingPunct="1">
                        <a:lnSpc>
                          <a:spcPct val="100000"/>
                        </a:lnSpc>
                        <a:spcBef>
                          <a:spcPts val="0"/>
                        </a:spcBef>
                        <a:spcAft>
                          <a:spcPts val="0"/>
                        </a:spcAft>
                        <a:buClrTx/>
                        <a:buSzTx/>
                        <a:buFontTx/>
                        <a:buNone/>
                      </a:pPr>
                      <a:r>
                        <a:rPr lang="en-GB" sz="600" b="0" dirty="0">
                          <a:solidFill>
                            <a:schemeClr val="tx1"/>
                          </a:solidFill>
                          <a:effectLst/>
                          <a:latin typeface="+mn-lt"/>
                          <a:ea typeface="Calibri" panose="020F0502020204030204" pitchFamily="34" charset="0"/>
                          <a:cs typeface="Amatic SC"/>
                        </a:rPr>
                        <a:t>Epiphany </a:t>
                      </a:r>
                    </a:p>
                    <a:p>
                      <a:pPr marL="0" marR="0" lvl="0" indent="0" algn="ctr" rtl="0" eaLnBrk="1" fontAlgn="auto" latinLnBrk="0" hangingPunct="1">
                        <a:lnSpc>
                          <a:spcPct val="100000"/>
                        </a:lnSpc>
                        <a:spcBef>
                          <a:spcPts val="0"/>
                        </a:spcBef>
                        <a:spcAft>
                          <a:spcPts val="0"/>
                        </a:spcAft>
                        <a:buClrTx/>
                        <a:buSzTx/>
                        <a:buFontTx/>
                        <a:buNone/>
                      </a:pPr>
                      <a:r>
                        <a:rPr lang="en-GB" sz="600" b="0" dirty="0">
                          <a:solidFill>
                            <a:schemeClr val="tx1"/>
                          </a:solidFill>
                          <a:effectLst/>
                          <a:latin typeface="+mn-lt"/>
                          <a:ea typeface="Calibri" panose="020F0502020204030204" pitchFamily="34" charset="0"/>
                          <a:cs typeface="Amatic SC"/>
                        </a:rPr>
                        <a:t>Ash Wednesday / Shrove Tuesday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0" dirty="0">
                          <a:solidFill>
                            <a:schemeClr val="tx1"/>
                          </a:solidFill>
                          <a:effectLst/>
                          <a:latin typeface="+mn-lt"/>
                          <a:ea typeface="Calibri" panose="020F0502020204030204" pitchFamily="34" charset="0"/>
                          <a:cs typeface="Amatic SC"/>
                        </a:rPr>
                        <a:t>St David’s Day</a:t>
                      </a:r>
                    </a:p>
                    <a:p>
                      <a:pPr marL="0" marR="0" lvl="0" indent="0" algn="ctr" rtl="0" eaLnBrk="1" fontAlgn="auto" latinLnBrk="0" hangingPunct="1">
                        <a:lnSpc>
                          <a:spcPct val="100000"/>
                        </a:lnSpc>
                        <a:spcBef>
                          <a:spcPts val="0"/>
                        </a:spcBef>
                        <a:spcAft>
                          <a:spcPts val="0"/>
                        </a:spcAft>
                        <a:buClrTx/>
                        <a:buSzTx/>
                        <a:buFontTx/>
                        <a:buNone/>
                      </a:pPr>
                      <a:r>
                        <a:rPr lang="en-GB" sz="600" b="0" dirty="0">
                          <a:solidFill>
                            <a:schemeClr val="tx1"/>
                          </a:solidFill>
                          <a:effectLst/>
                          <a:latin typeface="+mn-lt"/>
                          <a:ea typeface="Calibri" panose="020F0502020204030204" pitchFamily="34" charset="0"/>
                          <a:cs typeface="Amatic SC"/>
                        </a:rPr>
                        <a:t>Shivaratri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marL="0" marR="0" lvl="0" indent="0" algn="ctr" rtl="0" eaLnBrk="1" fontAlgn="auto" latinLnBrk="0" hangingPunct="1">
                        <a:lnSpc>
                          <a:spcPct val="107000"/>
                        </a:lnSpc>
                        <a:spcBef>
                          <a:spcPts val="0"/>
                        </a:spcBef>
                        <a:spcAft>
                          <a:spcPts val="800"/>
                        </a:spcAft>
                        <a:buClrTx/>
                        <a:buSzTx/>
                        <a:buFontTx/>
                        <a:buNone/>
                      </a:pPr>
                      <a:r>
                        <a:rPr lang="en-US" sz="600" b="1" dirty="0">
                          <a:solidFill>
                            <a:schemeClr val="bg1">
                              <a:lumMod val="50000"/>
                            </a:schemeClr>
                          </a:solidFill>
                          <a:latin typeface="+mn-lt"/>
                        </a:rPr>
                        <a:t>What times are special and why? </a:t>
                      </a:r>
                    </a:p>
                    <a:p>
                      <a:pPr marL="0" marR="0" lvl="0" indent="0" algn="ctr" rtl="0" eaLnBrk="1" fontAlgn="auto" latinLnBrk="0" hangingPunct="1">
                        <a:lnSpc>
                          <a:spcPct val="107000"/>
                        </a:lnSpc>
                        <a:spcBef>
                          <a:spcPts val="0"/>
                        </a:spcBef>
                        <a:spcAft>
                          <a:spcPts val="0"/>
                        </a:spcAft>
                        <a:buClrTx/>
                        <a:buSzTx/>
                        <a:buFontTx/>
                        <a:buNone/>
                      </a:pPr>
                      <a:r>
                        <a:rPr lang="en-US" sz="600" b="0" dirty="0">
                          <a:solidFill>
                            <a:schemeClr val="tx1"/>
                          </a:solidFill>
                          <a:effectLst/>
                          <a:latin typeface="+mn-lt"/>
                          <a:ea typeface="Calibri" panose="020F0502020204030204" pitchFamily="34" charset="0"/>
                          <a:cs typeface="Amatic SC"/>
                        </a:rPr>
                        <a:t>Holi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600" b="0" dirty="0">
                          <a:solidFill>
                            <a:schemeClr val="tx1"/>
                          </a:solidFill>
                          <a:effectLst/>
                          <a:latin typeface="+mn-lt"/>
                          <a:ea typeface="Calibri" panose="020F0502020204030204" pitchFamily="34" charset="0"/>
                          <a:cs typeface="Amatic SC"/>
                        </a:rPr>
                        <a:t>Palm Sunday</a:t>
                      </a:r>
                    </a:p>
                    <a:p>
                      <a:pPr marL="0" marR="0" lvl="0" indent="0" algn="ctr" rtl="0" eaLnBrk="1" fontAlgn="auto" latinLnBrk="0" hangingPunct="1">
                        <a:lnSpc>
                          <a:spcPct val="107000"/>
                        </a:lnSpc>
                        <a:spcBef>
                          <a:spcPts val="0"/>
                        </a:spcBef>
                        <a:spcAft>
                          <a:spcPts val="0"/>
                        </a:spcAft>
                        <a:buClrTx/>
                        <a:buSzTx/>
                        <a:buFontTx/>
                        <a:buNone/>
                      </a:pPr>
                      <a:r>
                        <a:rPr lang="en-US" sz="600" b="0" dirty="0">
                          <a:solidFill>
                            <a:schemeClr val="tx1"/>
                          </a:solidFill>
                          <a:effectLst/>
                          <a:latin typeface="+mn-lt"/>
                          <a:ea typeface="Calibri" panose="020F0502020204030204" pitchFamily="34" charset="0"/>
                          <a:cs typeface="Amatic SC"/>
                        </a:rPr>
                        <a:t>Passover </a:t>
                      </a:r>
                    </a:p>
                    <a:p>
                      <a:pPr marL="0" marR="0" lvl="0" indent="0" algn="ctr" rtl="0" eaLnBrk="1" fontAlgn="auto" latinLnBrk="0" hangingPunct="1">
                        <a:lnSpc>
                          <a:spcPct val="107000"/>
                        </a:lnSpc>
                        <a:spcBef>
                          <a:spcPts val="0"/>
                        </a:spcBef>
                        <a:spcAft>
                          <a:spcPts val="0"/>
                        </a:spcAft>
                        <a:buClrTx/>
                        <a:buSzTx/>
                        <a:buFontTx/>
                        <a:buNone/>
                      </a:pPr>
                      <a:r>
                        <a:rPr lang="en-US" sz="600" b="0" dirty="0">
                          <a:solidFill>
                            <a:schemeClr val="tx1"/>
                          </a:solidFill>
                          <a:effectLst/>
                          <a:latin typeface="+mn-lt"/>
                          <a:ea typeface="Calibri" panose="020F0502020204030204" pitchFamily="34" charset="0"/>
                          <a:cs typeface="Amatic SC"/>
                        </a:rPr>
                        <a:t>Easter </a:t>
                      </a:r>
                      <a:endParaRPr lang="en-GB" sz="600" b="0">
                        <a:solidFill>
                          <a:schemeClr val="tx1"/>
                        </a:solidFill>
                        <a:effectLst/>
                        <a:latin typeface="+mn-lt"/>
                        <a:ea typeface="Calibri" panose="020F0502020204030204" pitchFamily="34" charset="0"/>
                        <a:cs typeface="Amatic SC"/>
                      </a:endParaRPr>
                    </a:p>
                    <a:p>
                      <a:pPr marL="0" marR="0" lvl="0" indent="0" algn="ctr" rtl="0" eaLnBrk="1" fontAlgn="auto" latinLnBrk="0" hangingPunct="1">
                        <a:lnSpc>
                          <a:spcPct val="107000"/>
                        </a:lnSpc>
                        <a:spcBef>
                          <a:spcPts val="0"/>
                        </a:spcBef>
                        <a:spcAft>
                          <a:spcPts val="800"/>
                        </a:spcAft>
                        <a:buClrTx/>
                        <a:buSzTx/>
                        <a:buFontTx/>
                        <a:buNone/>
                      </a:pPr>
                      <a:r>
                        <a:rPr lang="en-GB" sz="600" b="0" dirty="0">
                          <a:solidFill>
                            <a:schemeClr val="tx1"/>
                          </a:solidFill>
                          <a:effectLst/>
                          <a:latin typeface="+mn-lt"/>
                          <a:ea typeface="Calibri" panose="020F0502020204030204" pitchFamily="34" charset="0"/>
                          <a:cs typeface="Amatic SC"/>
                        </a:rPr>
                        <a:t>Start of Ramadan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rtl="0" eaLnBrk="1" fontAlgn="auto" latinLnBrk="0" hangingPunct="1">
                        <a:lnSpc>
                          <a:spcPct val="107000"/>
                        </a:lnSpc>
                        <a:spcBef>
                          <a:spcPts val="0"/>
                        </a:spcBef>
                        <a:spcAft>
                          <a:spcPts val="800"/>
                        </a:spcAft>
                        <a:buClrTx/>
                        <a:buSzTx/>
                        <a:buFontTx/>
                        <a:buNone/>
                      </a:pPr>
                      <a:endParaRPr lang="en-GB" sz="800" b="0">
                        <a:solidFill>
                          <a:schemeClr val="tx1"/>
                        </a:solidFill>
                        <a:effectLst/>
                        <a:latin typeface="+mn-lt"/>
                        <a:ea typeface="Calibri" panose="020F0502020204030204" pitchFamily="34" charset="0"/>
                        <a:cs typeface="Amatic SC"/>
                      </a:endParaRPr>
                    </a:p>
                  </a:txBody>
                  <a:tcPr marL="68580" marR="68580" marT="0" marB="0">
                    <a:lnL w="12700">
                      <a:solidFill>
                        <a:schemeClr val="tx1"/>
                      </a:solidFill>
                    </a:lnL>
                    <a:lnR w="12700">
                      <a:solidFill>
                        <a:schemeClr val="tx1"/>
                      </a:solidFill>
                    </a:lnR>
                    <a:lnT w="12700">
                      <a:solidFill>
                        <a:schemeClr val="tx1"/>
                      </a:solidFill>
                    </a:lnT>
                    <a:lnB w="12700">
                      <a:solidFill>
                        <a:schemeClr val="tx1"/>
                      </a:solidFill>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600" b="1" dirty="0">
                          <a:solidFill>
                            <a:schemeClr val="bg1">
                              <a:lumMod val="50000"/>
                            </a:schemeClr>
                          </a:solidFill>
                        </a:rPr>
                        <a:t>Being special: where do we belong?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600" b="1" dirty="0">
                        <a:solidFill>
                          <a:schemeClr val="bg1">
                            <a:lumMod val="50000"/>
                          </a:schemeClr>
                        </a:solidFill>
                        <a:effectLst/>
                        <a:latin typeface="+mn-lt"/>
                        <a:ea typeface="Calibri" panose="020F0502020204030204" pitchFamily="34" charset="0"/>
                        <a:cs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600" b="0" dirty="0">
                          <a:solidFill>
                            <a:schemeClr val="tx1"/>
                          </a:solidFill>
                          <a:effectLst/>
                          <a:latin typeface="+mn-lt"/>
                          <a:ea typeface="Calibri" panose="020F0502020204030204" pitchFamily="34" charset="0"/>
                          <a:cs typeface="Amatic SC"/>
                        </a:rPr>
                        <a:t>Eid</a:t>
                      </a:r>
                    </a:p>
                    <a:p>
                      <a:pPr marL="0" marR="0" lvl="0" indent="0" algn="ctr" rtl="0" eaLnBrk="1" fontAlgn="auto" latinLnBrk="0" hangingPunct="1">
                        <a:lnSpc>
                          <a:spcPct val="100000"/>
                        </a:lnSpc>
                        <a:spcBef>
                          <a:spcPts val="0"/>
                        </a:spcBef>
                        <a:spcAft>
                          <a:spcPts val="0"/>
                        </a:spcAft>
                        <a:buClrTx/>
                        <a:buSzTx/>
                        <a:buFontTx/>
                        <a:buNone/>
                      </a:pPr>
                      <a:r>
                        <a:rPr lang="en-US" sz="600" b="0" dirty="0">
                          <a:solidFill>
                            <a:schemeClr val="tx1"/>
                          </a:solidFill>
                          <a:effectLst/>
                          <a:latin typeface="+mn-lt"/>
                          <a:ea typeface="Calibri" panose="020F0502020204030204" pitchFamily="34" charset="0"/>
                          <a:cs typeface="Amatic SC"/>
                        </a:rPr>
                        <a:t>Shavuot </a:t>
                      </a:r>
                      <a:endParaRPr lang="en-GB" sz="600" b="0">
                        <a:solidFill>
                          <a:schemeClr val="tx1"/>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600" b="1" dirty="0">
                          <a:solidFill>
                            <a:schemeClr val="bg1">
                              <a:lumMod val="50000"/>
                            </a:schemeClr>
                          </a:solidFill>
                        </a:rPr>
                        <a:t>What is special about our world?</a:t>
                      </a:r>
                      <a:endParaRPr lang="en-GB" sz="600" b="1" dirty="0">
                        <a:solidFill>
                          <a:schemeClr val="bg1">
                            <a:lumMod val="50000"/>
                          </a:schemeClr>
                        </a:solidFill>
                        <a:effectLst/>
                        <a:latin typeface="+mn-lt"/>
                        <a:ea typeface="Calibri" panose="020F0502020204030204" pitchFamily="34" charset="0"/>
                        <a:cs typeface="Amatic SC"/>
                      </a:endParaRPr>
                    </a:p>
                    <a:p>
                      <a:pPr algn="ctr"/>
                      <a:r>
                        <a:rPr lang="en-US" sz="600" b="1" dirty="0">
                          <a:solidFill>
                            <a:schemeClr val="bg1">
                              <a:lumMod val="50000"/>
                            </a:schemeClr>
                          </a:solidFill>
                          <a:latin typeface="+mn-lt"/>
                        </a:rPr>
                        <a:t>What is special about our world?</a:t>
                      </a:r>
                    </a:p>
                    <a:p>
                      <a:pPr algn="ctr"/>
                      <a:r>
                        <a:rPr lang="en-US" sz="600" b="0" dirty="0">
                          <a:solidFill>
                            <a:schemeClr val="tx1"/>
                          </a:solidFill>
                          <a:effectLst/>
                          <a:latin typeface="+mn-lt"/>
                          <a:ea typeface="Calibri" panose="020F0502020204030204" pitchFamily="34" charset="0"/>
                          <a:cs typeface="Amatic SC"/>
                        </a:rPr>
                        <a:t>Summer Solstice </a:t>
                      </a:r>
                    </a:p>
                    <a:p>
                      <a:pPr algn="ctr"/>
                      <a:endParaRPr lang="en-GB" sz="600" b="1" dirty="0">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0415482"/>
                  </a:ext>
                </a:extLst>
              </a:tr>
            </a:tbl>
          </a:graphicData>
        </a:graphic>
      </p:graphicFrame>
      <p:sp>
        <p:nvSpPr>
          <p:cNvPr id="6" name="TextBox 5">
            <a:extLst>
              <a:ext uri="{FF2B5EF4-FFF2-40B4-BE49-F238E27FC236}">
                <a16:creationId xmlns:a16="http://schemas.microsoft.com/office/drawing/2014/main" id="{173CCD0D-EEDC-465E-8727-D5C7A8558768}"/>
              </a:ext>
            </a:extLst>
          </p:cNvPr>
          <p:cNvSpPr txBox="1"/>
          <p:nvPr/>
        </p:nvSpPr>
        <p:spPr>
          <a:xfrm>
            <a:off x="1683707" y="1049209"/>
            <a:ext cx="11929512" cy="307777"/>
          </a:xfrm>
          <a:prstGeom prst="rect">
            <a:avLst/>
          </a:prstGeom>
          <a:noFill/>
        </p:spPr>
        <p:txBody>
          <a:bodyPr wrap="square">
            <a:spAutoFit/>
          </a:bodyPr>
          <a:lstStyle/>
          <a:p>
            <a:r>
              <a:rPr lang="en-US" sz="1400" b="0" i="1">
                <a:solidFill>
                  <a:schemeClr val="bg1">
                    <a:lumMod val="50000"/>
                  </a:schemeClr>
                </a:solidFill>
                <a:effectLst/>
              </a:rPr>
              <a:t>Developing children’s understanding of social skills and the values and codes of behaviour required for people to work together harmoniously.</a:t>
            </a:r>
            <a:endParaRPr lang="en-GB" sz="1400" i="1">
              <a:solidFill>
                <a:schemeClr val="bg1">
                  <a:lumMod val="50000"/>
                </a:schemeClr>
              </a:solidFill>
            </a:endParaRPr>
          </a:p>
        </p:txBody>
      </p:sp>
      <p:pic>
        <p:nvPicPr>
          <p:cNvPr id="7" name="Picture 6">
            <a:extLst>
              <a:ext uri="{FF2B5EF4-FFF2-40B4-BE49-F238E27FC236}">
                <a16:creationId xmlns:a16="http://schemas.microsoft.com/office/drawing/2014/main" id="{6A4A8A9C-972D-46D6-8C37-C4CB58E0C0A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79465" y="51507"/>
            <a:ext cx="628409" cy="628409"/>
          </a:xfrm>
          <a:prstGeom prst="rect">
            <a:avLst/>
          </a:prstGeom>
        </p:spPr>
      </p:pic>
    </p:spTree>
    <p:extLst>
      <p:ext uri="{BB962C8B-B14F-4D97-AF65-F5344CB8AC3E}">
        <p14:creationId xmlns:p14="http://schemas.microsoft.com/office/powerpoint/2010/main" val="23159998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ee the source image">
            <a:extLst>
              <a:ext uri="{FF2B5EF4-FFF2-40B4-BE49-F238E27FC236}">
                <a16:creationId xmlns:a16="http://schemas.microsoft.com/office/drawing/2014/main" id="{500BA135-2A8E-4816-AC4A-715A44382BC0}"/>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9413751" y="-384842"/>
            <a:ext cx="2983308" cy="314694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Reception Long Term Plan 22-23</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334268167"/>
              </p:ext>
            </p:extLst>
          </p:nvPr>
        </p:nvGraphicFramePr>
        <p:xfrm>
          <a:off x="366318" y="524472"/>
          <a:ext cx="11459358" cy="7470623"/>
        </p:xfrm>
        <a:graphic>
          <a:graphicData uri="http://schemas.openxmlformats.org/drawingml/2006/table">
            <a:tbl>
              <a:tblPr firstRow="1" bandRow="1">
                <a:tableStyleId>{5C22544A-7EE6-4342-B048-85BDC9FD1C3A}</a:tableStyleId>
              </a:tblPr>
              <a:tblGrid>
                <a:gridCol w="1637051">
                  <a:extLst>
                    <a:ext uri="{9D8B030D-6E8A-4147-A177-3AD203B41FA5}">
                      <a16:colId xmlns:a16="http://schemas.microsoft.com/office/drawing/2014/main" val="385991600"/>
                    </a:ext>
                  </a:extLst>
                </a:gridCol>
                <a:gridCol w="1193978">
                  <a:extLst>
                    <a:ext uri="{9D8B030D-6E8A-4147-A177-3AD203B41FA5}">
                      <a16:colId xmlns:a16="http://schemas.microsoft.com/office/drawing/2014/main" val="2865123548"/>
                    </a:ext>
                  </a:extLst>
                </a:gridCol>
                <a:gridCol w="2080125">
                  <a:extLst>
                    <a:ext uri="{9D8B030D-6E8A-4147-A177-3AD203B41FA5}">
                      <a16:colId xmlns:a16="http://schemas.microsoft.com/office/drawing/2014/main" val="872926247"/>
                    </a:ext>
                  </a:extLst>
                </a:gridCol>
                <a:gridCol w="1637051">
                  <a:extLst>
                    <a:ext uri="{9D8B030D-6E8A-4147-A177-3AD203B41FA5}">
                      <a16:colId xmlns:a16="http://schemas.microsoft.com/office/drawing/2014/main" val="1315738151"/>
                    </a:ext>
                  </a:extLst>
                </a:gridCol>
                <a:gridCol w="1637051">
                  <a:extLst>
                    <a:ext uri="{9D8B030D-6E8A-4147-A177-3AD203B41FA5}">
                      <a16:colId xmlns:a16="http://schemas.microsoft.com/office/drawing/2014/main" val="2709165749"/>
                    </a:ext>
                  </a:extLst>
                </a:gridCol>
                <a:gridCol w="1637051">
                  <a:extLst>
                    <a:ext uri="{9D8B030D-6E8A-4147-A177-3AD203B41FA5}">
                      <a16:colId xmlns:a16="http://schemas.microsoft.com/office/drawing/2014/main" val="2335150482"/>
                    </a:ext>
                  </a:extLst>
                </a:gridCol>
                <a:gridCol w="1637051">
                  <a:extLst>
                    <a:ext uri="{9D8B030D-6E8A-4147-A177-3AD203B41FA5}">
                      <a16:colId xmlns:a16="http://schemas.microsoft.com/office/drawing/2014/main" val="4046203905"/>
                    </a:ext>
                  </a:extLst>
                </a:gridCol>
              </a:tblGrid>
              <a:tr h="540848">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a:solidFill>
                            <a:schemeClr val="bg1">
                              <a:lumMod val="50000"/>
                            </a:schemeClr>
                          </a:solidFill>
                          <a:latin typeface="Amatic SC"/>
                          <a:cs typeface="Amatic SC"/>
                        </a:rPr>
                        <a:t>Autumn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a:solidFill>
                            <a:schemeClr val="bg1">
                              <a:lumMod val="50000"/>
                            </a:schemeClr>
                          </a:solidFill>
                          <a:latin typeface="Amatic SC"/>
                          <a:cs typeface="Amatic SC"/>
                        </a:rPr>
                        <a:t>Autumn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a:solidFill>
                            <a:schemeClr val="bg1">
                              <a:lumMod val="50000"/>
                            </a:schemeClr>
                          </a:solidFill>
                          <a:latin typeface="Amatic SC"/>
                          <a:cs typeface="Amatic SC"/>
                        </a:rPr>
                        <a:t>Spring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Spring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Summer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a:solidFill>
                            <a:schemeClr val="bg1">
                              <a:lumMod val="50000"/>
                            </a:schemeClr>
                          </a:solidFill>
                          <a:latin typeface="Amatic SC"/>
                          <a:cs typeface="Amatic SC"/>
                        </a:rPr>
                        <a:t>Summer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a:lnSpc>
                          <a:spcPct val="100000"/>
                        </a:lnSpc>
                        <a:spcBef>
                          <a:spcPts val="0"/>
                        </a:spcBef>
                        <a:spcAft>
                          <a:spcPts val="0"/>
                        </a:spcAft>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16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000" b="1">
                          <a:solidFill>
                            <a:srgbClr val="7030A0"/>
                          </a:solidFill>
                          <a:latin typeface="Amatic SC"/>
                          <a:cs typeface="Amatic SC"/>
                        </a:rPr>
                        <a:t>Superhereos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2">
                  <a:txBody>
                    <a:bodyPr/>
                    <a:lstStyle/>
                    <a:p>
                      <a:pPr algn="ctr"/>
                      <a:r>
                        <a:rPr lang="en-US" sz="2400" b="1">
                          <a:latin typeface="Amatic SC"/>
                          <a:cs typeface="Amatic SC"/>
                        </a:rPr>
                        <a:t>Expressive Arts and Design </a:t>
                      </a:r>
                      <a:endParaRPr lang="en-US" sz="2400" b="1">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a:solidFill>
                          <a:schemeClr val="tx1"/>
                        </a:solidFill>
                        <a:latin typeface="+mn-lt"/>
                      </a:endParaRPr>
                    </a:p>
                    <a:p>
                      <a:pPr marL="0" marR="0" lvl="0" indent="0" algn="ctr" rtl="0" eaLnBrk="1" fontAlgn="auto" latinLnBrk="0" hangingPunct="1">
                        <a:lnSpc>
                          <a:spcPct val="100000"/>
                        </a:lnSpc>
                        <a:spcBef>
                          <a:spcPts val="0"/>
                        </a:spcBef>
                        <a:spcAft>
                          <a:spcPts val="0"/>
                        </a:spcAft>
                        <a:buClrTx/>
                        <a:buSzTx/>
                        <a:buFontTx/>
                        <a:buNone/>
                      </a:pPr>
                      <a:r>
                        <a:rPr lang="en-US" sz="800" i="1"/>
                        <a:t>Children to explain their work to others. Children will have opportunities to learn and perform songs, nursery rhymes and poetry linked to their work / interests and passions. </a:t>
                      </a:r>
                      <a:endParaRPr lang="en-GB" sz="800" b="0" i="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a:t>The development of children’s artistic and cultural awareness supports </a:t>
                      </a:r>
                      <a:r>
                        <a:rPr lang="en-US" sz="800" b="1"/>
                        <a:t>their imagination and creativity</a:t>
                      </a:r>
                      <a:r>
                        <a:rPr lang="en-US" sz="800"/>
                        <a:t>. It is important that children have regular opportunities to </a:t>
                      </a:r>
                      <a:r>
                        <a:rPr lang="en-US" sz="800" b="1"/>
                        <a:t>engage with the arts</a:t>
                      </a:r>
                      <a:r>
                        <a:rPr lang="en-US" sz="800"/>
                        <a:t>, enabling them to explore and play with a wide range of </a:t>
                      </a:r>
                      <a:r>
                        <a:rPr lang="en-US" sz="800" b="1"/>
                        <a:t>media and materials</a:t>
                      </a:r>
                      <a:r>
                        <a:rPr lang="en-US" sz="800"/>
                        <a:t>. The quality and variety of what children see, hear and participate in is crucial for developing their understanding, </a:t>
                      </a:r>
                      <a:r>
                        <a:rPr lang="en-US" sz="800" b="1"/>
                        <a:t>self-expression, vocabulary and ability to communicate through the arts</a:t>
                      </a:r>
                      <a:r>
                        <a:rPr lang="en-US" sz="800"/>
                        <a:t>. The frequency, repetition and depth of their experiences are fundamental to their progress in interpreting and appreciating what they hear, respond to and observe.</a:t>
                      </a:r>
                    </a:p>
                    <a:p>
                      <a:pPr algn="ctr"/>
                      <a:r>
                        <a:rPr lang="en-US" sz="800"/>
                        <a:t>Give children an insight into new musical worlds. Invite musicians in to play music to children and talk about it. Encourage children to listen attentively to music. Discuss changes and patterns as a piece of music develops. </a:t>
                      </a:r>
                      <a:endParaRPr lang="en-US" sz="8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049813326"/>
                  </a:ext>
                </a:extLst>
              </a:tr>
              <a:tr h="0">
                <a:tc vMerge="1">
                  <a:txBody>
                    <a:bodyPr/>
                    <a:lstStyle/>
                    <a:p>
                      <a:pPr algn="ctr"/>
                      <a:r>
                        <a:rPr lang="en-US" sz="2400" b="1">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a:t>Children to produce a piece of art work each half term to be displayed for ‘Celebration wall’ for school / parents  to show how drawings have developed  - lots of  links to Fine Motor Skills. Children to explain their work to others. Children will have opportunities to learn and perform songs, nursery rhymes and poetry linked to their work / interests and passions. </a:t>
                      </a:r>
                      <a:endParaRPr lang="en-GB" sz="800" b="0" i="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a:solidFill>
                            <a:schemeClr val="tx1"/>
                          </a:solidFill>
                        </a:rPr>
                        <a:t> Join in with songs; beginning to mix colours, join in with role play games and use resources available for props; build models using construction equipment.</a:t>
                      </a:r>
                    </a:p>
                    <a:p>
                      <a:pPr algn="ctr"/>
                      <a:r>
                        <a:rPr lang="en-US" sz="1050"/>
                        <a:t>Sing call-and-response songs, so that children can echo phrases of songs you sing.</a:t>
                      </a:r>
                      <a:endParaRPr lang="en-GB" sz="1050">
                        <a:solidFill>
                          <a:schemeClr val="tx1"/>
                        </a:solidFill>
                      </a:endParaRPr>
                    </a:p>
                    <a:p>
                      <a:pPr algn="ctr"/>
                      <a:r>
                        <a:rPr lang="en-US" sz="1050"/>
                        <a:t>Self-portraits, junk modelling, take picture of children’s creations and record them explaining what they did.</a:t>
                      </a:r>
                    </a:p>
                    <a:p>
                      <a:pPr algn="ctr"/>
                      <a:r>
                        <a:rPr lang="en-US" sz="1050"/>
                        <a:t>Exploring sounds and how they can be changed, tapping out of simple rhythms. </a:t>
                      </a:r>
                    </a:p>
                    <a:p>
                      <a:pPr algn="ctr"/>
                      <a:r>
                        <a:rPr lang="en-US" sz="1050"/>
                        <a:t>Provide opportunities to work together to develop and </a:t>
                      </a:r>
                      <a:r>
                        <a:rPr lang="en-US" sz="1050" err="1"/>
                        <a:t>realise</a:t>
                      </a:r>
                      <a:r>
                        <a:rPr lang="en-US" sz="1050"/>
                        <a:t> creative ideas. </a:t>
                      </a:r>
                    </a:p>
                    <a:p>
                      <a:pPr algn="ctr"/>
                      <a:r>
                        <a:rPr lang="en-US" sz="1050" baseline="0"/>
                        <a:t>Bread Making.</a:t>
                      </a:r>
                      <a:endParaRPr lang="en-US" sz="105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GB" sz="1050">
                          <a:solidFill>
                            <a:schemeClr val="tx1"/>
                          </a:solidFill>
                        </a:rPr>
                        <a:t>Listen to music and make their own dances in response.</a:t>
                      </a:r>
                    </a:p>
                    <a:p>
                      <a:pPr algn="ctr">
                        <a:lnSpc>
                          <a:spcPct val="107000"/>
                        </a:lnSpc>
                        <a:spcAft>
                          <a:spcPts val="800"/>
                        </a:spcAft>
                      </a:pPr>
                      <a:r>
                        <a:rPr lang="en-US" sz="1050"/>
                        <a:t>Firework pictures, Christmas decorations, Christmas cards, Divas, Christmas songs/poems</a:t>
                      </a:r>
                      <a:endParaRPr lang="en-GB" sz="1050">
                        <a:solidFill>
                          <a:schemeClr val="tx1"/>
                        </a:solidFill>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050">
                          <a:solidFill>
                            <a:schemeClr val="tx1"/>
                          </a:solidFill>
                        </a:rPr>
                        <a:t> </a:t>
                      </a:r>
                      <a:r>
                        <a:rPr lang="en-US" sz="1050"/>
                        <a:t>The use of story maps, props, puppets &amp; story bags will encourage children to retell, invent and adapt stories.</a:t>
                      </a:r>
                    </a:p>
                    <a:p>
                      <a:pPr marL="0" marR="0" lvl="0" indent="0" algn="ctr" rtl="0" eaLnBrk="1" fontAlgn="auto" latinLnBrk="0" hangingPunct="1">
                        <a:lnSpc>
                          <a:spcPct val="107000"/>
                        </a:lnSpc>
                        <a:spcBef>
                          <a:spcPts val="0"/>
                        </a:spcBef>
                        <a:spcAft>
                          <a:spcPts val="800"/>
                        </a:spcAft>
                        <a:buClrTx/>
                        <a:buSzTx/>
                        <a:buFontTx/>
                        <a:buNone/>
                      </a:pPr>
                      <a:r>
                        <a:rPr lang="en-US" sz="1050"/>
                        <a:t>Role Play Party’s and Celebrations</a:t>
                      </a:r>
                    </a:p>
                    <a:p>
                      <a:pPr marL="0" marR="0" lvl="0" indent="0" algn="ctr">
                        <a:lnSpc>
                          <a:spcPct val="107000"/>
                        </a:lnSpc>
                        <a:spcBef>
                          <a:spcPts val="0"/>
                        </a:spcBef>
                        <a:spcAft>
                          <a:spcPts val="800"/>
                        </a:spcAft>
                        <a:buClrTx/>
                        <a:buSzTx/>
                        <a:buFontTx/>
                        <a:buNone/>
                      </a:pPr>
                      <a:r>
                        <a:rPr lang="en-US" sz="1050"/>
                        <a:t> Role Play of The Nativity </a:t>
                      </a:r>
                      <a:endParaRPr lang="en-US"/>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050"/>
                        <a:t>Making gingerbread men</a:t>
                      </a:r>
                    </a:p>
                    <a:p>
                      <a:pPr marL="0" marR="0" lvl="0" indent="0" algn="ctr">
                        <a:lnSpc>
                          <a:spcPct val="107000"/>
                        </a:lnSpc>
                        <a:spcBef>
                          <a:spcPts val="0"/>
                        </a:spcBef>
                        <a:spcAft>
                          <a:spcPts val="800"/>
                        </a:spcAft>
                        <a:buNone/>
                      </a:pPr>
                      <a:r>
                        <a:rPr lang="en-US" sz="1050" b="0" i="0" u="none" strike="noStrike" noProof="0">
                          <a:solidFill>
                            <a:schemeClr val="tx1"/>
                          </a:solidFill>
                          <a:latin typeface="Calibri"/>
                        </a:rPr>
                        <a:t>Bear Masks for role play.</a:t>
                      </a:r>
                      <a:endParaRPr lang="en-US"/>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GB" sz="1050">
                          <a:solidFill>
                            <a:schemeClr val="tx1"/>
                          </a:solidFill>
                        </a:rPr>
                        <a:t>Animal footprints/  Designing homes for hibernating animals.</a:t>
                      </a:r>
                      <a:endParaRPr lang="en-US"/>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050"/>
                        <a:t>Making lanterns, Chinese writing, puppet making, Chinese music and composition</a:t>
                      </a:r>
                    </a:p>
                    <a:p>
                      <a:pPr marL="0" marR="0" lvl="0" indent="0" algn="ctr" rtl="0" eaLnBrk="1" fontAlgn="auto" latinLnBrk="0" hangingPunct="1">
                        <a:lnSpc>
                          <a:spcPct val="107000"/>
                        </a:lnSpc>
                        <a:spcBef>
                          <a:spcPts val="0"/>
                        </a:spcBef>
                        <a:spcAft>
                          <a:spcPts val="0"/>
                        </a:spcAft>
                        <a:buClrTx/>
                        <a:buSzTx/>
                        <a:buFontTx/>
                        <a:buNone/>
                      </a:pPr>
                      <a:r>
                        <a:rPr lang="en-US" sz="1050">
                          <a:solidFill>
                            <a:schemeClr val="tx1"/>
                          </a:solidFill>
                        </a:rPr>
                        <a:t>Shadow Puppets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050"/>
                        <a:t>Teach children different techniques for joining materials, such as how to use adhesive tape and different sorts of glue. </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1050">
                        <a:solidFill>
                          <a:schemeClr val="tx1"/>
                        </a:solidFill>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050">
                          <a:solidFill>
                            <a:schemeClr val="tx1"/>
                          </a:solidFill>
                        </a:rPr>
                        <a:t>  Design and make rockets. Design and make objects they may need in space, thinking about form and function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800"/>
                        </a:spcAft>
                      </a:pPr>
                      <a:r>
                        <a:rPr lang="en-GB" sz="1050">
                          <a:solidFill>
                            <a:schemeClr val="tx1"/>
                          </a:solidFill>
                        </a:rPr>
                        <a:t>Make different textures; make  patterns using different colours</a:t>
                      </a:r>
                      <a:endParaRPr lang="en-US"/>
                    </a:p>
                    <a:p>
                      <a:pPr lvl="0" algn="ctr">
                        <a:lnSpc>
                          <a:spcPct val="107000"/>
                        </a:lnSpc>
                        <a:spcAft>
                          <a:spcPts val="800"/>
                        </a:spcAft>
                        <a:buNone/>
                      </a:pPr>
                      <a:r>
                        <a:rPr lang="en-GB" sz="1050" b="0" i="0" u="none" strike="noStrike" noProof="0">
                          <a:solidFill>
                            <a:schemeClr val="tx1"/>
                          </a:solidFill>
                          <a:latin typeface="Calibri"/>
                        </a:rPr>
                        <a:t>Collage owls/ Children will be encouraged to select the tools and techniques they need to assemble materials that they are using.</a:t>
                      </a:r>
                      <a:endParaRPr lang="en-GB"/>
                    </a:p>
                    <a:p>
                      <a:pPr marL="0" marR="0" lvl="0" indent="0" algn="ctr" rtl="0" eaLnBrk="1" fontAlgn="auto" latinLnBrk="0" hangingPunct="1">
                        <a:lnSpc>
                          <a:spcPct val="107000"/>
                        </a:lnSpc>
                        <a:spcBef>
                          <a:spcPts val="0"/>
                        </a:spcBef>
                        <a:spcAft>
                          <a:spcPts val="800"/>
                        </a:spcAft>
                        <a:buClrTx/>
                        <a:buSzTx/>
                        <a:buFontTx/>
                        <a:buNone/>
                      </a:pPr>
                      <a:r>
                        <a:rPr lang="en-US" sz="1050"/>
                        <a:t>Pastel drawings, printing, patterns on Easter eggs, </a:t>
                      </a:r>
                    </a:p>
                    <a:p>
                      <a:pPr marL="0" marR="0" lvl="0" indent="0" algn="ctr" rtl="0" eaLnBrk="1" fontAlgn="auto" latinLnBrk="0" hangingPunct="1">
                        <a:lnSpc>
                          <a:spcPct val="107000"/>
                        </a:lnSpc>
                        <a:spcBef>
                          <a:spcPts val="0"/>
                        </a:spcBef>
                        <a:spcAft>
                          <a:spcPts val="800"/>
                        </a:spcAft>
                        <a:buClrTx/>
                        <a:buSzTx/>
                        <a:buFontTx/>
                        <a:buNone/>
                      </a:pPr>
                      <a:r>
                        <a:rPr lang="en-US" sz="1050"/>
                        <a:t>Mother’s Day crafts Easter crafts </a:t>
                      </a:r>
                      <a:endParaRPr lang="en-US" sz="1050">
                        <a:solidFill>
                          <a:schemeClr val="tx1"/>
                        </a:solidFill>
                      </a:endParaRPr>
                    </a:p>
                    <a:p>
                      <a:pPr marL="0" marR="0" lvl="0" indent="0" algn="ctr">
                        <a:lnSpc>
                          <a:spcPct val="107000"/>
                        </a:lnSpc>
                        <a:spcBef>
                          <a:spcPts val="0"/>
                        </a:spcBef>
                        <a:spcAft>
                          <a:spcPts val="800"/>
                        </a:spcAft>
                        <a:buClrTx/>
                        <a:buSzTx/>
                        <a:buFontTx/>
                        <a:buNone/>
                      </a:pPr>
                      <a:r>
                        <a:rPr lang="en-US" sz="1050"/>
                        <a:t>Home Corner role play </a:t>
                      </a:r>
                      <a:endParaRPr lang="en-US" sz="1050">
                        <a:solidFill>
                          <a:schemeClr val="tx1"/>
                        </a:solidFill>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050"/>
                        <a:t>Provide a wide range of props for play which encourage imagination.</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1050">
                        <a:solidFill>
                          <a:schemeClr val="tx1"/>
                        </a:solidFill>
                      </a:endParaRPr>
                    </a:p>
                    <a:p>
                      <a:pPr marL="0" marR="0" lvl="0" indent="0" algn="ctr">
                        <a:lnSpc>
                          <a:spcPct val="107000"/>
                        </a:lnSpc>
                        <a:spcBef>
                          <a:spcPts val="0"/>
                        </a:spcBef>
                        <a:spcAft>
                          <a:spcPts val="0"/>
                        </a:spcAft>
                        <a:buClrTx/>
                        <a:buSzTx/>
                        <a:buFontTx/>
                        <a:buNone/>
                      </a:pPr>
                      <a:r>
                        <a:rPr lang="en-US" sz="1050">
                          <a:solidFill>
                            <a:schemeClr val="tx1"/>
                          </a:solidFill>
                        </a:rPr>
                        <a:t>Turnip Soup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050">
                          <a:solidFill>
                            <a:schemeClr val="tx1"/>
                          </a:solidFill>
                        </a:rPr>
                        <a:t>Children will explore ways to protect the growing of plants by designing scarecrows.   </a:t>
                      </a:r>
                    </a:p>
                    <a:p>
                      <a:pPr algn="ctr"/>
                      <a:endParaRPr lang="en-GB" sz="1050">
                        <a:solidFill>
                          <a:schemeClr val="tx1"/>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a:solidFill>
                            <a:schemeClr val="tx1"/>
                          </a:solidFill>
                        </a:rPr>
                        <a:t>Symmetrical butterflies/</a:t>
                      </a:r>
                      <a:r>
                        <a:rPr lang="en-GB" sz="1050" baseline="0">
                          <a:solidFill>
                            <a:schemeClr val="tx1"/>
                          </a:solidFill>
                        </a:rPr>
                        <a:t> </a:t>
                      </a:r>
                      <a:r>
                        <a:rPr lang="en-US" sz="1050"/>
                        <a:t>Life cycles, Flowers-Sun flowers</a:t>
                      </a:r>
                    </a:p>
                    <a:p>
                      <a:pPr algn="ctr"/>
                      <a:endParaRPr lang="en-GB" sz="1050">
                        <a:solidFill>
                          <a:schemeClr val="tx1"/>
                        </a:solidFill>
                      </a:endParaRPr>
                    </a:p>
                    <a:p>
                      <a:pPr algn="ctr"/>
                      <a:r>
                        <a:rPr lang="en-GB" sz="1050">
                          <a:solidFill>
                            <a:schemeClr val="tx1"/>
                          </a:solidFill>
                        </a:rPr>
                        <a:t>Collage-farm animals</a:t>
                      </a:r>
                    </a:p>
                    <a:p>
                      <a:pPr algn="ctr"/>
                      <a:endParaRPr lang="en-US" sz="1050">
                        <a:solidFill>
                          <a:schemeClr val="tx1"/>
                        </a:solidFill>
                      </a:endParaRPr>
                    </a:p>
                    <a:p>
                      <a:pPr algn="ctr"/>
                      <a:r>
                        <a:rPr lang="en-US" sz="1050"/>
                        <a:t>Retelling familiar stories </a:t>
                      </a:r>
                    </a:p>
                    <a:p>
                      <a:pPr algn="ctr"/>
                      <a:endParaRPr lang="en-US" sz="1050"/>
                    </a:p>
                    <a:p>
                      <a:pPr algn="ctr"/>
                      <a:r>
                        <a:rPr lang="en-US" sz="1050"/>
                        <a:t>Provide children with a range of materials for children to construct with</a:t>
                      </a:r>
                      <a:r>
                        <a:rPr lang="en-US" sz="1050" baseline="0"/>
                        <a:t> encouraging collaborative play.</a:t>
                      </a:r>
                      <a:endParaRPr lang="en-GB" sz="105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50">
                          <a:solidFill>
                            <a:schemeClr val="tx1"/>
                          </a:solidFill>
                        </a:rPr>
                        <a:t>Sand pictures / Rainbow fish collages</a:t>
                      </a:r>
                    </a:p>
                    <a:p>
                      <a:pPr algn="ctr"/>
                      <a:endParaRPr lang="en-US" sz="1050">
                        <a:solidFill>
                          <a:schemeClr val="tx1"/>
                        </a:solidFill>
                      </a:endParaRPr>
                    </a:p>
                    <a:p>
                      <a:pPr algn="ctr"/>
                      <a:r>
                        <a:rPr lang="en-US" sz="1050">
                          <a:solidFill>
                            <a:schemeClr val="tx1"/>
                          </a:solidFill>
                        </a:rPr>
                        <a:t>Paper plate jellyfish </a:t>
                      </a:r>
                    </a:p>
                    <a:p>
                      <a:pPr algn="ctr"/>
                      <a:endParaRPr lang="en-US" sz="1050">
                        <a:solidFill>
                          <a:schemeClr val="tx1"/>
                        </a:solidFill>
                      </a:endParaRPr>
                    </a:p>
                    <a:p>
                      <a:pPr algn="ctr"/>
                      <a:r>
                        <a:rPr lang="en-US" sz="1050">
                          <a:solidFill>
                            <a:schemeClr val="tx1"/>
                          </a:solidFill>
                        </a:rPr>
                        <a:t>Puppet shows: </a:t>
                      </a:r>
                      <a:r>
                        <a:rPr lang="en-US" sz="1050"/>
                        <a:t>Provide a wide range of props for play which encourage imagination.</a:t>
                      </a:r>
                    </a:p>
                    <a:p>
                      <a:pPr algn="ctr"/>
                      <a:endParaRPr lang="en-US" sz="1050"/>
                    </a:p>
                    <a:p>
                      <a:pPr algn="ctr"/>
                      <a:r>
                        <a:rPr lang="en-US" sz="1050">
                          <a:solidFill>
                            <a:schemeClr val="tx1"/>
                          </a:solidFill>
                        </a:rPr>
                        <a:t>Salt dough fossils </a:t>
                      </a:r>
                    </a:p>
                    <a:p>
                      <a:pPr algn="ctr"/>
                      <a:endParaRPr lang="en-US" sz="1050">
                        <a:solidFill>
                          <a:schemeClr val="tx1"/>
                        </a:solidFill>
                      </a:endParaRPr>
                    </a:p>
                    <a:p>
                      <a:pPr algn="ctr"/>
                      <a:r>
                        <a:rPr lang="en-US" sz="1050"/>
                        <a:t>Water pictures, collage, shading by adding black or white, </a:t>
                      </a:r>
                      <a:r>
                        <a:rPr lang="en-US" sz="1050" err="1"/>
                        <a:t>colour</a:t>
                      </a:r>
                      <a:r>
                        <a:rPr lang="en-US" sz="1050"/>
                        <a:t> mixing for beach huts, making passports. </a:t>
                      </a:r>
                    </a:p>
                    <a:p>
                      <a:pPr algn="ctr"/>
                      <a:endParaRPr lang="en-US" sz="1050">
                        <a:solidFill>
                          <a:schemeClr val="tx1"/>
                        </a:solidFill>
                      </a:endParaRPr>
                    </a:p>
                    <a:p>
                      <a:pPr algn="ctr"/>
                      <a:r>
                        <a:rPr lang="en-US" sz="1050" err="1"/>
                        <a:t>Colour</a:t>
                      </a:r>
                      <a:r>
                        <a:rPr lang="en-US" sz="1050"/>
                        <a:t> mixing – underwater pictures. </a:t>
                      </a:r>
                    </a:p>
                    <a:p>
                      <a:pPr algn="ctr"/>
                      <a:endParaRPr lang="en-US" sz="1050">
                        <a:solidFill>
                          <a:schemeClr val="tx1"/>
                        </a:solidFill>
                      </a:endParaRPr>
                    </a:p>
                    <a:p>
                      <a:pPr algn="ctr"/>
                      <a:r>
                        <a:rPr lang="en-US" sz="1050">
                          <a:solidFill>
                            <a:schemeClr val="tx1"/>
                          </a:solidFill>
                        </a:rPr>
                        <a:t>Father’s </a:t>
                      </a:r>
                    </a:p>
                    <a:p>
                      <a:pPr algn="ctr"/>
                      <a:r>
                        <a:rPr lang="en-US" sz="1050">
                          <a:solidFill>
                            <a:schemeClr val="tx1"/>
                          </a:solidFill>
                        </a:rPr>
                        <a:t>Day Crafts </a:t>
                      </a:r>
                      <a:endParaRPr lang="en-GB" sz="105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6" name="TextBox 5">
            <a:extLst>
              <a:ext uri="{FF2B5EF4-FFF2-40B4-BE49-F238E27FC236}">
                <a16:creationId xmlns:a16="http://schemas.microsoft.com/office/drawing/2014/main" id="{EE985009-E7D1-49E8-893A-056B0FA61C76}"/>
              </a:ext>
            </a:extLst>
          </p:cNvPr>
          <p:cNvSpPr txBox="1"/>
          <p:nvPr/>
        </p:nvSpPr>
        <p:spPr>
          <a:xfrm>
            <a:off x="-52782" y="6482083"/>
            <a:ext cx="12297564" cy="307777"/>
          </a:xfrm>
          <a:prstGeom prst="rect">
            <a:avLst/>
          </a:prstGeom>
          <a:noFill/>
        </p:spPr>
        <p:txBody>
          <a:bodyPr wrap="square">
            <a:spAutoFit/>
          </a:bodyPr>
          <a:lstStyle/>
          <a:p>
            <a:pPr algn="ctr"/>
            <a:r>
              <a:rPr lang="en-US" sz="1400" i="1">
                <a:solidFill>
                  <a:schemeClr val="bg1">
                    <a:lumMod val="50000"/>
                  </a:schemeClr>
                </a:solidFill>
              </a:rPr>
              <a:t>At the heart of education is a positive, synergistic relationship between the teacher and the student. This dynamic creates the environment for learning to take place. </a:t>
            </a:r>
            <a:endParaRPr lang="en-GB" sz="1400" i="1">
              <a:solidFill>
                <a:schemeClr val="bg1">
                  <a:lumMod val="50000"/>
                </a:schemeClr>
              </a:solidFill>
            </a:endParaRPr>
          </a:p>
        </p:txBody>
      </p:sp>
      <p:pic>
        <p:nvPicPr>
          <p:cNvPr id="3076" name="Picture 4" descr="See the source image">
            <a:extLst>
              <a:ext uri="{FF2B5EF4-FFF2-40B4-BE49-F238E27FC236}">
                <a16:creationId xmlns:a16="http://schemas.microsoft.com/office/drawing/2014/main" id="{706D85D1-16BB-4B06-B2CA-7F9990E63E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720518"/>
            <a:ext cx="1915453" cy="191545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See the source image">
            <a:extLst>
              <a:ext uri="{FF2B5EF4-FFF2-40B4-BE49-F238E27FC236}">
                <a16:creationId xmlns:a16="http://schemas.microsoft.com/office/drawing/2014/main" id="{FDFD0639-DD35-4F11-8CAD-68D61E05E5AF}"/>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11630025" y="5410009"/>
            <a:ext cx="1243480" cy="131168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8E86068C-E4F3-4063-B847-D2FC77DC8B1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360602" y="68137"/>
            <a:ext cx="614034" cy="614034"/>
          </a:xfrm>
          <a:prstGeom prst="rect">
            <a:avLst/>
          </a:prstGeom>
        </p:spPr>
      </p:pic>
      <p:pic>
        <p:nvPicPr>
          <p:cNvPr id="5" name="Picture 4">
            <a:extLst>
              <a:ext uri="{FF2B5EF4-FFF2-40B4-BE49-F238E27FC236}">
                <a16:creationId xmlns:a16="http://schemas.microsoft.com/office/drawing/2014/main" id="{3F4432A0-F523-4F37-9145-061956227A8B}"/>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20786153">
            <a:off x="2632469" y="222878"/>
            <a:ext cx="423530" cy="423530"/>
          </a:xfrm>
          <a:prstGeom prst="rect">
            <a:avLst/>
          </a:prstGeom>
        </p:spPr>
      </p:pic>
      <p:pic>
        <p:nvPicPr>
          <p:cNvPr id="12" name="Picture 11">
            <a:extLst>
              <a:ext uri="{FF2B5EF4-FFF2-40B4-BE49-F238E27FC236}">
                <a16:creationId xmlns:a16="http://schemas.microsoft.com/office/drawing/2014/main" id="{ABCC15F5-3ECD-4A4E-9645-0681E1EFA0DC}"/>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658156">
            <a:off x="8327109" y="179118"/>
            <a:ext cx="423530" cy="423530"/>
          </a:xfrm>
          <a:prstGeom prst="rect">
            <a:avLst/>
          </a:prstGeom>
        </p:spPr>
      </p:pic>
    </p:spTree>
    <p:extLst>
      <p:ext uri="{BB962C8B-B14F-4D97-AF65-F5344CB8AC3E}">
        <p14:creationId xmlns:p14="http://schemas.microsoft.com/office/powerpoint/2010/main" val="15830675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62372"/>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Reception Long Term Plan 22-23</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072997243"/>
              </p:ext>
            </p:extLst>
          </p:nvPr>
        </p:nvGraphicFramePr>
        <p:xfrm>
          <a:off x="366318" y="506944"/>
          <a:ext cx="11459364" cy="5836920"/>
        </p:xfrm>
        <a:graphic>
          <a:graphicData uri="http://schemas.openxmlformats.org/drawingml/2006/table">
            <a:tbl>
              <a:tblPr firstRow="1" bandRow="1">
                <a:tableStyleId>{5C22544A-7EE6-4342-B048-85BDC9FD1C3A}</a:tableStyleId>
              </a:tblPr>
              <a:tblGrid>
                <a:gridCol w="1682603">
                  <a:extLst>
                    <a:ext uri="{9D8B030D-6E8A-4147-A177-3AD203B41FA5}">
                      <a16:colId xmlns:a16="http://schemas.microsoft.com/office/drawing/2014/main" val="385991600"/>
                    </a:ext>
                  </a:extLst>
                </a:gridCol>
                <a:gridCol w="1591501">
                  <a:extLst>
                    <a:ext uri="{9D8B030D-6E8A-4147-A177-3AD203B41FA5}">
                      <a16:colId xmlns:a16="http://schemas.microsoft.com/office/drawing/2014/main" val="2865123548"/>
                    </a:ext>
                  </a:extLst>
                </a:gridCol>
                <a:gridCol w="1206786">
                  <a:extLst>
                    <a:ext uri="{9D8B030D-6E8A-4147-A177-3AD203B41FA5}">
                      <a16:colId xmlns:a16="http://schemas.microsoft.com/office/drawing/2014/main" val="872926247"/>
                    </a:ext>
                  </a:extLst>
                </a:gridCol>
                <a:gridCol w="2068497">
                  <a:extLst>
                    <a:ext uri="{9D8B030D-6E8A-4147-A177-3AD203B41FA5}">
                      <a16:colId xmlns:a16="http://schemas.microsoft.com/office/drawing/2014/main" val="1315738151"/>
                    </a:ext>
                  </a:extLst>
                </a:gridCol>
                <a:gridCol w="1384916">
                  <a:extLst>
                    <a:ext uri="{9D8B030D-6E8A-4147-A177-3AD203B41FA5}">
                      <a16:colId xmlns:a16="http://schemas.microsoft.com/office/drawing/2014/main" val="2709165749"/>
                    </a:ext>
                  </a:extLst>
                </a:gridCol>
                <a:gridCol w="2148396">
                  <a:extLst>
                    <a:ext uri="{9D8B030D-6E8A-4147-A177-3AD203B41FA5}">
                      <a16:colId xmlns:a16="http://schemas.microsoft.com/office/drawing/2014/main" val="2335150482"/>
                    </a:ext>
                  </a:extLst>
                </a:gridCol>
                <a:gridCol w="1376665">
                  <a:extLst>
                    <a:ext uri="{9D8B030D-6E8A-4147-A177-3AD203B41FA5}">
                      <a16:colId xmlns:a16="http://schemas.microsoft.com/office/drawing/2014/main" val="4046203905"/>
                    </a:ext>
                  </a:extLst>
                </a:gridCol>
              </a:tblGrid>
              <a:tr h="327592">
                <a:tc gridSpan="7">
                  <a:txBody>
                    <a:bodyPr/>
                    <a:lstStyle/>
                    <a:p>
                      <a:pPr algn="ctr"/>
                      <a:r>
                        <a:rPr lang="en-US" sz="2400">
                          <a:solidFill>
                            <a:schemeClr val="bg1">
                              <a:lumMod val="50000"/>
                            </a:schemeClr>
                          </a:solidFill>
                          <a:latin typeface="Amatic SC"/>
                          <a:cs typeface="Amatic SC"/>
                        </a:rPr>
                        <a:t>Early Learning Goals – for the </a:t>
                      </a:r>
                      <a:r>
                        <a:rPr lang="en-US" sz="2800">
                          <a:solidFill>
                            <a:srgbClr val="FF0000"/>
                          </a:solidFill>
                          <a:latin typeface="Amatic SC"/>
                          <a:cs typeface="Amatic SC"/>
                        </a:rPr>
                        <a:t>end of the year </a:t>
                      </a:r>
                      <a:endParaRPr lang="en-US"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3600">
                          <a:solidFill>
                            <a:schemeClr val="bg1">
                              <a:lumMod val="50000"/>
                            </a:schemeClr>
                          </a:solidFill>
                          <a:latin typeface="Amatic SC" panose="00000500000000000000" pitchFamily="2" charset="-79"/>
                          <a:cs typeface="Amatic SC" panose="00000500000000000000" pitchFamily="2" charset="-79"/>
                        </a:rPr>
                        <a:t>Early Learning Goals </a:t>
                      </a: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a:solidFill>
                            <a:schemeClr val="bg1">
                              <a:lumMod val="50000"/>
                            </a:schemeClr>
                          </a:solidFill>
                          <a:latin typeface="Amatic SC" panose="00000500000000000000" pitchFamily="2" charset="-79"/>
                          <a:cs typeface="Amatic SC" panose="00000500000000000000" pitchFamily="2" charset="-79"/>
                        </a:rPr>
                        <a:t>Autumn 2</a:t>
                      </a: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r>
                        <a:rPr lang="en-US" sz="3600">
                          <a:solidFill>
                            <a:schemeClr val="bg1">
                              <a:lumMod val="50000"/>
                            </a:schemeClr>
                          </a:solidFill>
                          <a:latin typeface="Amatic SC" panose="00000500000000000000" pitchFamily="2" charset="-79"/>
                          <a:cs typeface="Amatic SC" panose="00000500000000000000" pitchFamily="2" charset="-79"/>
                        </a:rPr>
                        <a:t>Spring 1</a:t>
                      </a: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a:solidFill>
                            <a:schemeClr val="bg1">
                              <a:lumMod val="50000"/>
                            </a:schemeClr>
                          </a:solidFill>
                          <a:latin typeface="Amatic SC" panose="00000500000000000000" pitchFamily="2" charset="-79"/>
                          <a:cs typeface="Amatic SC" panose="00000500000000000000" pitchFamily="2" charset="-79"/>
                        </a:rPr>
                        <a:t>Spring 2</a:t>
                      </a: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a:solidFill>
                            <a:schemeClr val="bg1">
                              <a:lumMod val="50000"/>
                            </a:schemeClr>
                          </a:solidFill>
                          <a:latin typeface="Amatic SC" panose="00000500000000000000" pitchFamily="2" charset="-79"/>
                          <a:cs typeface="Amatic SC" panose="00000500000000000000" pitchFamily="2" charset="-79"/>
                        </a:rPr>
                        <a:t>Summer 1</a:t>
                      </a: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3600">
                          <a:solidFill>
                            <a:schemeClr val="bg1">
                              <a:lumMod val="50000"/>
                            </a:schemeClr>
                          </a:solidFill>
                          <a:latin typeface="Amatic SC" panose="00000500000000000000" pitchFamily="2" charset="-79"/>
                          <a:cs typeface="Amatic SC" panose="00000500000000000000" pitchFamily="2" charset="-79"/>
                        </a:rPr>
                        <a:t>Summer 2</a:t>
                      </a: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88791">
                <a:tc>
                  <a:txBody>
                    <a:bodyPr/>
                    <a:lstStyle/>
                    <a:p>
                      <a:pPr algn="r"/>
                      <a:r>
                        <a:rPr lang="en-US" sz="1400" b="1">
                          <a:latin typeface="Amatic SC" panose="00000500000000000000" pitchFamily="2" charset="-79"/>
                          <a:cs typeface="Amatic SC" panose="00000500000000000000" pitchFamily="2" charset="-79"/>
                        </a:rPr>
                        <a:t>Communication and Language </a:t>
                      </a:r>
                      <a:endParaRPr lang="en-GB" sz="14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r"/>
                      <a:r>
                        <a:rPr lang="en-US" sz="1400" b="1">
                          <a:latin typeface="Amatic SC" panose="00000500000000000000" pitchFamily="2" charset="-79"/>
                          <a:cs typeface="Amatic SC" panose="00000500000000000000" pitchFamily="2" charset="-79"/>
                        </a:rPr>
                        <a:t>Personal, social, emotional 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a:latin typeface="Amatic SC" panose="00000500000000000000" pitchFamily="2" charset="-79"/>
                          <a:cs typeface="Amatic SC" panose="00000500000000000000" pitchFamily="2" charset="-79"/>
                        </a:rPr>
                        <a:t>Physical </a:t>
                      </a:r>
                    </a:p>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a:latin typeface="Amatic SC" panose="00000500000000000000" pitchFamily="2" charset="-79"/>
                          <a:cs typeface="Amatic SC" panose="00000500000000000000" pitchFamily="2" charset="-79"/>
                        </a:rPr>
                        <a:t>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r"/>
                      <a:r>
                        <a:rPr lang="en-US" sz="1400" b="1">
                          <a:latin typeface="Amatic SC" panose="00000500000000000000" pitchFamily="2" charset="-79"/>
                          <a:cs typeface="Amatic SC" panose="00000500000000000000" pitchFamily="2" charset="-79"/>
                        </a:rPr>
                        <a:t>Literacy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lvl="0" indent="0" algn="r" rtl="0" eaLnBrk="1" fontAlgn="auto" latinLnBrk="0" hangingPunct="1">
                        <a:lnSpc>
                          <a:spcPct val="100000"/>
                        </a:lnSpc>
                        <a:spcBef>
                          <a:spcPts val="0"/>
                        </a:spcBef>
                        <a:spcAft>
                          <a:spcPts val="0"/>
                        </a:spcAft>
                        <a:buClrTx/>
                        <a:buSzTx/>
                        <a:buFontTx/>
                        <a:buNone/>
                      </a:pPr>
                      <a:r>
                        <a:rPr lang="en-US" sz="1400" b="1" err="1">
                          <a:latin typeface="Amatic SC"/>
                          <a:cs typeface="Amatic SC"/>
                        </a:rPr>
                        <a:t>Maths</a:t>
                      </a:r>
                      <a:r>
                        <a:rPr lang="en-US" sz="1400" b="1">
                          <a:latin typeface="Amatic SC"/>
                          <a:cs typeface="Amatic SC"/>
                        </a:rPr>
                        <a:t> </a:t>
                      </a:r>
                      <a:endParaRPr lang="en-US" sz="14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r"/>
                      <a:r>
                        <a:rPr lang="en-US" sz="1400" b="1">
                          <a:latin typeface="Amatic SC" panose="00000500000000000000" pitchFamily="2" charset="-79"/>
                          <a:cs typeface="Amatic SC" panose="00000500000000000000" pitchFamily="2" charset="-79"/>
                        </a:rPr>
                        <a:t>Understanding the World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a:latin typeface="Amatic SC" panose="00000500000000000000" pitchFamily="2" charset="-79"/>
                          <a:cs typeface="Amatic SC" panose="00000500000000000000" pitchFamily="2" charset="-79"/>
                        </a:rPr>
                        <a:t>Expressive arts and design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0">
                <a:tc>
                  <a:txBody>
                    <a:bodyPr/>
                    <a:lstStyle/>
                    <a:p>
                      <a:pPr algn="ctr"/>
                      <a:r>
                        <a:rPr lang="en-US" sz="700" b="1">
                          <a:latin typeface="+mn-lt"/>
                        </a:rPr>
                        <a:t>ELG: Listening, Attention and Understanding</a:t>
                      </a:r>
                    </a:p>
                    <a:p>
                      <a:pPr algn="ctr"/>
                      <a:endParaRPr lang="en-US" sz="700">
                        <a:latin typeface="+mn-lt"/>
                      </a:endParaRPr>
                    </a:p>
                    <a:p>
                      <a:pPr algn="ctr"/>
                      <a:r>
                        <a:rPr lang="en-US" sz="700">
                          <a:latin typeface="+mn-lt"/>
                        </a:rPr>
                        <a:t> Listen attentively and respond to what they hear with relevant questions, comments and actions when being read to and during whole class discussions and small group interactions</a:t>
                      </a:r>
                    </a:p>
                    <a:p>
                      <a:pPr algn="ctr"/>
                      <a:endParaRPr lang="en-US" sz="700">
                        <a:latin typeface="+mn-lt"/>
                      </a:endParaRPr>
                    </a:p>
                    <a:p>
                      <a:pPr algn="ctr"/>
                      <a:r>
                        <a:rPr lang="en-US" sz="700">
                          <a:latin typeface="+mn-lt"/>
                        </a:rPr>
                        <a:t> Make comments about what they have heard and ask questions to clarify their understanding</a:t>
                      </a:r>
                    </a:p>
                    <a:p>
                      <a:pPr algn="ctr"/>
                      <a:endParaRPr lang="en-US" sz="700">
                        <a:latin typeface="+mn-lt"/>
                      </a:endParaRPr>
                    </a:p>
                    <a:p>
                      <a:pPr algn="ctr"/>
                      <a:r>
                        <a:rPr lang="en-US" sz="700">
                          <a:latin typeface="+mn-lt"/>
                        </a:rPr>
                        <a:t> Hold conversation when engaged in back-and-forth exchanges with their teacher and peers</a:t>
                      </a:r>
                    </a:p>
                    <a:p>
                      <a:pPr algn="ctr"/>
                      <a:endParaRPr lang="en-US" sz="700" b="0">
                        <a:latin typeface="+mn-lt"/>
                        <a:cs typeface="Amatic SC" panose="00000500000000000000" pitchFamily="2" charset="-79"/>
                      </a:endParaRPr>
                    </a:p>
                    <a:p>
                      <a:pPr algn="ctr"/>
                      <a:r>
                        <a:rPr lang="en-US" sz="700" b="1">
                          <a:latin typeface="+mn-lt"/>
                        </a:rPr>
                        <a:t>ELG: Speaking</a:t>
                      </a:r>
                    </a:p>
                    <a:p>
                      <a:pPr algn="ctr"/>
                      <a:endParaRPr lang="en-US" sz="700">
                        <a:latin typeface="+mn-lt"/>
                      </a:endParaRPr>
                    </a:p>
                    <a:p>
                      <a:pPr algn="ctr"/>
                      <a:r>
                        <a:rPr lang="en-US" sz="700">
                          <a:latin typeface="+mn-lt"/>
                        </a:rPr>
                        <a:t>Participate in small group, class and one-to-one discussions, offering their own ideas, using recently introduced vocabulary. </a:t>
                      </a:r>
                    </a:p>
                    <a:p>
                      <a:pPr algn="ctr"/>
                      <a:endParaRPr lang="en-US" sz="700">
                        <a:latin typeface="+mn-lt"/>
                      </a:endParaRPr>
                    </a:p>
                    <a:p>
                      <a:pPr algn="ctr"/>
                      <a:r>
                        <a:rPr lang="en-US" sz="700">
                          <a:latin typeface="+mn-lt"/>
                        </a:rPr>
                        <a:t>Offer explanations for why things might happen, making use of recently introduced vocabulary from stories, non-fiction, rhymes and poems when appropriate. </a:t>
                      </a:r>
                    </a:p>
                    <a:p>
                      <a:pPr algn="ctr"/>
                      <a:endParaRPr lang="en-US" sz="700">
                        <a:latin typeface="+mn-lt"/>
                      </a:endParaRPr>
                    </a:p>
                    <a:p>
                      <a:pPr algn="ctr"/>
                      <a:r>
                        <a:rPr lang="en-US" sz="700">
                          <a:latin typeface="+mn-lt"/>
                        </a:rPr>
                        <a:t> Express their ideas and feelings about their experiences using full sentences, including use of past, present and future tenses and making use of conjunctions, with modelling and support from their teacher. </a:t>
                      </a:r>
                      <a:endParaRPr lang="en-US" sz="700" b="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ctr"/>
                      <a:r>
                        <a:rPr lang="en-US" sz="700" b="1">
                          <a:latin typeface="+mn-lt"/>
                        </a:rPr>
                        <a:t>ELG: Self-Regulation </a:t>
                      </a:r>
                    </a:p>
                    <a:p>
                      <a:pPr algn="ctr"/>
                      <a:endParaRPr lang="en-US" sz="700">
                        <a:latin typeface="+mn-lt"/>
                      </a:endParaRPr>
                    </a:p>
                    <a:p>
                      <a:pPr algn="ctr"/>
                      <a:r>
                        <a:rPr lang="en-US" sz="700">
                          <a:latin typeface="+mn-lt"/>
                        </a:rPr>
                        <a:t>Show an understanding of their own feelings and those of others, and begin to regulate their behaviour accordingly. </a:t>
                      </a:r>
                    </a:p>
                    <a:p>
                      <a:pPr algn="ctr"/>
                      <a:endParaRPr lang="en-US" sz="700">
                        <a:latin typeface="+mn-lt"/>
                      </a:endParaRPr>
                    </a:p>
                    <a:p>
                      <a:pPr algn="ctr"/>
                      <a:r>
                        <a:rPr lang="en-US" sz="700">
                          <a:latin typeface="+mn-lt"/>
                        </a:rPr>
                        <a:t> Set and work towards simple goals, being able to wait for what they want and control their immediate impulses when appropriate. </a:t>
                      </a:r>
                    </a:p>
                    <a:p>
                      <a:pPr algn="ctr"/>
                      <a:endParaRPr lang="en-US" sz="700">
                        <a:latin typeface="+mn-lt"/>
                      </a:endParaRPr>
                    </a:p>
                    <a:p>
                      <a:pPr algn="ctr"/>
                      <a:r>
                        <a:rPr lang="en-US" sz="700">
                          <a:latin typeface="+mn-lt"/>
                        </a:rPr>
                        <a:t>Give focused attention to what the teacher says, responding appropriately even when engaged in activity, and show an ability to follow instructions involving several ideas or actions.</a:t>
                      </a:r>
                    </a:p>
                    <a:p>
                      <a:pPr algn="ctr"/>
                      <a:endParaRPr lang="en-US" sz="700" b="1">
                        <a:latin typeface="+mn-lt"/>
                      </a:endParaRPr>
                    </a:p>
                    <a:p>
                      <a:pPr algn="ctr"/>
                      <a:r>
                        <a:rPr lang="en-US" sz="700" b="1">
                          <a:latin typeface="+mn-lt"/>
                        </a:rPr>
                        <a:t> ELG: Managing Self </a:t>
                      </a:r>
                    </a:p>
                    <a:p>
                      <a:pPr algn="ctr"/>
                      <a:endParaRPr lang="en-US" sz="700">
                        <a:latin typeface="+mn-lt"/>
                      </a:endParaRPr>
                    </a:p>
                    <a:p>
                      <a:pPr algn="ctr"/>
                      <a:r>
                        <a:rPr lang="en-US" sz="700">
                          <a:latin typeface="+mn-lt"/>
                        </a:rPr>
                        <a:t>Be confident to try new activities and show independence, resilience and perseverance in the face of challenge. </a:t>
                      </a:r>
                    </a:p>
                    <a:p>
                      <a:pPr algn="ctr"/>
                      <a:endParaRPr lang="en-US" sz="700">
                        <a:latin typeface="+mn-lt"/>
                      </a:endParaRPr>
                    </a:p>
                    <a:p>
                      <a:pPr algn="ctr"/>
                      <a:r>
                        <a:rPr lang="en-US" sz="700">
                          <a:latin typeface="+mn-lt"/>
                        </a:rPr>
                        <a:t>Explain the reasons for rules, know right from wrong and try to behave accordingly. </a:t>
                      </a:r>
                    </a:p>
                    <a:p>
                      <a:pPr algn="ctr"/>
                      <a:endParaRPr lang="en-US" sz="700">
                        <a:latin typeface="+mn-lt"/>
                      </a:endParaRPr>
                    </a:p>
                    <a:p>
                      <a:pPr algn="ctr"/>
                      <a:r>
                        <a:rPr lang="en-US" sz="700">
                          <a:latin typeface="+mn-lt"/>
                        </a:rPr>
                        <a:t>Manage their own basic hygiene and personal needs, including dressing, going to the toilet and understanding the importance of healthy food choices. </a:t>
                      </a:r>
                    </a:p>
                    <a:p>
                      <a:pPr algn="ctr"/>
                      <a:endParaRPr lang="en-US" sz="700">
                        <a:latin typeface="+mn-lt"/>
                      </a:endParaRPr>
                    </a:p>
                    <a:p>
                      <a:pPr algn="ctr"/>
                      <a:endParaRPr lang="en-US" sz="700">
                        <a:latin typeface="+mn-lt"/>
                      </a:endParaRPr>
                    </a:p>
                    <a:p>
                      <a:pPr algn="ctr"/>
                      <a:r>
                        <a:rPr lang="en-US" sz="700" b="1">
                          <a:latin typeface="+mn-lt"/>
                        </a:rPr>
                        <a:t>ELG: Building Relationships </a:t>
                      </a:r>
                    </a:p>
                    <a:p>
                      <a:pPr algn="ctr"/>
                      <a:endParaRPr lang="en-US" sz="700">
                        <a:latin typeface="+mn-lt"/>
                      </a:endParaRPr>
                    </a:p>
                    <a:p>
                      <a:pPr algn="ctr"/>
                      <a:endParaRPr lang="en-US" sz="700">
                        <a:latin typeface="+mn-lt"/>
                      </a:endParaRPr>
                    </a:p>
                    <a:p>
                      <a:pPr algn="ctr"/>
                      <a:r>
                        <a:rPr lang="en-US" sz="700">
                          <a:latin typeface="+mn-lt"/>
                        </a:rPr>
                        <a:t>Work and play cooperatively and take turns with others.</a:t>
                      </a:r>
                    </a:p>
                    <a:p>
                      <a:pPr algn="ctr"/>
                      <a:endParaRPr lang="en-US" sz="700">
                        <a:latin typeface="+mn-lt"/>
                      </a:endParaRPr>
                    </a:p>
                    <a:p>
                      <a:pPr algn="ctr"/>
                      <a:r>
                        <a:rPr lang="en-US" sz="700">
                          <a:latin typeface="+mn-lt"/>
                        </a:rPr>
                        <a:t>Form positive attachments to adults and friendships with peers;. </a:t>
                      </a:r>
                    </a:p>
                    <a:p>
                      <a:pPr algn="ctr"/>
                      <a:endParaRPr lang="en-US" sz="700">
                        <a:latin typeface="+mn-lt"/>
                      </a:endParaRPr>
                    </a:p>
                    <a:p>
                      <a:pPr algn="ctr"/>
                      <a:r>
                        <a:rPr lang="en-US" sz="700">
                          <a:latin typeface="+mn-lt"/>
                        </a:rPr>
                        <a:t>Show sensitivity to their own and to others’ needs. </a:t>
                      </a:r>
                      <a:endParaRPr lang="en-GB" sz="70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a:latin typeface="+mn-lt"/>
                        </a:rPr>
                        <a:t>ELG: Gross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Negotiate space and obstacles safely, with consideration for themselves and others.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 Demonstrate strength, balance and coordination when playing.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700">
                        <a:latin typeface="+mn-lt"/>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Move energetically, such as running, jumping, dancing, hopping, skipping and climbing.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a:latin typeface="+mn-lt"/>
                        </a:rPr>
                        <a:t>ELG: Fine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Hold a pencil effectively in preparation for fluent writing – using the tripod grip in almost all cases.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Use a range of small tools, including scissors, paint brushes and cutlery.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Begin to show accuracy and care when drawing. </a:t>
                      </a:r>
                      <a:endParaRPr lang="en-GB" sz="70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a:latin typeface="+mn-lt"/>
                        </a:rPr>
                        <a:t>ELG: Comprehension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 Demonstrate understanding of what has been read to them by retelling stories and narratives using their own words and recently introduced vocabulary.</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 Anticipate – where appropriate – key events in stories.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Use and understand recently introduced vocabulary during discussions about stories, non-fiction, rhymes and poems and during role-play.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a:latin typeface="+mn-lt"/>
                        </a:rPr>
                        <a:t>ELG: Word Reading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Say a sound for each letter in the alphabet and at least 10 digraphs.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Read words consistent with their phonic knowledge by sound-blending.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Read aloud simple sentences and books that are consistent with their phonic knowledge, including some common exception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a:latin typeface="+mn-lt"/>
                        </a:rPr>
                        <a:t> ELG: Writing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Write recognisable letters, most of which are correctly formed.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Spell words by identifying sounds in them and representing the sounds with a letter or letters.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 Write simple phrases and sentences that can be read by others.</a:t>
                      </a:r>
                      <a:endParaRPr lang="en-GB" sz="70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en-US" sz="700" b="1">
                          <a:latin typeface="+mn-lt"/>
                        </a:rPr>
                        <a:t>ELG: Number </a:t>
                      </a:r>
                    </a:p>
                    <a:p>
                      <a:pPr algn="ctr">
                        <a:lnSpc>
                          <a:spcPct val="107000"/>
                        </a:lnSpc>
                        <a:spcAft>
                          <a:spcPts val="800"/>
                        </a:spcAft>
                      </a:pPr>
                      <a:r>
                        <a:rPr lang="en-US" sz="700">
                          <a:latin typeface="+mn-lt"/>
                        </a:rPr>
                        <a:t>Have a deep understanding of number to 10, including the composition of each number; </a:t>
                      </a:r>
                    </a:p>
                    <a:p>
                      <a:pPr algn="ctr">
                        <a:lnSpc>
                          <a:spcPct val="107000"/>
                        </a:lnSpc>
                        <a:spcAft>
                          <a:spcPts val="800"/>
                        </a:spcAft>
                      </a:pPr>
                      <a:r>
                        <a:rPr lang="en-US" sz="700" err="1">
                          <a:latin typeface="+mn-lt"/>
                        </a:rPr>
                        <a:t>Subitise</a:t>
                      </a:r>
                      <a:r>
                        <a:rPr lang="en-US" sz="700">
                          <a:latin typeface="+mn-lt"/>
                        </a:rPr>
                        <a:t> (recognise quantities without counting) up to 5; - Automatically recall (without reference to rhymes, counting or other aids) number bonds up to 5 (including subtraction facts) and some number bonds to 10, including double facts. </a:t>
                      </a:r>
                    </a:p>
                    <a:p>
                      <a:pPr algn="ctr">
                        <a:lnSpc>
                          <a:spcPct val="107000"/>
                        </a:lnSpc>
                        <a:spcAft>
                          <a:spcPts val="800"/>
                        </a:spcAft>
                      </a:pPr>
                      <a:r>
                        <a:rPr lang="en-US" sz="700" b="1">
                          <a:latin typeface="+mn-lt"/>
                        </a:rPr>
                        <a:t>ELG: Numerical Patterns </a:t>
                      </a:r>
                    </a:p>
                    <a:p>
                      <a:pPr algn="ctr">
                        <a:lnSpc>
                          <a:spcPct val="107000"/>
                        </a:lnSpc>
                        <a:spcAft>
                          <a:spcPts val="800"/>
                        </a:spcAft>
                      </a:pPr>
                      <a:r>
                        <a:rPr lang="en-US" sz="700">
                          <a:latin typeface="+mn-lt"/>
                        </a:rPr>
                        <a:t>Verbally count beyond 20, recognising the pattern of the counting system; - Compare quantities up to 10 in different contexts, recognising when one quantity is greater than, less than or the same as the other quantity. </a:t>
                      </a:r>
                    </a:p>
                    <a:p>
                      <a:pPr algn="ctr">
                        <a:lnSpc>
                          <a:spcPct val="107000"/>
                        </a:lnSpc>
                        <a:spcAft>
                          <a:spcPts val="800"/>
                        </a:spcAft>
                      </a:pPr>
                      <a:r>
                        <a:rPr lang="en-US" sz="700">
                          <a:latin typeface="+mn-lt"/>
                        </a:rPr>
                        <a:t> Explore and represent patterns within numbers up to 10, including evens and odds, double facts and how quantities can be distributed equally.</a:t>
                      </a:r>
                      <a:endParaRPr lang="en-GB" sz="70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700" b="1">
                          <a:latin typeface="+mn-lt"/>
                        </a:rPr>
                        <a:t>ELG: Past and Present </a:t>
                      </a:r>
                    </a:p>
                    <a:p>
                      <a:pPr algn="ctr"/>
                      <a:endParaRPr lang="en-US" sz="700">
                        <a:latin typeface="+mn-lt"/>
                      </a:endParaRPr>
                    </a:p>
                    <a:p>
                      <a:pPr algn="ctr"/>
                      <a:r>
                        <a:rPr lang="en-US" sz="700">
                          <a:latin typeface="+mn-lt"/>
                        </a:rPr>
                        <a:t>Talk about the lives of the people around them and their roles in society.</a:t>
                      </a:r>
                    </a:p>
                    <a:p>
                      <a:pPr algn="ctr"/>
                      <a:endParaRPr lang="en-US" sz="700">
                        <a:latin typeface="+mn-lt"/>
                      </a:endParaRPr>
                    </a:p>
                    <a:p>
                      <a:pPr algn="ctr"/>
                      <a:r>
                        <a:rPr lang="en-US" sz="700">
                          <a:latin typeface="+mn-lt"/>
                        </a:rPr>
                        <a:t>Know some similarities and differences between things in the past and now, drawing on their experiences and what has been read in class. </a:t>
                      </a:r>
                    </a:p>
                    <a:p>
                      <a:pPr algn="ctr"/>
                      <a:endParaRPr lang="en-US" sz="700">
                        <a:latin typeface="+mn-lt"/>
                      </a:endParaRPr>
                    </a:p>
                    <a:p>
                      <a:pPr algn="ctr"/>
                      <a:r>
                        <a:rPr lang="en-US" sz="700">
                          <a:latin typeface="+mn-lt"/>
                        </a:rPr>
                        <a:t>Understand the past through settings, characters and events encountered in books read in class and storytelling.</a:t>
                      </a:r>
                    </a:p>
                    <a:p>
                      <a:pPr algn="ctr"/>
                      <a:endParaRPr lang="en-US" sz="700">
                        <a:latin typeface="+mn-lt"/>
                      </a:endParaRPr>
                    </a:p>
                    <a:p>
                      <a:pPr algn="ctr"/>
                      <a:r>
                        <a:rPr lang="en-US" sz="700" b="1">
                          <a:latin typeface="+mn-lt"/>
                        </a:rPr>
                        <a:t> ELG: People, Culture and Communities </a:t>
                      </a:r>
                    </a:p>
                    <a:p>
                      <a:pPr algn="ctr"/>
                      <a:endParaRPr lang="en-US" sz="700">
                        <a:latin typeface="+mn-lt"/>
                      </a:endParaRPr>
                    </a:p>
                    <a:p>
                      <a:pPr algn="ctr"/>
                      <a:r>
                        <a:rPr lang="en-US" sz="700">
                          <a:latin typeface="+mn-lt"/>
                        </a:rPr>
                        <a:t>Describe their immediate environment using knowledge from observation, discussion, stories, non-fiction texts and maps. </a:t>
                      </a:r>
                    </a:p>
                    <a:p>
                      <a:pPr algn="ctr"/>
                      <a:endParaRPr lang="en-US" sz="700">
                        <a:latin typeface="+mn-lt"/>
                      </a:endParaRPr>
                    </a:p>
                    <a:p>
                      <a:pPr algn="ctr"/>
                      <a:r>
                        <a:rPr lang="en-US" sz="700">
                          <a:latin typeface="+mn-lt"/>
                        </a:rPr>
                        <a:t>Know some similarities and differences between different religious and cultural communities in this country, drawing on their experiences and what has been read in class. </a:t>
                      </a:r>
                    </a:p>
                    <a:p>
                      <a:pPr algn="ctr"/>
                      <a:endParaRPr lang="en-US" sz="700">
                        <a:latin typeface="+mn-lt"/>
                      </a:endParaRPr>
                    </a:p>
                    <a:p>
                      <a:pPr algn="ctr"/>
                      <a:r>
                        <a:rPr lang="en-US" sz="700">
                          <a:latin typeface="+mn-lt"/>
                        </a:rPr>
                        <a:t>Explain some similarities and differences between life in this country and life in other countries, drawing on knowledge from stories, non-fiction texts and – when appropriate – maps.</a:t>
                      </a:r>
                    </a:p>
                    <a:p>
                      <a:pPr algn="ctr"/>
                      <a:endParaRPr lang="en-US" sz="700">
                        <a:solidFill>
                          <a:schemeClr val="tx1"/>
                        </a:solidFill>
                        <a:latin typeface="+mn-lt"/>
                      </a:endParaRPr>
                    </a:p>
                    <a:p>
                      <a:pPr algn="ctr"/>
                      <a:r>
                        <a:rPr lang="en-US" sz="700" b="1">
                          <a:latin typeface="+mn-lt"/>
                        </a:rPr>
                        <a:t>ELG: The Natural World </a:t>
                      </a:r>
                    </a:p>
                    <a:p>
                      <a:pPr algn="ctr"/>
                      <a:endParaRPr lang="en-US" sz="700">
                        <a:latin typeface="+mn-lt"/>
                      </a:endParaRPr>
                    </a:p>
                    <a:p>
                      <a:pPr algn="ctr"/>
                      <a:r>
                        <a:rPr lang="en-US" sz="700">
                          <a:latin typeface="+mn-lt"/>
                        </a:rPr>
                        <a:t>Explore the natural world around them, making observations and drawing pictures of animals and plants.</a:t>
                      </a:r>
                    </a:p>
                    <a:p>
                      <a:pPr algn="ctr"/>
                      <a:endParaRPr lang="en-US" sz="700">
                        <a:latin typeface="+mn-lt"/>
                      </a:endParaRPr>
                    </a:p>
                    <a:p>
                      <a:pPr algn="ctr"/>
                      <a:r>
                        <a:rPr lang="en-US" sz="700">
                          <a:latin typeface="+mn-lt"/>
                        </a:rPr>
                        <a:t>Know some similarities and differences between the natural world around them and contrasting environments, drawing on their experiences and what has been read in class.</a:t>
                      </a:r>
                    </a:p>
                    <a:p>
                      <a:pPr algn="ctr"/>
                      <a:endParaRPr lang="en-US" sz="700">
                        <a:latin typeface="+mn-lt"/>
                      </a:endParaRPr>
                    </a:p>
                    <a:p>
                      <a:pPr algn="ctr"/>
                      <a:r>
                        <a:rPr lang="en-US" sz="700">
                          <a:latin typeface="+mn-lt"/>
                        </a:rPr>
                        <a:t>Understand some important processes and changes in the natural world around them, including the seasons and changing states of matter.</a:t>
                      </a:r>
                      <a:endParaRPr lang="en-GB" sz="70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US" sz="700" b="1">
                          <a:latin typeface="+mn-lt"/>
                        </a:rPr>
                        <a:t>ELG: Creating with Materials </a:t>
                      </a:r>
                    </a:p>
                    <a:p>
                      <a:pPr algn="ctr"/>
                      <a:endParaRPr lang="en-US" sz="700" b="1">
                        <a:latin typeface="+mn-lt"/>
                      </a:endParaRPr>
                    </a:p>
                    <a:p>
                      <a:pPr algn="ctr"/>
                      <a:r>
                        <a:rPr lang="en-US" sz="700">
                          <a:latin typeface="+mn-lt"/>
                        </a:rPr>
                        <a:t>Safely use and explore a variety of materials, tools and techniques, experimenting with colour, design, texture, form and function. </a:t>
                      </a:r>
                    </a:p>
                    <a:p>
                      <a:pPr algn="ctr"/>
                      <a:endParaRPr lang="en-US" sz="700">
                        <a:latin typeface="+mn-lt"/>
                      </a:endParaRPr>
                    </a:p>
                    <a:p>
                      <a:pPr algn="ctr"/>
                      <a:r>
                        <a:rPr lang="en-US" sz="700">
                          <a:latin typeface="+mn-lt"/>
                        </a:rPr>
                        <a:t>Share their creations, explaining the process they have used; - Make use of props and materials when role playing characters in narratives and stories.</a:t>
                      </a:r>
                    </a:p>
                    <a:p>
                      <a:pPr algn="ctr"/>
                      <a:endParaRPr lang="en-US" sz="700">
                        <a:latin typeface="+mn-lt"/>
                      </a:endParaRPr>
                    </a:p>
                    <a:p>
                      <a:pPr algn="ctr"/>
                      <a:r>
                        <a:rPr lang="en-US" sz="700">
                          <a:latin typeface="+mn-lt"/>
                        </a:rPr>
                        <a:t> </a:t>
                      </a:r>
                      <a:r>
                        <a:rPr lang="en-US" sz="700" b="1">
                          <a:latin typeface="+mn-lt"/>
                        </a:rPr>
                        <a:t>ELG: Being Imaginative and Expressive </a:t>
                      </a:r>
                    </a:p>
                    <a:p>
                      <a:pPr algn="ctr"/>
                      <a:endParaRPr lang="en-US" sz="700">
                        <a:latin typeface="+mn-lt"/>
                      </a:endParaRPr>
                    </a:p>
                    <a:p>
                      <a:pPr algn="ctr"/>
                      <a:r>
                        <a:rPr lang="en-US" sz="700">
                          <a:latin typeface="+mn-lt"/>
                        </a:rPr>
                        <a:t>Invent, adapt and recount narratives and stories with peers and their teacher. </a:t>
                      </a:r>
                    </a:p>
                    <a:p>
                      <a:pPr algn="ctr"/>
                      <a:endParaRPr lang="en-US" sz="700">
                        <a:latin typeface="+mn-lt"/>
                      </a:endParaRPr>
                    </a:p>
                    <a:p>
                      <a:pPr algn="ctr"/>
                      <a:r>
                        <a:rPr lang="en-US" sz="700">
                          <a:latin typeface="+mn-lt"/>
                        </a:rPr>
                        <a:t> Sing a range of well-known nursery rhymes and songs; Perform songs, rhymes, poems and stories with others, and – when appropriate – try to move in time with music. </a:t>
                      </a:r>
                      <a:endParaRPr lang="en-GB" sz="70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8" name="Picture 7">
            <a:extLst>
              <a:ext uri="{FF2B5EF4-FFF2-40B4-BE49-F238E27FC236}">
                <a16:creationId xmlns:a16="http://schemas.microsoft.com/office/drawing/2014/main" id="{115F40D6-CFA8-4566-9890-A489E988177B}"/>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452519" y="1212112"/>
            <a:ext cx="363194" cy="363194"/>
          </a:xfrm>
          <a:prstGeom prst="rect">
            <a:avLst/>
          </a:prstGeom>
        </p:spPr>
      </p:pic>
      <p:pic>
        <p:nvPicPr>
          <p:cNvPr id="9" name="Picture 8">
            <a:extLst>
              <a:ext uri="{FF2B5EF4-FFF2-40B4-BE49-F238E27FC236}">
                <a16:creationId xmlns:a16="http://schemas.microsoft.com/office/drawing/2014/main" id="{0A0B5B12-8D4D-4712-8431-41086A8AC33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960986" y="1074263"/>
            <a:ext cx="466695" cy="466695"/>
          </a:xfrm>
          <a:prstGeom prst="rect">
            <a:avLst/>
          </a:prstGeom>
        </p:spPr>
      </p:pic>
      <p:pic>
        <p:nvPicPr>
          <p:cNvPr id="10" name="Picture 9">
            <a:extLst>
              <a:ext uri="{FF2B5EF4-FFF2-40B4-BE49-F238E27FC236}">
                <a16:creationId xmlns:a16="http://schemas.microsoft.com/office/drawing/2014/main" id="{AC1E81BA-2249-4FAC-88E8-19E565C0D223}"/>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382138" y="1070135"/>
            <a:ext cx="466695" cy="466695"/>
          </a:xfrm>
          <a:prstGeom prst="rect">
            <a:avLst/>
          </a:prstGeom>
        </p:spPr>
      </p:pic>
      <p:pic>
        <p:nvPicPr>
          <p:cNvPr id="11" name="Picture 10">
            <a:extLst>
              <a:ext uri="{FF2B5EF4-FFF2-40B4-BE49-F238E27FC236}">
                <a16:creationId xmlns:a16="http://schemas.microsoft.com/office/drawing/2014/main" id="{46936493-4B19-4961-877B-8975158800A6}"/>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4946117" y="1103305"/>
            <a:ext cx="363194" cy="363194"/>
          </a:xfrm>
          <a:prstGeom prst="rect">
            <a:avLst/>
          </a:prstGeom>
        </p:spPr>
      </p:pic>
      <p:pic>
        <p:nvPicPr>
          <p:cNvPr id="12" name="Picture 11">
            <a:extLst>
              <a:ext uri="{FF2B5EF4-FFF2-40B4-BE49-F238E27FC236}">
                <a16:creationId xmlns:a16="http://schemas.microsoft.com/office/drawing/2014/main" id="{128822E2-39EF-4679-81F8-C43940C418C2}"/>
              </a:ext>
            </a:extLst>
          </p:cNvPr>
          <p:cNvPicPr>
            <a:picLocks noChangeAspect="1"/>
          </p:cNvPicPr>
          <p:nvPr/>
        </p:nvPicPr>
        <p:blipFill>
          <a:blip r:embed="rId6" cstate="hqprint">
            <a:extLst>
              <a:ext uri="{BEBA8EAE-BF5A-486C-A8C5-ECC9F3942E4B}">
                <a14:imgProps xmlns:a14="http://schemas.microsoft.com/office/drawing/2010/main">
                  <a14:imgLayer r:embed="rId7">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573850" y="1099467"/>
            <a:ext cx="445770" cy="445770"/>
          </a:xfrm>
          <a:prstGeom prst="rect">
            <a:avLst/>
          </a:prstGeom>
        </p:spPr>
      </p:pic>
      <p:pic>
        <p:nvPicPr>
          <p:cNvPr id="13" name="Picture 12">
            <a:extLst>
              <a:ext uri="{FF2B5EF4-FFF2-40B4-BE49-F238E27FC236}">
                <a16:creationId xmlns:a16="http://schemas.microsoft.com/office/drawing/2014/main" id="{39401746-DFF5-45B3-B458-DEB981D97B09}"/>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166450" y="1034191"/>
            <a:ext cx="540780" cy="540780"/>
          </a:xfrm>
          <a:prstGeom prst="rect">
            <a:avLst/>
          </a:prstGeom>
        </p:spPr>
      </p:pic>
      <p:pic>
        <p:nvPicPr>
          <p:cNvPr id="14" name="Picture 13">
            <a:extLst>
              <a:ext uri="{FF2B5EF4-FFF2-40B4-BE49-F238E27FC236}">
                <a16:creationId xmlns:a16="http://schemas.microsoft.com/office/drawing/2014/main" id="{52E055B6-F448-4C08-B24C-A9523B238E55}"/>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034585" y="887457"/>
            <a:ext cx="417124" cy="417124"/>
          </a:xfrm>
          <a:prstGeom prst="rect">
            <a:avLst/>
          </a:prstGeom>
        </p:spPr>
      </p:pic>
      <p:sp>
        <p:nvSpPr>
          <p:cNvPr id="16" name="TextBox 15">
            <a:extLst>
              <a:ext uri="{FF2B5EF4-FFF2-40B4-BE49-F238E27FC236}">
                <a16:creationId xmlns:a16="http://schemas.microsoft.com/office/drawing/2014/main" id="{A2B6D5F2-6D0A-41F9-A819-D98F029320E9}"/>
              </a:ext>
            </a:extLst>
          </p:cNvPr>
          <p:cNvSpPr txBox="1"/>
          <p:nvPr/>
        </p:nvSpPr>
        <p:spPr>
          <a:xfrm>
            <a:off x="707230" y="6362850"/>
            <a:ext cx="11196084" cy="307777"/>
          </a:xfrm>
          <a:prstGeom prst="rect">
            <a:avLst/>
          </a:prstGeom>
          <a:noFill/>
        </p:spPr>
        <p:txBody>
          <a:bodyPr wrap="square">
            <a:spAutoFit/>
          </a:bodyPr>
          <a:lstStyle/>
          <a:p>
            <a:r>
              <a:rPr lang="en-US" sz="1400" i="1">
                <a:solidFill>
                  <a:schemeClr val="bg1">
                    <a:lumMod val="50000"/>
                  </a:schemeClr>
                </a:solidFill>
              </a:rPr>
              <a:t>It is important for parents and early years settings to have a strong and respectful partnership. This sets the scene for children to thrive in the early years.</a:t>
            </a:r>
            <a:endParaRPr lang="en-GB" sz="1400" i="1">
              <a:solidFill>
                <a:schemeClr val="bg1">
                  <a:lumMod val="50000"/>
                </a:schemeClr>
              </a:solidFill>
            </a:endParaRPr>
          </a:p>
        </p:txBody>
      </p:sp>
    </p:spTree>
    <p:extLst>
      <p:ext uri="{BB962C8B-B14F-4D97-AF65-F5344CB8AC3E}">
        <p14:creationId xmlns:p14="http://schemas.microsoft.com/office/powerpoint/2010/main" val="19791241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0F3545BDBCE9144935F97295753C00F" ma:contentTypeVersion="14" ma:contentTypeDescription="Create a new document." ma:contentTypeScope="" ma:versionID="27975e81a6dbbd4bbb4827e11f0848e2">
  <xsd:schema xmlns:xsd="http://www.w3.org/2001/XMLSchema" xmlns:xs="http://www.w3.org/2001/XMLSchema" xmlns:p="http://schemas.microsoft.com/office/2006/metadata/properties" xmlns:ns3="8a8b0ef7-3024-442a-b210-0f77e86b0c9a" xmlns:ns4="dc705d0a-f554-485a-8c1c-a45ec46626c0" targetNamespace="http://schemas.microsoft.com/office/2006/metadata/properties" ma:root="true" ma:fieldsID="4e841cef05b6e087a144413da939f37a" ns3:_="" ns4:_="">
    <xsd:import namespace="8a8b0ef7-3024-442a-b210-0f77e86b0c9a"/>
    <xsd:import namespace="dc705d0a-f554-485a-8c1c-a45ec46626c0"/>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OCR" minOccurs="0"/>
                <xsd:element ref="ns3:MediaServiceAutoKeyPoints" minOccurs="0"/>
                <xsd:element ref="ns3:MediaServiceKeyPoints" minOccurs="0"/>
                <xsd:element ref="ns4:SharedWithUsers" minOccurs="0"/>
                <xsd:element ref="ns4:SharedWithDetails" minOccurs="0"/>
                <xsd:element ref="ns4:SharingHintHash"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a8b0ef7-3024-442a-b210-0f77e86b0c9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dc705d0a-f554-485a-8c1c-a45ec46626c0"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7BAF0A6-5713-4F50-96DA-CBF16E84C93E}">
  <ds:schemaRefs>
    <ds:schemaRef ds:uri="8a8b0ef7-3024-442a-b210-0f77e86b0c9a"/>
    <ds:schemaRef ds:uri="dc705d0a-f554-485a-8c1c-a45ec46626c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F584F71C-B848-4DAC-9EF7-0B5B57A4F9D5}">
  <ds:schemaRefs>
    <ds:schemaRef ds:uri="8a8b0ef7-3024-442a-b210-0f77e86b0c9a"/>
    <ds:schemaRef ds:uri="dc705d0a-f554-485a-8c1c-a45ec46626c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EE3FF544-DD4A-4264-8571-06F72B49573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12</Slides>
  <Notes>3</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Underwood (Avanti Gardens)</dc:creator>
  <cp:revision>134</cp:revision>
  <dcterms:created xsi:type="dcterms:W3CDTF">2021-06-03T07:59:39Z</dcterms:created>
  <dcterms:modified xsi:type="dcterms:W3CDTF">2023-03-06T13:04:10Z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0x01010050F3545BDBCE9144935F97295753C00F</vt:lpwstr>
  </property>
</Properties>
</file>